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8"/>
  </p:notesMasterIdLst>
  <p:handoutMasterIdLst>
    <p:handoutMasterId r:id="rId19"/>
  </p:handoutMasterIdLst>
  <p:sldIdLst>
    <p:sldId id="281" r:id="rId2"/>
    <p:sldId id="257" r:id="rId3"/>
    <p:sldId id="266" r:id="rId4"/>
    <p:sldId id="258" r:id="rId5"/>
    <p:sldId id="262" r:id="rId6"/>
    <p:sldId id="263" r:id="rId7"/>
    <p:sldId id="282" r:id="rId8"/>
    <p:sldId id="264" r:id="rId9"/>
    <p:sldId id="276" r:id="rId10"/>
    <p:sldId id="265" r:id="rId11"/>
    <p:sldId id="284" r:id="rId12"/>
    <p:sldId id="273" r:id="rId13"/>
    <p:sldId id="274" r:id="rId14"/>
    <p:sldId id="267" r:id="rId15"/>
    <p:sldId id="285" r:id="rId16"/>
    <p:sldId id="272" r:id="rId17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003B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9" autoAdjust="0"/>
    <p:restoredTop sz="94640" autoAdjust="0"/>
  </p:normalViewPr>
  <p:slideViewPr>
    <p:cSldViewPr>
      <p:cViewPr>
        <p:scale>
          <a:sx n="90" d="100"/>
          <a:sy n="90" d="100"/>
        </p:scale>
        <p:origin x="-1002" y="-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507F0E-B8EA-462C-A1C1-C338085A4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93289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05680DE-7B39-4BFC-BB54-2A1A7DD4F7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74701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680DE-7B39-4BFC-BB54-2A1A7DD4F778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680DE-7B39-4BFC-BB54-2A1A7DD4F778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3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05200" y="2438400"/>
            <a:ext cx="5257800" cy="914400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157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05200" y="3276600"/>
            <a:ext cx="5257800" cy="7493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effectLst/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15748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58DD39E2-7FE8-439A-BC41-F9274D6EDCDC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41574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1575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5DAF9E0-1645-49DF-952E-A627DB02BE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DD39E2-7FE8-439A-BC41-F9274D6EDCDC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AF9E0-1645-49DF-952E-A627DB02BE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DD39E2-7FE8-439A-BC41-F9274D6EDCDC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AF9E0-1645-49DF-952E-A627DB02BE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676400"/>
            <a:ext cx="37719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38700" y="1676400"/>
            <a:ext cx="37719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DD39E2-7FE8-439A-BC41-F9274D6EDCDC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AF9E0-1645-49DF-952E-A627DB02BE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DD39E2-7FE8-439A-BC41-F9274D6EDCDC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AF9E0-1645-49DF-952E-A627DB02BE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DD39E2-7FE8-439A-BC41-F9274D6EDCDC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AF9E0-1645-49DF-952E-A627DB02BE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DD39E2-7FE8-439A-BC41-F9274D6EDCDC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AF9E0-1645-49DF-952E-A627DB02BE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DD39E2-7FE8-439A-BC41-F9274D6EDCDC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AF9E0-1645-49DF-952E-A627DB02BE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DD39E2-7FE8-439A-BC41-F9274D6EDCDC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AF9E0-1645-49DF-952E-A627DB02BE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DD39E2-7FE8-439A-BC41-F9274D6EDCDC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AF9E0-1645-49DF-952E-A627DB02BE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1924050" cy="6248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152400"/>
            <a:ext cx="5619750" cy="6248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DD39E2-7FE8-439A-BC41-F9274D6EDCDC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AF9E0-1645-49DF-952E-A627DB02BE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52400"/>
            <a:ext cx="769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Заголовок</a:t>
            </a:r>
          </a:p>
        </p:txBody>
      </p:sp>
      <p:sp>
        <p:nvSpPr>
          <p:cNvPr id="414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764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47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58DD39E2-7FE8-439A-BC41-F9274D6EDCDC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4147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4147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55DAF9E0-1645-49DF-952E-A627DB02BEE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fade thruBlk="1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562100" indent="-22860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981200" indent="-22860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2131" y="-206708"/>
            <a:ext cx="9141869" cy="706470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3600" b="1" kern="0" dirty="0" smtClean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3600" b="1" kern="0" dirty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3600" b="1" kern="0" dirty="0" smtClean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5000"/>
            </a:pPr>
            <a:endParaRPr kumimoji="1" lang="ru-RU" sz="2400" b="1" kern="0" dirty="0" smtClean="0">
              <a:solidFill>
                <a:srgbClr val="0070C0"/>
              </a:solidFill>
              <a:latin typeface="Century Schoolbook" panose="02040604050505020304" pitchFamily="18" charset="0"/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5000"/>
            </a:pPr>
            <a:endParaRPr kumimoji="1" lang="ru-RU" sz="2400" b="1" kern="0" dirty="0">
              <a:solidFill>
                <a:srgbClr val="0070C0"/>
              </a:solidFill>
              <a:latin typeface="Century Schoolbook" panose="02040604050505020304" pitchFamily="18" charset="0"/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5000"/>
            </a:pPr>
            <a:r>
              <a:rPr kumimoji="1" lang="ru-RU" sz="2000" b="1" kern="0" dirty="0" smtClean="0">
                <a:solidFill>
                  <a:srgbClr val="003B68"/>
                </a:solidFill>
                <a:latin typeface="Century Schoolbook" panose="02040604050505020304" pitchFamily="18" charset="0"/>
              </a:rPr>
              <a:t>Внеклассное мероприятие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5000"/>
            </a:pPr>
            <a:r>
              <a:rPr kumimoji="1" lang="ru-RU" sz="2400" b="1" i="1" kern="0" dirty="0">
                <a:solidFill>
                  <a:srgbClr val="7030A0"/>
                </a:solidFill>
                <a:latin typeface="Century Schoolbook" panose="02040604050505020304" pitchFamily="18" charset="0"/>
              </a:rPr>
              <a:t>Исследовательская мастерская </a:t>
            </a:r>
            <a:r>
              <a:rPr kumimoji="1" lang="ru-RU" sz="2400" b="1" i="1" kern="0" dirty="0" smtClean="0">
                <a:solidFill>
                  <a:srgbClr val="7030A0"/>
                </a:solidFill>
                <a:latin typeface="Century Schoolbook" panose="02040604050505020304" pitchFamily="18" charset="0"/>
              </a:rPr>
              <a:t>здоровья</a:t>
            </a:r>
            <a:endParaRPr kumimoji="1" lang="ru-RU" sz="3200" b="1" kern="0" dirty="0" smtClean="0">
              <a:solidFill>
                <a:srgbClr val="7030A0"/>
              </a:solidFill>
              <a:latin typeface="Monotype Corsiva" panose="03010101010201010101" pitchFamily="66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sz="3600" b="1" i="1" kern="0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«</a:t>
            </a:r>
            <a:r>
              <a:rPr kumimoji="1" lang="ru-RU" sz="3600" b="1" i="1" kern="0" dirty="0">
                <a:solidFill>
                  <a:srgbClr val="FF0000"/>
                </a:solidFill>
                <a:latin typeface="Century Schoolbook" panose="02040604050505020304" pitchFamily="18" charset="0"/>
              </a:rPr>
              <a:t>Нет повести прекраснее на свете, </a:t>
            </a:r>
            <a:endParaRPr kumimoji="1" lang="ru-RU" sz="3600" b="1" i="1" kern="0" dirty="0" smtClean="0">
              <a:solidFill>
                <a:srgbClr val="FF0000"/>
              </a:solidFill>
              <a:latin typeface="Century Schoolbook" panose="020406040505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sz="3600" b="1" i="1" kern="0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чем </a:t>
            </a:r>
            <a:r>
              <a:rPr kumimoji="1" lang="ru-RU" sz="3600" b="1" i="1" kern="0" dirty="0">
                <a:solidFill>
                  <a:srgbClr val="FF0000"/>
                </a:solidFill>
                <a:latin typeface="Century Schoolbook" panose="02040604050505020304" pitchFamily="18" charset="0"/>
              </a:rPr>
              <a:t>повесть </a:t>
            </a:r>
            <a:endParaRPr kumimoji="1" lang="ru-RU" sz="3600" b="1" i="1" kern="0" dirty="0" smtClean="0">
              <a:solidFill>
                <a:srgbClr val="FF0000"/>
              </a:solidFill>
              <a:latin typeface="Century Schoolbook" panose="020406040505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sz="3600" b="1" i="1" kern="0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о </a:t>
            </a:r>
            <a:r>
              <a:rPr kumimoji="1" lang="ru-RU" sz="3600" b="1" i="1" kern="0" dirty="0">
                <a:solidFill>
                  <a:srgbClr val="FF0000"/>
                </a:solidFill>
                <a:latin typeface="Century Schoolbook" panose="02040604050505020304" pitchFamily="18" charset="0"/>
              </a:rPr>
              <a:t>правильной диете»</a:t>
            </a:r>
            <a:r>
              <a:rPr kumimoji="1" lang="ru-RU" sz="2400" kern="0" dirty="0">
                <a:solidFill>
                  <a:srgbClr val="FF0000"/>
                </a:solidFill>
              </a:rPr>
              <a:t/>
            </a:r>
            <a:br>
              <a:rPr kumimoji="1" lang="ru-RU" sz="2400" kern="0" dirty="0">
                <a:solidFill>
                  <a:srgbClr val="FF0000"/>
                </a:solidFill>
              </a:rPr>
            </a:br>
            <a:r>
              <a:rPr kumimoji="1" lang="ru-RU" b="1" kern="0" dirty="0">
                <a:solidFill>
                  <a:srgbClr val="0070C0"/>
                </a:solidFill>
                <a:latin typeface="Century Schoolbook" panose="02040604050505020304" pitchFamily="18" charset="0"/>
              </a:rPr>
              <a:t>(из цикла мероприятий  </a:t>
            </a:r>
            <a:r>
              <a:rPr kumimoji="1" lang="ru-RU" b="1" kern="0" dirty="0">
                <a:solidFill>
                  <a:srgbClr val="3333CC"/>
                </a:solidFill>
                <a:latin typeface="Century Schoolbook" panose="02040604050505020304" pitchFamily="18" charset="0"/>
              </a:rPr>
              <a:t>«Академия здорового питания</a:t>
            </a:r>
            <a:r>
              <a:rPr kumimoji="1" lang="ru-RU" b="1" kern="0" dirty="0" smtClean="0">
                <a:solidFill>
                  <a:srgbClr val="3333CC"/>
                </a:solidFill>
                <a:latin typeface="Century Schoolbook" panose="02040604050505020304" pitchFamily="18" charset="0"/>
              </a:rPr>
              <a:t>»</a:t>
            </a:r>
            <a:r>
              <a:rPr kumimoji="1" lang="ru-RU" b="1" kern="0" dirty="0" smtClean="0">
                <a:solidFill>
                  <a:srgbClr val="0070C0"/>
                </a:solidFill>
                <a:latin typeface="Century Schoolbook" panose="02040604050505020304" pitchFamily="18" charset="0"/>
              </a:rPr>
              <a:t>)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2000" b="1" kern="0" dirty="0" smtClean="0">
              <a:solidFill>
                <a:srgbClr val="000000"/>
              </a:solidFill>
              <a:latin typeface="Century Schoolbook" panose="02040604050505020304" pitchFamily="18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sz="2000" b="1" kern="0" dirty="0" smtClean="0">
                <a:solidFill>
                  <a:srgbClr val="000000"/>
                </a:solidFill>
                <a:latin typeface="Century Schoolbook" panose="02040604050505020304" pitchFamily="18" charset="0"/>
              </a:rPr>
              <a:t>«Мы живём не для того, чтобы есть, 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sz="2000" b="1" kern="0" dirty="0" smtClean="0">
                <a:solidFill>
                  <a:srgbClr val="000000"/>
                </a:solidFill>
                <a:latin typeface="Century Schoolbook" panose="02040604050505020304" pitchFamily="18" charset="0"/>
              </a:rPr>
              <a:t>а едим для того, чтобы жить»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sz="2000" b="1" kern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kumimoji="1" lang="ru-RU" sz="2000" b="1" kern="0" dirty="0" smtClean="0">
                <a:solidFill>
                  <a:srgbClr val="000000"/>
                </a:solidFill>
                <a:latin typeface="Century Schoolbook" panose="02040604050505020304" pitchFamily="18" charset="0"/>
              </a:rPr>
              <a:t>                                                                                      </a:t>
            </a:r>
            <a:r>
              <a:rPr kumimoji="1" lang="ru-RU" sz="2000" b="1" kern="0" dirty="0" smtClean="0">
                <a:solidFill>
                  <a:srgbClr val="003B68"/>
                </a:solidFill>
                <a:latin typeface="Century Schoolbook" panose="02040604050505020304" pitchFamily="18" charset="0"/>
              </a:rPr>
              <a:t>   Сократ</a:t>
            </a:r>
            <a:endParaRPr lang="ru-RU" sz="2000" dirty="0" smtClean="0">
              <a:solidFill>
                <a:srgbClr val="003B68"/>
              </a:solidFill>
              <a:latin typeface="Times New Roman" pitchFamily="18" charset="0"/>
            </a:endParaRPr>
          </a:p>
        </p:txBody>
      </p:sp>
      <p:pic>
        <p:nvPicPr>
          <p:cNvPr id="2052" name="Picture 4" descr="http://www.npkem.ru/images/chil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79"/>
          <a:stretch/>
        </p:blipFill>
        <p:spPr bwMode="auto">
          <a:xfrm>
            <a:off x="2507462" y="-55874"/>
            <a:ext cx="4146078" cy="2323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275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116632"/>
            <a:ext cx="871296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54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Диета</a:t>
            </a:r>
            <a:r>
              <a:rPr lang="ru-RU" sz="54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4000" b="1" dirty="0">
                <a:solidFill>
                  <a:srgbClr val="3333CC"/>
                </a:solidFill>
                <a:latin typeface="Times New Roman"/>
                <a:ea typeface="Calibri"/>
                <a:cs typeface="Times New Roman"/>
              </a:rPr>
              <a:t>(от греч. </a:t>
            </a:r>
            <a:r>
              <a:rPr lang="ru-RU" sz="4000" b="1" dirty="0" err="1">
                <a:solidFill>
                  <a:srgbClr val="3333CC"/>
                </a:solidFill>
                <a:latin typeface="Times New Roman"/>
                <a:ea typeface="Calibri"/>
                <a:cs typeface="Times New Roman"/>
              </a:rPr>
              <a:t>díaita</a:t>
            </a:r>
            <a:r>
              <a:rPr lang="ru-RU" sz="4000" b="1" dirty="0">
                <a:solidFill>
                  <a:srgbClr val="3333CC"/>
                </a:solidFill>
                <a:latin typeface="Times New Roman"/>
                <a:ea typeface="Calibri"/>
                <a:cs typeface="Times New Roman"/>
              </a:rPr>
              <a:t> — образ жизни, режим питания), специально разработанный режим питания в отношении количества, химического состава, физических свойств, кулинарной обработки и интервалов в приёме пищи. Режим питания </a:t>
            </a:r>
            <a:r>
              <a:rPr lang="ru-RU" sz="40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здорового человека</a:t>
            </a:r>
            <a:r>
              <a:rPr lang="ru-RU" sz="4000" b="1" dirty="0">
                <a:solidFill>
                  <a:srgbClr val="3333CC"/>
                </a:solidFill>
                <a:latin typeface="Times New Roman"/>
                <a:ea typeface="Calibri"/>
                <a:cs typeface="Times New Roman"/>
              </a:rPr>
              <a:t>, соответствующий профессии, полу, возрасту.</a:t>
            </a:r>
            <a:endParaRPr lang="ru-RU" sz="3200" b="1" dirty="0">
              <a:solidFill>
                <a:srgbClr val="3333CC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g13.postila.io/resize?w=604&amp;src=%2Fdata%2Fe3%2F8e%2Fc7%2F8c%2Fe38ec78cf668ef76eabe08b79671c3b0e1db3cfe8a63347966e99386797adf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72402"/>
            <a:ext cx="3232820" cy="161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logoslovo.ru/media/pic_full/1/331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48" t="14350" r="29670" b="15138"/>
          <a:stretch/>
        </p:blipFill>
        <p:spPr bwMode="auto">
          <a:xfrm>
            <a:off x="330274" y="3769250"/>
            <a:ext cx="3021787" cy="2982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prostoest.ru/wp-content/uploads/2014/01/y_shutterstock_101129824-727x5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211" y="3645024"/>
            <a:ext cx="3810907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venbolezni.com/wp-content/uploads/2017/12/Dieta-pri-gribkovyih-boleznyah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17" y="1949067"/>
            <a:ext cx="3660862" cy="1924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ds04.infourok.ru/uploads/ex/12b1/00035a88-049cec14/img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18" b="4150"/>
          <a:stretch/>
        </p:blipFill>
        <p:spPr bwMode="auto">
          <a:xfrm>
            <a:off x="5819383" y="4775411"/>
            <a:ext cx="3033992" cy="193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prosustavi.com/wp-content/uploads/2017/06/Poleznye-produkty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62171"/>
            <a:ext cx="4353383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vseonogah.ru/wp-content/uploads/2017/03/vitamin-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29989"/>
            <a:ext cx="8013460" cy="5328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ypresentation.ru/documents/83bbdd77a9c279d7f19af43efc3b47c5/img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116632"/>
            <a:ext cx="7968885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vseonogah.ru/wp-content/uploads/2017/03/askorbinovaya-kislo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03" y="260648"/>
            <a:ext cx="8160906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2131" y="-206708"/>
            <a:ext cx="9141869" cy="706470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3600" b="1" kern="0" dirty="0" smtClean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3600" b="1" kern="0" dirty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3600" b="1" kern="0" dirty="0" smtClean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5000"/>
            </a:pPr>
            <a:endParaRPr kumimoji="1" lang="ru-RU" sz="2400" b="1" kern="0" dirty="0" smtClean="0">
              <a:solidFill>
                <a:srgbClr val="0070C0"/>
              </a:solidFill>
              <a:latin typeface="Century Schoolbook" panose="02040604050505020304" pitchFamily="18" charset="0"/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5000"/>
            </a:pPr>
            <a:endParaRPr kumimoji="1" lang="ru-RU" sz="2400" b="1" kern="0" dirty="0">
              <a:solidFill>
                <a:srgbClr val="0070C0"/>
              </a:solidFill>
              <a:latin typeface="Century Schoolbook" panose="02040604050505020304" pitchFamily="18" charset="0"/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5000"/>
            </a:pPr>
            <a:r>
              <a:rPr kumimoji="1" lang="ru-RU" sz="2000" b="1" kern="0" dirty="0" smtClean="0">
                <a:solidFill>
                  <a:srgbClr val="003B68"/>
                </a:solidFill>
                <a:latin typeface="Century Schoolbook" panose="02040604050505020304" pitchFamily="18" charset="0"/>
              </a:rPr>
              <a:t>Внеклассное мероприятие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5000"/>
            </a:pPr>
            <a:r>
              <a:rPr kumimoji="1" lang="ru-RU" sz="2400" b="1" i="1" kern="0" dirty="0">
                <a:solidFill>
                  <a:srgbClr val="7030A0"/>
                </a:solidFill>
                <a:latin typeface="Century Schoolbook" panose="02040604050505020304" pitchFamily="18" charset="0"/>
              </a:rPr>
              <a:t>Исследовательская мастерская </a:t>
            </a:r>
            <a:r>
              <a:rPr kumimoji="1" lang="ru-RU" sz="2400" b="1" i="1" kern="0" dirty="0" smtClean="0">
                <a:solidFill>
                  <a:srgbClr val="7030A0"/>
                </a:solidFill>
                <a:latin typeface="Century Schoolbook" panose="02040604050505020304" pitchFamily="18" charset="0"/>
              </a:rPr>
              <a:t>здоровья</a:t>
            </a:r>
            <a:endParaRPr kumimoji="1" lang="ru-RU" sz="3200" b="1" kern="0" dirty="0" smtClean="0">
              <a:solidFill>
                <a:srgbClr val="7030A0"/>
              </a:solidFill>
              <a:latin typeface="Monotype Corsiva" panose="03010101010201010101" pitchFamily="66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sz="3600" b="1" i="1" kern="0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«</a:t>
            </a:r>
            <a:r>
              <a:rPr kumimoji="1" lang="ru-RU" sz="3600" b="1" i="1" kern="0" dirty="0">
                <a:solidFill>
                  <a:srgbClr val="FF0000"/>
                </a:solidFill>
                <a:latin typeface="Century Schoolbook" panose="02040604050505020304" pitchFamily="18" charset="0"/>
              </a:rPr>
              <a:t>Нет повести прекраснее на свете, </a:t>
            </a:r>
            <a:endParaRPr kumimoji="1" lang="ru-RU" sz="3600" b="1" i="1" kern="0" dirty="0" smtClean="0">
              <a:solidFill>
                <a:srgbClr val="FF0000"/>
              </a:solidFill>
              <a:latin typeface="Century Schoolbook" panose="020406040505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sz="3600" b="1" i="1" kern="0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чем </a:t>
            </a:r>
            <a:r>
              <a:rPr kumimoji="1" lang="ru-RU" sz="3600" b="1" i="1" kern="0" dirty="0">
                <a:solidFill>
                  <a:srgbClr val="FF0000"/>
                </a:solidFill>
                <a:latin typeface="Century Schoolbook" panose="02040604050505020304" pitchFamily="18" charset="0"/>
              </a:rPr>
              <a:t>повесть </a:t>
            </a:r>
            <a:endParaRPr kumimoji="1" lang="ru-RU" sz="3600" b="1" i="1" kern="0" dirty="0" smtClean="0">
              <a:solidFill>
                <a:srgbClr val="FF0000"/>
              </a:solidFill>
              <a:latin typeface="Century Schoolbook" panose="020406040505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sz="3600" b="1" i="1" kern="0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о </a:t>
            </a:r>
            <a:r>
              <a:rPr kumimoji="1" lang="ru-RU" sz="3600" b="1" i="1" kern="0" dirty="0">
                <a:solidFill>
                  <a:srgbClr val="FF0000"/>
                </a:solidFill>
                <a:latin typeface="Century Schoolbook" panose="02040604050505020304" pitchFamily="18" charset="0"/>
              </a:rPr>
              <a:t>правильной диете»</a:t>
            </a:r>
            <a:r>
              <a:rPr kumimoji="1" lang="ru-RU" sz="2400" kern="0" dirty="0">
                <a:solidFill>
                  <a:srgbClr val="FF0000"/>
                </a:solidFill>
              </a:rPr>
              <a:t/>
            </a:r>
            <a:br>
              <a:rPr kumimoji="1" lang="ru-RU" sz="2400" kern="0" dirty="0">
                <a:solidFill>
                  <a:srgbClr val="FF0000"/>
                </a:solidFill>
              </a:rPr>
            </a:br>
            <a:r>
              <a:rPr kumimoji="1" lang="ru-RU" b="1" kern="0" dirty="0">
                <a:solidFill>
                  <a:srgbClr val="0070C0"/>
                </a:solidFill>
                <a:latin typeface="Century Schoolbook" panose="02040604050505020304" pitchFamily="18" charset="0"/>
              </a:rPr>
              <a:t>(из цикла мероприятий  </a:t>
            </a:r>
            <a:r>
              <a:rPr kumimoji="1" lang="ru-RU" b="1" kern="0" dirty="0">
                <a:solidFill>
                  <a:srgbClr val="3333CC"/>
                </a:solidFill>
                <a:latin typeface="Century Schoolbook" panose="02040604050505020304" pitchFamily="18" charset="0"/>
              </a:rPr>
              <a:t>«Академия здорового питания</a:t>
            </a:r>
            <a:r>
              <a:rPr kumimoji="1" lang="ru-RU" b="1" kern="0" dirty="0" smtClean="0">
                <a:solidFill>
                  <a:srgbClr val="3333CC"/>
                </a:solidFill>
                <a:latin typeface="Century Schoolbook" panose="02040604050505020304" pitchFamily="18" charset="0"/>
              </a:rPr>
              <a:t>»</a:t>
            </a:r>
            <a:r>
              <a:rPr kumimoji="1" lang="ru-RU" b="1" kern="0" dirty="0" smtClean="0">
                <a:solidFill>
                  <a:srgbClr val="0070C0"/>
                </a:solidFill>
                <a:latin typeface="Century Schoolbook" panose="02040604050505020304" pitchFamily="18" charset="0"/>
              </a:rPr>
              <a:t>)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2000" b="1" kern="0" dirty="0" smtClean="0">
              <a:solidFill>
                <a:srgbClr val="000000"/>
              </a:solidFill>
              <a:latin typeface="Century Schoolbook" panose="02040604050505020304" pitchFamily="18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sz="2000" b="1" kern="0" dirty="0" smtClean="0">
                <a:solidFill>
                  <a:srgbClr val="000000"/>
                </a:solidFill>
                <a:latin typeface="Century Schoolbook" panose="02040604050505020304" pitchFamily="18" charset="0"/>
              </a:rPr>
              <a:t>«Мы живём не для того, чтобы есть, 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sz="2000" b="1" kern="0" dirty="0" smtClean="0">
                <a:solidFill>
                  <a:srgbClr val="000000"/>
                </a:solidFill>
                <a:latin typeface="Century Schoolbook" panose="02040604050505020304" pitchFamily="18" charset="0"/>
              </a:rPr>
              <a:t>а едим для того, чтобы жить»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sz="2000" b="1" kern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kumimoji="1" lang="ru-RU" sz="2000" b="1" kern="0" dirty="0" smtClean="0">
                <a:solidFill>
                  <a:srgbClr val="000000"/>
                </a:solidFill>
                <a:latin typeface="Century Schoolbook" panose="02040604050505020304" pitchFamily="18" charset="0"/>
              </a:rPr>
              <a:t>                                                                                      </a:t>
            </a:r>
            <a:r>
              <a:rPr kumimoji="1" lang="ru-RU" sz="2000" b="1" kern="0" dirty="0" smtClean="0">
                <a:solidFill>
                  <a:srgbClr val="003B68"/>
                </a:solidFill>
                <a:latin typeface="Century Schoolbook" panose="02040604050505020304" pitchFamily="18" charset="0"/>
              </a:rPr>
              <a:t>   Сократ</a:t>
            </a:r>
            <a:endParaRPr lang="ru-RU" sz="2000" dirty="0" smtClean="0">
              <a:solidFill>
                <a:srgbClr val="003B68"/>
              </a:solidFill>
              <a:latin typeface="Times New Roman" pitchFamily="18" charset="0"/>
            </a:endParaRPr>
          </a:p>
        </p:txBody>
      </p:sp>
      <p:pic>
        <p:nvPicPr>
          <p:cNvPr id="2052" name="Picture 4" descr="http://www.npkem.ru/images/chil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79"/>
          <a:stretch/>
        </p:blipFill>
        <p:spPr bwMode="auto">
          <a:xfrm>
            <a:off x="2507462" y="-55874"/>
            <a:ext cx="4146078" cy="2323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275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receptdolgolet.ru/wp-content/uploads/2016/02/vitamin_d_1_18103628-500x3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86" y="116632"/>
            <a:ext cx="8064896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omanjour.ru/uploads/posts/2015-12/1451045740_1558531_66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0648"/>
            <a:ext cx="8064894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48900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http://ammari-m.ru/pictures/2017-07/35215329621_skachat-kartinki-zdorovoe-pitani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4" r="6303" b="4829"/>
          <a:stretch/>
        </p:blipFill>
        <p:spPr bwMode="auto">
          <a:xfrm>
            <a:off x="885510" y="332656"/>
            <a:ext cx="8108091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2131" y="-206708"/>
            <a:ext cx="9141869" cy="706470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3600" b="1" kern="0" dirty="0" smtClean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3600" b="1" kern="0" dirty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3600" b="1" kern="0" dirty="0" smtClean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5000"/>
            </a:pPr>
            <a:endParaRPr kumimoji="1" lang="ru-RU" sz="2400" b="1" kern="0" dirty="0" smtClean="0">
              <a:solidFill>
                <a:srgbClr val="0070C0"/>
              </a:solidFill>
              <a:latin typeface="Century Schoolbook" panose="02040604050505020304" pitchFamily="18" charset="0"/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5000"/>
            </a:pPr>
            <a:endParaRPr kumimoji="1" lang="ru-RU" sz="2400" b="1" kern="0" dirty="0">
              <a:solidFill>
                <a:srgbClr val="0070C0"/>
              </a:solidFill>
              <a:latin typeface="Century Schoolbook" panose="02040604050505020304" pitchFamily="18" charset="0"/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5000"/>
            </a:pPr>
            <a:r>
              <a:rPr kumimoji="1" lang="ru-RU" sz="2000" b="1" kern="0" dirty="0" smtClean="0">
                <a:solidFill>
                  <a:srgbClr val="003B68"/>
                </a:solidFill>
                <a:latin typeface="Century Schoolbook" panose="02040604050505020304" pitchFamily="18" charset="0"/>
              </a:rPr>
              <a:t>Внеклассное мероприятие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5000"/>
            </a:pPr>
            <a:r>
              <a:rPr kumimoji="1" lang="ru-RU" sz="2400" b="1" i="1" kern="0" dirty="0">
                <a:solidFill>
                  <a:srgbClr val="7030A0"/>
                </a:solidFill>
                <a:latin typeface="Century Schoolbook" panose="02040604050505020304" pitchFamily="18" charset="0"/>
              </a:rPr>
              <a:t>Исследовательская мастерская </a:t>
            </a:r>
            <a:r>
              <a:rPr kumimoji="1" lang="ru-RU" sz="2400" b="1" i="1" kern="0" dirty="0" smtClean="0">
                <a:solidFill>
                  <a:srgbClr val="7030A0"/>
                </a:solidFill>
                <a:latin typeface="Century Schoolbook" panose="02040604050505020304" pitchFamily="18" charset="0"/>
              </a:rPr>
              <a:t>здоровья</a:t>
            </a:r>
            <a:endParaRPr kumimoji="1" lang="ru-RU" sz="3200" b="1" kern="0" dirty="0" smtClean="0">
              <a:solidFill>
                <a:srgbClr val="7030A0"/>
              </a:solidFill>
              <a:latin typeface="Monotype Corsiva" panose="03010101010201010101" pitchFamily="66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sz="3600" b="1" i="1" kern="0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повести </a:t>
            </a:r>
            <a:r>
              <a:rPr kumimoji="1" lang="ru-RU" sz="3600" b="1" i="1" kern="0" dirty="0">
                <a:solidFill>
                  <a:srgbClr val="FF0000"/>
                </a:solidFill>
                <a:latin typeface="Century Schoolbook" panose="02040604050505020304" pitchFamily="18" charset="0"/>
              </a:rPr>
              <a:t>прекраснее на свете, </a:t>
            </a:r>
            <a:endParaRPr kumimoji="1" lang="ru-RU" sz="3600" b="1" i="1" kern="0" dirty="0" smtClean="0">
              <a:solidFill>
                <a:srgbClr val="FF0000"/>
              </a:solidFill>
              <a:latin typeface="Century Schoolbook" panose="020406040505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sz="3600" b="1" i="1" kern="0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чем </a:t>
            </a:r>
            <a:r>
              <a:rPr kumimoji="1" lang="ru-RU" sz="3600" b="1" i="1" kern="0" dirty="0">
                <a:solidFill>
                  <a:srgbClr val="FF0000"/>
                </a:solidFill>
                <a:latin typeface="Century Schoolbook" panose="02040604050505020304" pitchFamily="18" charset="0"/>
              </a:rPr>
              <a:t>повесть </a:t>
            </a:r>
            <a:endParaRPr kumimoji="1" lang="ru-RU" sz="3600" b="1" i="1" kern="0" dirty="0" smtClean="0">
              <a:solidFill>
                <a:srgbClr val="FF0000"/>
              </a:solidFill>
              <a:latin typeface="Century Schoolbook" panose="020406040505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sz="3600" b="1" i="1" kern="0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о </a:t>
            </a:r>
            <a:r>
              <a:rPr kumimoji="1" lang="ru-RU" sz="3600" b="1" i="1" kern="0" dirty="0">
                <a:solidFill>
                  <a:srgbClr val="FF0000"/>
                </a:solidFill>
                <a:latin typeface="Century Schoolbook" panose="02040604050505020304" pitchFamily="18" charset="0"/>
              </a:rPr>
              <a:t>правильной диете»</a:t>
            </a:r>
            <a:r>
              <a:rPr kumimoji="1" lang="ru-RU" sz="2400" kern="0" dirty="0">
                <a:solidFill>
                  <a:srgbClr val="FF0000"/>
                </a:solidFill>
              </a:rPr>
              <a:t/>
            </a:r>
            <a:br>
              <a:rPr kumimoji="1" lang="ru-RU" sz="2400" kern="0" dirty="0">
                <a:solidFill>
                  <a:srgbClr val="FF0000"/>
                </a:solidFill>
              </a:rPr>
            </a:br>
            <a:r>
              <a:rPr kumimoji="1" lang="ru-RU" b="1" kern="0" dirty="0">
                <a:solidFill>
                  <a:srgbClr val="0070C0"/>
                </a:solidFill>
                <a:latin typeface="Century Schoolbook" panose="02040604050505020304" pitchFamily="18" charset="0"/>
              </a:rPr>
              <a:t>(из цикла мероприятий  </a:t>
            </a:r>
            <a:r>
              <a:rPr kumimoji="1" lang="ru-RU" b="1" kern="0" dirty="0">
                <a:solidFill>
                  <a:srgbClr val="3333CC"/>
                </a:solidFill>
                <a:latin typeface="Century Schoolbook" panose="02040604050505020304" pitchFamily="18" charset="0"/>
              </a:rPr>
              <a:t>«Академия здорового питания</a:t>
            </a:r>
            <a:r>
              <a:rPr kumimoji="1" lang="ru-RU" b="1" kern="0" dirty="0" smtClean="0">
                <a:solidFill>
                  <a:srgbClr val="3333CC"/>
                </a:solidFill>
                <a:latin typeface="Century Schoolbook" panose="02040604050505020304" pitchFamily="18" charset="0"/>
              </a:rPr>
              <a:t>»</a:t>
            </a:r>
            <a:r>
              <a:rPr kumimoji="1" lang="ru-RU" b="1" kern="0" dirty="0" smtClean="0">
                <a:solidFill>
                  <a:srgbClr val="0070C0"/>
                </a:solidFill>
                <a:latin typeface="Century Schoolbook" panose="02040604050505020304" pitchFamily="18" charset="0"/>
              </a:rPr>
              <a:t>)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2000" b="1" kern="0" dirty="0" smtClean="0">
              <a:solidFill>
                <a:srgbClr val="0000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1026" name="Picture 2" descr="http://worlduniquer.ru/razvitie/images6/zaryadkadlyadeteypodmuziku_02948B7B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3" b="7848"/>
          <a:stretch/>
        </p:blipFill>
        <p:spPr bwMode="auto">
          <a:xfrm>
            <a:off x="302105" y="589342"/>
            <a:ext cx="8549394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3789040"/>
            <a:ext cx="711128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i="1" spc="50" dirty="0" err="1" smtClean="0">
                <a:ln w="11430"/>
                <a:solidFill>
                  <a:srgbClr val="FFCC99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</a:rPr>
              <a:t>физминутка</a:t>
            </a:r>
            <a:endParaRPr lang="ru-RU" sz="5400" b="1" i="1" spc="50" dirty="0">
              <a:ln w="11430"/>
              <a:solidFill>
                <a:srgbClr val="FFCC99">
                  <a:lumMod val="75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493272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4945"/>
            <a:ext cx="3258648" cy="243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24945"/>
            <a:ext cx="3188090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 descr="http://babyben.ru/images/babyben/2017/05/15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179" y="2132856"/>
            <a:ext cx="5747994" cy="4310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64145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http://itd1.mycdn.me/image?id=836862746207&amp;t=20&amp;plc=WEB&amp;tkn=*-jaqHdmuTR6OxFjXBeyB32QL7qQ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41"/>
          <a:stretch/>
        </p:blipFill>
        <p:spPr bwMode="auto">
          <a:xfrm>
            <a:off x="251520" y="118955"/>
            <a:ext cx="4828604" cy="230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https://s.pfst.net/2011.12/97659424656d84448b00b3f988b2d5219538328e4a_b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3"/>
          <a:stretch/>
        </p:blipFill>
        <p:spPr bwMode="auto">
          <a:xfrm>
            <a:off x="4860032" y="260648"/>
            <a:ext cx="4097229" cy="284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miraman.ru/upload/images/Teas-for-col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39" y="2564904"/>
            <a:ext cx="5290661" cy="379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219" y="3356992"/>
            <a:ext cx="4619933" cy="3077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909174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0728"/>
            <a:ext cx="5402263" cy="432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98278"/>
            <a:ext cx="4816475" cy="635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2131" y="-206708"/>
            <a:ext cx="9141869" cy="706470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3600" b="1" kern="0" dirty="0" smtClean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3600" b="1" kern="0" dirty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3600" b="1" kern="0" dirty="0" smtClean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5000"/>
            </a:pPr>
            <a:endParaRPr kumimoji="1" lang="ru-RU" sz="2400" b="1" kern="0" dirty="0" smtClean="0">
              <a:solidFill>
                <a:srgbClr val="0070C0"/>
              </a:solidFill>
              <a:latin typeface="Century Schoolbook" panose="02040604050505020304" pitchFamily="18" charset="0"/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5000"/>
            </a:pPr>
            <a:endParaRPr kumimoji="1" lang="ru-RU" sz="2400" b="1" kern="0" dirty="0">
              <a:solidFill>
                <a:srgbClr val="0070C0"/>
              </a:solidFill>
              <a:latin typeface="Century Schoolbook" panose="02040604050505020304" pitchFamily="18" charset="0"/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5000"/>
            </a:pPr>
            <a:r>
              <a:rPr kumimoji="1" lang="ru-RU" sz="2000" b="1" kern="0" dirty="0" smtClean="0">
                <a:solidFill>
                  <a:srgbClr val="003B68"/>
                </a:solidFill>
                <a:latin typeface="Century Schoolbook" panose="02040604050505020304" pitchFamily="18" charset="0"/>
              </a:rPr>
              <a:t>Внеклассное мероприятие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5000"/>
            </a:pPr>
            <a:r>
              <a:rPr kumimoji="1" lang="ru-RU" sz="2400" b="1" i="1" kern="0" dirty="0">
                <a:solidFill>
                  <a:srgbClr val="7030A0"/>
                </a:solidFill>
                <a:latin typeface="Century Schoolbook" panose="02040604050505020304" pitchFamily="18" charset="0"/>
              </a:rPr>
              <a:t>Исследовательская мастерская </a:t>
            </a:r>
            <a:r>
              <a:rPr kumimoji="1" lang="ru-RU" sz="2400" b="1" i="1" kern="0" dirty="0" smtClean="0">
                <a:solidFill>
                  <a:srgbClr val="7030A0"/>
                </a:solidFill>
                <a:latin typeface="Century Schoolbook" panose="02040604050505020304" pitchFamily="18" charset="0"/>
              </a:rPr>
              <a:t>здоровья</a:t>
            </a:r>
            <a:endParaRPr kumimoji="1" lang="ru-RU" sz="3200" b="1" kern="0" dirty="0" smtClean="0">
              <a:solidFill>
                <a:srgbClr val="7030A0"/>
              </a:solidFill>
              <a:latin typeface="Monotype Corsiva" panose="03010101010201010101" pitchFamily="66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sz="3600" b="1" i="1" kern="0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«</a:t>
            </a:r>
            <a:r>
              <a:rPr kumimoji="1" lang="ru-RU" sz="3600" b="1" i="1" kern="0" dirty="0">
                <a:solidFill>
                  <a:srgbClr val="FF0000"/>
                </a:solidFill>
                <a:latin typeface="Century Schoolbook" panose="02040604050505020304" pitchFamily="18" charset="0"/>
              </a:rPr>
              <a:t>Нет повести прекраснее на свете, </a:t>
            </a:r>
            <a:endParaRPr kumimoji="1" lang="ru-RU" sz="3600" b="1" i="1" kern="0" dirty="0" smtClean="0">
              <a:solidFill>
                <a:srgbClr val="FF0000"/>
              </a:solidFill>
              <a:latin typeface="Century Schoolbook" panose="020406040505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sz="3600" b="1" i="1" kern="0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чем </a:t>
            </a:r>
            <a:r>
              <a:rPr kumimoji="1" lang="ru-RU" sz="3600" b="1" i="1" kern="0" dirty="0">
                <a:solidFill>
                  <a:srgbClr val="FF0000"/>
                </a:solidFill>
                <a:latin typeface="Century Schoolbook" panose="02040604050505020304" pitchFamily="18" charset="0"/>
              </a:rPr>
              <a:t>повесть </a:t>
            </a:r>
            <a:endParaRPr kumimoji="1" lang="ru-RU" sz="3600" b="1" i="1" kern="0" dirty="0" smtClean="0">
              <a:solidFill>
                <a:srgbClr val="FF0000"/>
              </a:solidFill>
              <a:latin typeface="Century Schoolbook" panose="020406040505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sz="3600" b="1" i="1" kern="0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о </a:t>
            </a:r>
            <a:r>
              <a:rPr kumimoji="1" lang="ru-RU" sz="3600" b="1" i="1" kern="0" dirty="0">
                <a:solidFill>
                  <a:srgbClr val="FF0000"/>
                </a:solidFill>
                <a:latin typeface="Century Schoolbook" panose="02040604050505020304" pitchFamily="18" charset="0"/>
              </a:rPr>
              <a:t>правильной диете»</a:t>
            </a:r>
            <a:r>
              <a:rPr kumimoji="1" lang="ru-RU" sz="2400" kern="0" dirty="0">
                <a:solidFill>
                  <a:srgbClr val="FF0000"/>
                </a:solidFill>
              </a:rPr>
              <a:t/>
            </a:r>
            <a:br>
              <a:rPr kumimoji="1" lang="ru-RU" sz="2400" kern="0" dirty="0">
                <a:solidFill>
                  <a:srgbClr val="FF0000"/>
                </a:solidFill>
              </a:rPr>
            </a:br>
            <a:r>
              <a:rPr kumimoji="1" lang="ru-RU" b="1" kern="0" dirty="0">
                <a:solidFill>
                  <a:srgbClr val="0070C0"/>
                </a:solidFill>
                <a:latin typeface="Century Schoolbook" panose="02040604050505020304" pitchFamily="18" charset="0"/>
              </a:rPr>
              <a:t>(из цикла мероприятий  </a:t>
            </a:r>
            <a:r>
              <a:rPr kumimoji="1" lang="ru-RU" b="1" kern="0" dirty="0">
                <a:solidFill>
                  <a:srgbClr val="3333CC"/>
                </a:solidFill>
                <a:latin typeface="Century Schoolbook" panose="02040604050505020304" pitchFamily="18" charset="0"/>
              </a:rPr>
              <a:t>«Академия здорового питания</a:t>
            </a:r>
            <a:r>
              <a:rPr kumimoji="1" lang="ru-RU" b="1" kern="0" dirty="0" smtClean="0">
                <a:solidFill>
                  <a:srgbClr val="3333CC"/>
                </a:solidFill>
                <a:latin typeface="Century Schoolbook" panose="02040604050505020304" pitchFamily="18" charset="0"/>
              </a:rPr>
              <a:t>»</a:t>
            </a:r>
            <a:r>
              <a:rPr kumimoji="1" lang="ru-RU" b="1" kern="0" dirty="0" smtClean="0">
                <a:solidFill>
                  <a:srgbClr val="0070C0"/>
                </a:solidFill>
                <a:latin typeface="Century Schoolbook" panose="02040604050505020304" pitchFamily="18" charset="0"/>
              </a:rPr>
              <a:t>)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2000" b="1" kern="0" dirty="0" smtClean="0">
              <a:solidFill>
                <a:srgbClr val="000000"/>
              </a:solidFill>
              <a:latin typeface="Century Schoolbook" panose="02040604050505020304" pitchFamily="18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sz="2000" b="1" kern="0" dirty="0" smtClean="0">
                <a:solidFill>
                  <a:srgbClr val="000000"/>
                </a:solidFill>
                <a:latin typeface="Century Schoolbook" panose="02040604050505020304" pitchFamily="18" charset="0"/>
              </a:rPr>
              <a:t>«Мы живём не для того, чтобы есть, 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sz="2000" b="1" kern="0" dirty="0" smtClean="0">
                <a:solidFill>
                  <a:srgbClr val="000000"/>
                </a:solidFill>
                <a:latin typeface="Century Schoolbook" panose="02040604050505020304" pitchFamily="18" charset="0"/>
              </a:rPr>
              <a:t>а едим для того, чтобы жить»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sz="2000" b="1" kern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kumimoji="1" lang="ru-RU" sz="2000" b="1" kern="0" dirty="0" smtClean="0">
                <a:solidFill>
                  <a:srgbClr val="000000"/>
                </a:solidFill>
                <a:latin typeface="Century Schoolbook" panose="02040604050505020304" pitchFamily="18" charset="0"/>
              </a:rPr>
              <a:t>                                                                                      </a:t>
            </a:r>
            <a:r>
              <a:rPr kumimoji="1" lang="ru-RU" sz="2000" b="1" kern="0" dirty="0" smtClean="0">
                <a:solidFill>
                  <a:srgbClr val="003B68"/>
                </a:solidFill>
                <a:latin typeface="Century Schoolbook" panose="02040604050505020304" pitchFamily="18" charset="0"/>
              </a:rPr>
              <a:t>   Сократ</a:t>
            </a:r>
            <a:endParaRPr lang="ru-RU" sz="2000" dirty="0" smtClean="0">
              <a:solidFill>
                <a:srgbClr val="003B68"/>
              </a:solidFill>
              <a:latin typeface="Times New Roman" pitchFamily="18" charset="0"/>
            </a:endParaRPr>
          </a:p>
        </p:txBody>
      </p:sp>
      <p:pic>
        <p:nvPicPr>
          <p:cNvPr id="2052" name="Picture 4" descr="http://www.npkem.ru/images/chil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79"/>
          <a:stretch/>
        </p:blipFill>
        <p:spPr bwMode="auto">
          <a:xfrm>
            <a:off x="2507462" y="-55874"/>
            <a:ext cx="4146078" cy="2323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02691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404813"/>
            <a:ext cx="7696200" cy="19431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4800" dirty="0">
                <a:effectLst/>
                <a:latin typeface="Times New Roman" pitchFamily="18" charset="0"/>
              </a:rPr>
              <a:t>Я хочу быть здоровым!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4800" dirty="0">
                <a:effectLst/>
                <a:latin typeface="Times New Roman" pitchFamily="18" charset="0"/>
              </a:rPr>
              <a:t>Я могу быть здоровым!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4800" dirty="0">
                <a:effectLst/>
                <a:latin typeface="Times New Roman" pitchFamily="18" charset="0"/>
              </a:rPr>
              <a:t>Я буду здоровым!</a:t>
            </a:r>
          </a:p>
        </p:txBody>
      </p:sp>
      <p:pic>
        <p:nvPicPr>
          <p:cNvPr id="459780" name="Picture 4" descr="Alpha Dista Icon 20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93175" y="6607175"/>
            <a:ext cx="250825" cy="250825"/>
          </a:xfrm>
          <a:prstGeom prst="rect">
            <a:avLst/>
          </a:prstGeom>
          <a:noFill/>
        </p:spPr>
      </p:pic>
      <p:pic>
        <p:nvPicPr>
          <p:cNvPr id="10242" name="Picture 2" descr="http://www.charlotteobserver.com/living/health-family/moms/sewxlg/picture23828746/alternates/LANDSCAPE_1140/ThinkstockPhotos-4679591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26" y="3284984"/>
            <a:ext cx="4826542" cy="3014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babytoday.ru/images/1470647991_vitamins-1_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672" y="3293159"/>
            <a:ext cx="3889127" cy="3006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60"/>
                            </p:stCondLst>
                            <p:childTnLst>
                              <p:par>
                                <p:cTn id="11" presetID="4" presetClass="emph" presetSubtype="2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to="1.5" calcmode="lin" valueType="num">
                                      <p:cBhvr override="childStyle">
                                        <p:cTn id="12" dur="20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60"/>
                            </p:stCondLst>
                            <p:childTnLst>
                              <p:par>
                                <p:cTn id="14" presetID="16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5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600"/>
                            </p:stCondLst>
                            <p:childTnLst>
                              <p:par>
                                <p:cTn id="1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360"/>
                            </p:stCondLst>
                            <p:childTnLst>
                              <p:par>
                                <p:cTn id="25" presetID="4" presetClass="emph" presetSubtype="2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to="1.5" calcmode="lin" valueType="num">
                                      <p:cBhvr override="childStyle">
                                        <p:cTn id="26" dur="20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360"/>
                            </p:stCondLst>
                            <p:childTnLst>
                              <p:par>
                                <p:cTn id="28" presetID="16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9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200"/>
                            </p:stCondLst>
                            <p:childTnLst>
                              <p:par>
                                <p:cTn id="3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800"/>
                            </p:stCondLst>
                            <p:childTnLst>
                              <p:par>
                                <p:cTn id="39" presetID="4" presetClass="emph" presetSubtype="2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to="1.5" calcmode="lin" valueType="num">
                                      <p:cBhvr override="childStyle">
                                        <p:cTn id="40" dur="20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800"/>
                            </p:stCondLst>
                            <p:childTnLst>
                              <p:par>
                                <p:cTn id="42" presetID="16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3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60"/>
                            </p:stCondLst>
                            <p:childTnLst>
                              <p:par>
                                <p:cTn id="47" presetID="23" presetClass="entr" presetSubtype="16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060"/>
                            </p:stCondLst>
                            <p:childTnLst>
                              <p:par>
                                <p:cTn id="52" presetID="23" presetClass="entr" presetSubtype="16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1560"/>
                            </p:stCondLst>
                            <p:childTnLst>
                              <p:par>
                                <p:cTn id="57" presetID="23" presetClass="entr" presetSubtype="16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  <p:bldP spid="34819" grpId="1" build="p"/>
      <p:bldP spid="34819" grpId="2" build="p"/>
      <p:bldP spid="34819" grpId="3" build="p"/>
    </p:bldLst>
  </p:timing>
</p:sld>
</file>

<file path=ppt/theme/theme1.xml><?xml version="1.0" encoding="utf-8"?>
<a:theme xmlns:a="http://schemas.openxmlformats.org/drawingml/2006/main" name="01140809">
  <a:themeElements>
    <a:clrScheme name="">
      <a:dk1>
        <a:srgbClr val="000000"/>
      </a:dk1>
      <a:lt1>
        <a:srgbClr val="FFFFFF"/>
      </a:lt1>
      <a:dk2>
        <a:srgbClr val="B2B2B2"/>
      </a:dk2>
      <a:lt2>
        <a:srgbClr val="333333"/>
      </a:lt2>
      <a:accent1>
        <a:srgbClr val="FFFF99"/>
      </a:accent1>
      <a:accent2>
        <a:srgbClr val="FFCC99"/>
      </a:accent2>
      <a:accent3>
        <a:srgbClr val="D5D5D5"/>
      </a:accent3>
      <a:accent4>
        <a:srgbClr val="DADADA"/>
      </a:accent4>
      <a:accent5>
        <a:srgbClr val="FFFFCA"/>
      </a:accent5>
      <a:accent6>
        <a:srgbClr val="E7B98A"/>
      </a:accent6>
      <a:hlink>
        <a:srgbClr val="FF9933"/>
      </a:hlink>
      <a:folHlink>
        <a:srgbClr val="FF6600"/>
      </a:folHlink>
    </a:clrScheme>
    <a:fontScheme name="Тема Offic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Тема Office 1">
        <a:dk1>
          <a:srgbClr val="333333"/>
        </a:dk1>
        <a:lt1>
          <a:srgbClr val="B2B2B2"/>
        </a:lt1>
        <a:dk2>
          <a:srgbClr val="FFFFFF"/>
        </a:dk2>
        <a:lt2>
          <a:srgbClr val="000000"/>
        </a:lt2>
        <a:accent1>
          <a:srgbClr val="FFFF99"/>
        </a:accent1>
        <a:accent2>
          <a:srgbClr val="FFCC99"/>
        </a:accent2>
        <a:accent3>
          <a:srgbClr val="D5D5D5"/>
        </a:accent3>
        <a:accent4>
          <a:srgbClr val="2A2A2A"/>
        </a:accent4>
        <a:accent5>
          <a:srgbClr val="FFFFCA"/>
        </a:accent5>
        <a:accent6>
          <a:srgbClr val="E7B98A"/>
        </a:accent6>
        <a:hlink>
          <a:srgbClr val="FF9933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01140809</Template>
  <TotalTime>412</TotalTime>
  <Words>134</Words>
  <Application>Microsoft Office PowerPoint</Application>
  <PresentationFormat>Экран (4:3)</PresentationFormat>
  <Paragraphs>59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01140809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Здоровье и питание</dc:title>
  <dc:creator>Home</dc:creator>
  <cp:lastModifiedBy>Елена</cp:lastModifiedBy>
  <cp:revision>51</cp:revision>
  <cp:lastPrinted>2018-04-14T12:20:28Z</cp:lastPrinted>
  <dcterms:created xsi:type="dcterms:W3CDTF">2011-02-02T16:18:56Z</dcterms:created>
  <dcterms:modified xsi:type="dcterms:W3CDTF">2018-04-14T12:36:49Z</dcterms:modified>
</cp:coreProperties>
</file>