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8" r:id="rId8"/>
    <p:sldId id="26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314" name="Picture 2" descr="https://krot.info/uploads/posts/2020-10/1603671093_24-p-nezhnii-odnotonnii-fon-dlya-prezentatsii-29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13326" name="AutoShape 14" descr="https://top-fon.com/uploads/posts/2023-01/1674881450_top-fon-com-p-fon-dlya-prezentatsii-kniga-pero-139.jp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8" name="AutoShape 16" descr="https://top-fon.com/uploads/posts/2023-01/1674881450_top-fon-com-p-fon-dlya-prezentatsii-kniga-pero-139.jpg"/>
          <p:cNvSpPr>
            <a:spLocks noChangeAspect="1" noChangeArrowheads="1"/>
          </p:cNvSpPr>
          <p:nvPr userDrawn="1"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30" name="Picture 18" descr="https://img.freepik.com/premium-vector/open-book-with-magic-light_149267-355.jpg?w=2000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4365104"/>
            <a:ext cx="2339752" cy="2339752"/>
          </a:xfrm>
          <a:prstGeom prst="rect">
            <a:avLst/>
          </a:prstGeom>
          <a:noFill/>
        </p:spPr>
      </p:pic>
      <p:pic>
        <p:nvPicPr>
          <p:cNvPr id="17" name="Picture 4" descr="https://prazdniki-spb.ru/wp-content/uploads/2021/02/4C93522E-CCB3-4B2C-86AF-84F873702120.jpe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04664"/>
            <a:ext cx="1034323" cy="1368152"/>
          </a:xfrm>
          <a:prstGeom prst="rect">
            <a:avLst/>
          </a:prstGeom>
          <a:noFill/>
        </p:spPr>
      </p:pic>
      <p:sp>
        <p:nvSpPr>
          <p:cNvPr id="18" name="Скругленный прямоугольник 17"/>
          <p:cNvSpPr/>
          <p:nvPr userDrawn="1"/>
        </p:nvSpPr>
        <p:spPr>
          <a:xfrm>
            <a:off x="179512" y="260648"/>
            <a:ext cx="8784976" cy="6336704"/>
          </a:xfrm>
          <a:prstGeom prst="roundRect">
            <a:avLst/>
          </a:prstGeom>
          <a:noFill/>
          <a:ln w="76200">
            <a:solidFill>
              <a:schemeClr val="accent6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374441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69850" h="69850" prst="divot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100" b="1" dirty="0"/>
              <a:t> </a:t>
            </a:r>
            <a:r>
              <a:rPr lang="ru-RU" sz="3100" b="1" dirty="0" smtClean="0"/>
              <a:t>    </a:t>
            </a:r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b="1" dirty="0"/>
              <a:t/>
            </a:r>
            <a:br>
              <a:rPr lang="ru-RU" sz="3100" b="1" dirty="0"/>
            </a:br>
            <a:r>
              <a:rPr lang="ru-RU" sz="3100" b="1" dirty="0" smtClean="0"/>
              <a:t> </a:t>
            </a:r>
            <a:r>
              <a:rPr lang="ru-RU" sz="2700" b="1" dirty="0" smtClean="0"/>
              <a:t>МУНИЦИПАЛЬНОЕ БЮДЖЕТНОЕ ОБЩЕОБРАЗОВАТЕЛЬНОЕ УЧРЕЖДЕНИЕ</a:t>
            </a:r>
            <a:br>
              <a:rPr lang="ru-RU" sz="2700" b="1" dirty="0" smtClean="0"/>
            </a:br>
            <a:r>
              <a:rPr lang="ru-RU" sz="2700" b="1" dirty="0" smtClean="0"/>
              <a:t> </a:t>
            </a:r>
            <a:r>
              <a:rPr lang="ru-RU" sz="2700" b="1" dirty="0"/>
              <a:t>«ШКОЛА № 6 АДМИНИСТРАЦИИ  ГОРОДА ДОКУЧАЕВСКА»</a:t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b="1" dirty="0" smtClean="0">
                <a:solidFill>
                  <a:srgbClr val="FF0000"/>
                </a:solidFill>
              </a:rPr>
              <a:t>Тема </a:t>
            </a:r>
            <a:r>
              <a:rPr lang="ru-RU" b="1" dirty="0">
                <a:solidFill>
                  <a:srgbClr val="FF0000"/>
                </a:solidFill>
              </a:rPr>
              <a:t>урока</a:t>
            </a:r>
            <a:r>
              <a:rPr lang="ru-RU" dirty="0">
                <a:solidFill>
                  <a:srgbClr val="FF0000"/>
                </a:solidFill>
              </a:rPr>
              <a:t>:  Имя прилагательное как часть речи. Общее грамматическое значение имени прилагательного.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653136"/>
            <a:ext cx="6400800" cy="1800200"/>
          </a:xfrm>
        </p:spPr>
        <p:txBody>
          <a:bodyPr>
            <a:normAutofit fontScale="40000" lnSpcReduction="20000"/>
          </a:bodyPr>
          <a:lstStyle/>
          <a:p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endParaRPr lang="ru-RU" sz="1800" dirty="0" smtClean="0">
              <a:solidFill>
                <a:schemeClr val="tx1"/>
              </a:solidFill>
            </a:endParaRPr>
          </a:p>
          <a:p>
            <a:pPr algn="r"/>
            <a:endParaRPr lang="ru-RU" sz="1800" dirty="0">
              <a:solidFill>
                <a:schemeClr val="tx1"/>
              </a:solidFill>
            </a:endParaRP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Учитель </a:t>
            </a:r>
            <a:r>
              <a:rPr lang="ru-RU" sz="3600" b="1" dirty="0" smtClean="0">
                <a:solidFill>
                  <a:schemeClr val="tx1"/>
                </a:solidFill>
              </a:rPr>
              <a:t>русского языка и литературы </a:t>
            </a:r>
          </a:p>
          <a:p>
            <a:pPr algn="r"/>
            <a:r>
              <a:rPr lang="ru-RU" sz="3600" b="1" dirty="0" smtClean="0">
                <a:solidFill>
                  <a:schemeClr val="tx1"/>
                </a:solidFill>
              </a:rPr>
              <a:t>Янко Ольга Викторовна </a:t>
            </a:r>
          </a:p>
          <a:p>
            <a:pPr algn="r"/>
            <a:endParaRPr lang="ru-RU" sz="3600" b="1" dirty="0" smtClean="0">
              <a:solidFill>
                <a:schemeClr val="tx1"/>
              </a:solidFill>
            </a:endParaRPr>
          </a:p>
          <a:p>
            <a:r>
              <a:rPr lang="ru-RU" sz="3600" b="1" dirty="0" smtClean="0">
                <a:solidFill>
                  <a:schemeClr val="tx1"/>
                </a:solidFill>
              </a:rPr>
              <a:t>2024 год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 Задание</a:t>
            </a:r>
            <a:r>
              <a:rPr lang="ru-RU" sz="2400" b="1" dirty="0">
                <a:solidFill>
                  <a:srgbClr val="FF0000"/>
                </a:solidFill>
              </a:rPr>
              <a:t>: </a:t>
            </a:r>
            <a:r>
              <a:rPr lang="ru-RU" sz="2400" dirty="0">
                <a:solidFill>
                  <a:srgbClr val="FF0000"/>
                </a:solidFill>
              </a:rPr>
              <a:t>Списывание с доски на память </a:t>
            </a:r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                                           (</a:t>
            </a:r>
            <a:r>
              <a:rPr lang="ru-RU" sz="2400" dirty="0">
                <a:solidFill>
                  <a:srgbClr val="FF0000"/>
                </a:solidFill>
              </a:rPr>
              <a:t>совершенствование орфографической зоркости</a:t>
            </a:r>
            <a:r>
              <a:rPr lang="ru-RU" sz="2400" dirty="0" smtClean="0">
                <a:solidFill>
                  <a:srgbClr val="FF0000"/>
                </a:solidFill>
              </a:rPr>
              <a:t>).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>
                <a:solidFill>
                  <a:srgbClr val="FF0000"/>
                </a:solidFill>
              </a:rPr>
              <a:t>Выделить имена прилагательные.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/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         </a:t>
            </a:r>
            <a:br>
              <a:rPr lang="ru-RU" sz="1800" b="1" dirty="0" smtClean="0"/>
            </a:br>
            <a:r>
              <a:rPr lang="ru-RU" sz="1800" b="1" dirty="0" smtClean="0"/>
              <a:t>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Голубенький</a:t>
            </a:r>
            <a:r>
              <a:rPr lang="ru-RU" dirty="0"/>
              <a:t>, чистый	Последние слёзы</a:t>
            </a:r>
          </a:p>
          <a:p>
            <a:r>
              <a:rPr lang="ru-RU" dirty="0"/>
              <a:t>Подснежник-цветок!	О горе былом</a:t>
            </a:r>
          </a:p>
          <a:p>
            <a:r>
              <a:rPr lang="ru-RU" dirty="0"/>
              <a:t>А рядом сквозистый,	И первые грезы</a:t>
            </a:r>
          </a:p>
          <a:p>
            <a:r>
              <a:rPr lang="ru-RU" dirty="0"/>
              <a:t>Последний снежок</a:t>
            </a:r>
            <a:r>
              <a:rPr lang="ru-RU" dirty="0" smtClean="0"/>
              <a:t>…</a:t>
            </a:r>
            <a:r>
              <a:rPr lang="ru-RU" dirty="0"/>
              <a:t>	О </a:t>
            </a:r>
            <a:r>
              <a:rPr lang="ru-RU" dirty="0" smtClean="0"/>
              <a:t>счастье </a:t>
            </a:r>
            <a:r>
              <a:rPr lang="ru-RU" dirty="0"/>
              <a:t>ином</a:t>
            </a:r>
            <a:r>
              <a:rPr lang="ru-RU" dirty="0" smtClean="0"/>
              <a:t>…                                                                           (</a:t>
            </a:r>
            <a:r>
              <a:rPr lang="ru-RU" dirty="0" err="1" smtClean="0"/>
              <a:t>А.Майков</a:t>
            </a:r>
            <a:r>
              <a:rPr lang="ru-RU" dirty="0" smtClean="0"/>
              <a:t>)</a:t>
            </a:r>
          </a:p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27542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Д</a:t>
            </a:r>
            <a:r>
              <a:rPr lang="ru-RU" sz="4000" b="1" dirty="0" smtClean="0">
                <a:solidFill>
                  <a:srgbClr val="FF0000"/>
                </a:solidFill>
              </a:rPr>
              <a:t>омашнее </a:t>
            </a:r>
            <a:r>
              <a:rPr lang="ru-RU" sz="4000" b="1" dirty="0">
                <a:solidFill>
                  <a:srgbClr val="FF0000"/>
                </a:solidFill>
              </a:rPr>
              <a:t>задание : </a:t>
            </a: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         </a:t>
            </a:r>
            <a:br>
              <a:rPr lang="ru-RU" sz="1800" b="1" dirty="0" smtClean="0"/>
            </a:br>
            <a:r>
              <a:rPr lang="ru-RU" sz="1800" b="1" dirty="0" smtClean="0"/>
              <a:t>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 1.</a:t>
            </a:r>
            <a:r>
              <a:rPr lang="ru-RU" dirty="0" smtClean="0"/>
              <a:t>Выучить п.99</a:t>
            </a:r>
          </a:p>
          <a:p>
            <a:pPr marL="0" indent="0">
              <a:buNone/>
            </a:pPr>
            <a:r>
              <a:rPr lang="ru-RU" b="1" dirty="0" smtClean="0"/>
              <a:t>     2</a:t>
            </a:r>
            <a:r>
              <a:rPr lang="ru-RU" b="1" dirty="0"/>
              <a:t>.</a:t>
            </a:r>
            <a:r>
              <a:rPr lang="ru-RU" dirty="0"/>
              <a:t> Выполнить творческое задание: составьте рассказ «Ранняя весна», подчеркнуть имена прилагательные, выделить окончания имен прилагательных , определить их род, число, падеж.</a:t>
            </a: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789495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             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r>
              <a:rPr lang="ru-RU" sz="4000" b="1">
                <a:solidFill>
                  <a:srgbClr val="FF0000"/>
                </a:solidFill>
              </a:rPr>
              <a:t> </a:t>
            </a:r>
            <a:r>
              <a:rPr lang="ru-RU" sz="4000" b="1" smtClean="0">
                <a:solidFill>
                  <a:srgbClr val="FF0000"/>
                </a:solidFill>
              </a:rPr>
              <a:t>             БЛАГОДАРЮ  ЗА </a:t>
            </a:r>
            <a:r>
              <a:rPr lang="ru-RU" sz="4000" b="1" dirty="0" smtClean="0">
                <a:solidFill>
                  <a:srgbClr val="FF0000"/>
                </a:solidFill>
              </a:rPr>
              <a:t>УРОК !!!</a:t>
            </a:r>
          </a:p>
        </p:txBody>
      </p:sp>
    </p:spTree>
    <p:extLst>
      <p:ext uri="{BB962C8B-B14F-4D97-AF65-F5344CB8AC3E}">
        <p14:creationId xmlns:p14="http://schemas.microsoft.com/office/powerpoint/2010/main" val="65572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Цель </a:t>
            </a:r>
            <a:r>
              <a:rPr lang="ru-RU" b="1" dirty="0">
                <a:solidFill>
                  <a:srgbClr val="FF0000"/>
                </a:solidFill>
              </a:rPr>
              <a:t>урока: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Научить:</a:t>
            </a:r>
            <a:r>
              <a:rPr lang="ru-RU" dirty="0"/>
              <a:t> - распознавать имена прилагательные;</a:t>
            </a:r>
          </a:p>
          <a:p>
            <a:r>
              <a:rPr lang="ru-RU" dirty="0"/>
              <a:t>-определять род, число, падеж;</a:t>
            </a:r>
          </a:p>
          <a:p>
            <a:r>
              <a:rPr lang="ru-RU" dirty="0"/>
              <a:t>-согласовывать имена прилагательные с существительными;</a:t>
            </a:r>
          </a:p>
          <a:p>
            <a:r>
              <a:rPr lang="ru-RU" dirty="0"/>
              <a:t>- совершенствовать орфографическую зоркость обучающихся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Задачи урока: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Образовательная</a:t>
            </a:r>
            <a:r>
              <a:rPr lang="ru-RU" dirty="0"/>
              <a:t>: вспомнить, что такое  имя прилагательное, значение имени прилагательного в речи, дать знания о грамматических признаках и синтаксической роли в предложении.</a:t>
            </a:r>
          </a:p>
          <a:p>
            <a:r>
              <a:rPr lang="ru-RU" b="1" dirty="0"/>
              <a:t>- Развивающая</a:t>
            </a:r>
            <a:r>
              <a:rPr lang="ru-RU" dirty="0"/>
              <a:t>: развить у учащихся познавательный интерес, речь через связанные ответы на вопросы.</a:t>
            </a:r>
          </a:p>
          <a:p>
            <a:r>
              <a:rPr lang="ru-RU" b="1" dirty="0"/>
              <a:t>-Воспитательная</a:t>
            </a:r>
            <a:r>
              <a:rPr lang="ru-RU" dirty="0"/>
              <a:t>: воспитать такие нравственные качества, как аккуратность, стремление к знаниям, интерес к изучению русского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Планируемые </a:t>
            </a:r>
            <a:r>
              <a:rPr lang="ru-RU" sz="4000" b="1" dirty="0">
                <a:solidFill>
                  <a:srgbClr val="FF0000"/>
                </a:solidFill>
              </a:rPr>
              <a:t>образовательные результаты: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ru-RU" i="1" dirty="0" smtClean="0">
              <a:solidFill>
                <a:srgbClr val="FF0000"/>
              </a:solidFill>
            </a:endParaRPr>
          </a:p>
          <a:p>
            <a:r>
              <a:rPr lang="ru-RU" i="1" dirty="0" smtClean="0">
                <a:solidFill>
                  <a:srgbClr val="FF0000"/>
                </a:solidFill>
              </a:rPr>
              <a:t>Личностные</a:t>
            </a:r>
            <a:r>
              <a:rPr lang="ru-RU" i="1" dirty="0"/>
              <a:t>:</a:t>
            </a:r>
            <a:r>
              <a:rPr lang="ru-RU" dirty="0"/>
              <a:t> умение доказывать свою точку зрения, внимание, память, логическое мышление</a:t>
            </a:r>
            <a:r>
              <a:rPr lang="ru-RU" dirty="0" smtClean="0"/>
              <a:t>; проявляют </a:t>
            </a:r>
            <a:r>
              <a:rPr lang="ru-RU" dirty="0"/>
              <a:t>самостоятельность.</a:t>
            </a:r>
          </a:p>
          <a:p>
            <a:r>
              <a:rPr lang="ru-RU" i="1" dirty="0">
                <a:solidFill>
                  <a:srgbClr val="FF0000"/>
                </a:solidFill>
              </a:rPr>
              <a:t>Предметные: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научатся</a:t>
            </a:r>
            <a:r>
              <a:rPr lang="ru-RU" b="1" dirty="0"/>
              <a:t> </a:t>
            </a:r>
            <a:r>
              <a:rPr lang="ru-RU" dirty="0"/>
              <a:t>распознавать имена прилагательные; определять род, число, падеж;-согласовывать имена прилагательные с существительными.</a:t>
            </a:r>
          </a:p>
          <a:p>
            <a:r>
              <a:rPr lang="ru-RU" b="1" dirty="0"/>
              <a:t> </a:t>
            </a:r>
            <a:r>
              <a:rPr lang="ru-RU" b="1" dirty="0" err="1"/>
              <a:t>Метапредметные</a:t>
            </a:r>
            <a:r>
              <a:rPr lang="ru-RU" b="1" dirty="0"/>
              <a:t> УУД:</a:t>
            </a:r>
            <a:endParaRPr lang="ru-RU" dirty="0"/>
          </a:p>
          <a:p>
            <a:r>
              <a:rPr lang="ru-RU" i="1" dirty="0">
                <a:solidFill>
                  <a:srgbClr val="FF0000"/>
                </a:solidFill>
              </a:rPr>
              <a:t>Регулятивные:</a:t>
            </a:r>
            <a:r>
              <a:rPr lang="ru-RU" dirty="0">
                <a:solidFill>
                  <a:srgbClr val="FF0000"/>
                </a:solidFill>
              </a:rPr>
              <a:t> </a:t>
            </a:r>
            <a:r>
              <a:rPr lang="ru-RU" dirty="0"/>
              <a:t>формулируют учебную задачу урока; контролируют и оценивают свою деятельность и деятельность одноклассников.</a:t>
            </a:r>
          </a:p>
          <a:p>
            <a:r>
              <a:rPr lang="ru-RU" i="1" dirty="0">
                <a:solidFill>
                  <a:srgbClr val="FF0000"/>
                </a:solidFill>
              </a:rPr>
              <a:t>Познавательные:</a:t>
            </a:r>
            <a:r>
              <a:rPr lang="ru-RU" dirty="0"/>
              <a:t> формулируют познавательную цель; создают алгоритм деятельности; строят логическую цепочку рассуждений.</a:t>
            </a:r>
          </a:p>
          <a:p>
            <a:r>
              <a:rPr lang="ru-RU" i="1" dirty="0">
                <a:solidFill>
                  <a:srgbClr val="FF0000"/>
                </a:solidFill>
              </a:rPr>
              <a:t>Коммуникативные</a:t>
            </a:r>
            <a:r>
              <a:rPr lang="ru-RU" i="1" dirty="0"/>
              <a:t>: </a:t>
            </a:r>
            <a:r>
              <a:rPr lang="ru-RU" dirty="0"/>
              <a:t>умеют слушать, слышать и понимать; правильно выражают свои мысли в речи; аргументируют свою точку зрения.</a:t>
            </a:r>
          </a:p>
          <a:p>
            <a:r>
              <a:rPr lang="ru-RU" b="1" dirty="0"/>
              <a:t>Тип урока: </a:t>
            </a:r>
            <a:r>
              <a:rPr lang="ru-RU" dirty="0"/>
              <a:t>Комбинированный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922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+mn-lt"/>
              </a:rPr>
              <a:t/>
            </a:r>
            <a:br>
              <a:rPr lang="ru-RU" sz="2400" b="1" dirty="0" smtClean="0">
                <a:latin typeface="+mn-lt"/>
              </a:rPr>
            </a:br>
            <a:r>
              <a:rPr lang="ru-RU" sz="2400" b="1" dirty="0" smtClean="0">
                <a:latin typeface="+mn-lt"/>
              </a:rPr>
              <a:t>           Объяснительный </a:t>
            </a:r>
            <a:r>
              <a:rPr lang="ru-RU" sz="2400" b="1" dirty="0">
                <a:latin typeface="+mn-lt"/>
              </a:rPr>
              <a:t>диктант:  </a:t>
            </a:r>
            <a:r>
              <a:rPr lang="ru-RU" sz="2400" dirty="0">
                <a:latin typeface="+mn-lt"/>
              </a:rPr>
              <a:t>выписать имена </a:t>
            </a:r>
            <a:r>
              <a:rPr lang="ru-RU" sz="2400" dirty="0" smtClean="0">
                <a:latin typeface="+mn-lt"/>
              </a:rPr>
              <a:t>        прилагательные </a:t>
            </a:r>
            <a:r>
              <a:rPr lang="ru-RU" sz="2400" dirty="0">
                <a:latin typeface="+mn-lt"/>
              </a:rPr>
              <a:t>согласованные с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        существительными</a:t>
            </a:r>
            <a:r>
              <a:rPr lang="ru-RU" sz="2400" dirty="0">
                <a:latin typeface="+mn-lt"/>
              </a:rPr>
              <a:t>, определить род, число, падеж.</a:t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 smtClean="0"/>
              <a:t>Пришла зима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   Земля сделалась крепче и местами стала прихватываться морозцем. Уже и снег стал сеяться с неба, и ветки дерев убрались инеем, будто заячьим мехом.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Вот </a:t>
            </a:r>
            <a:r>
              <a:rPr lang="ru-RU" dirty="0"/>
              <a:t>уже в ясный морозный день красногрудый снегирь, словно щеголеватый польский шляхтич, прогуливался по снеговым кучам, вытаскивая зерно.</a:t>
            </a:r>
          </a:p>
          <a:p>
            <a:pPr marL="0" indent="0">
              <a:buNone/>
            </a:pPr>
            <a:r>
              <a:rPr lang="ru-RU" dirty="0" smtClean="0"/>
              <a:t>                                                  (</a:t>
            </a:r>
            <a:r>
              <a:rPr lang="ru-RU" dirty="0" err="1"/>
              <a:t>Н.В.Гоголь</a:t>
            </a:r>
            <a:r>
              <a:rPr lang="ru-RU" dirty="0"/>
              <a:t>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595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         </a:t>
            </a:r>
            <a:br>
              <a:rPr lang="ru-RU" sz="1800" b="1" dirty="0" smtClean="0"/>
            </a:br>
            <a:r>
              <a:rPr lang="ru-RU" sz="1800" b="1" dirty="0" smtClean="0"/>
              <a:t>  Задание</a:t>
            </a:r>
            <a:r>
              <a:rPr lang="ru-RU" sz="1800" b="1" dirty="0"/>
              <a:t>: </a:t>
            </a:r>
            <a:r>
              <a:rPr lang="ru-RU" sz="1800" dirty="0"/>
              <a:t>Списывание с творческим заданием: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Спишите </a:t>
            </a:r>
            <a:r>
              <a:rPr lang="ru-RU" sz="1800" dirty="0"/>
              <a:t>предложения, </a:t>
            </a:r>
            <a:r>
              <a:rPr lang="ru-RU" sz="1800" dirty="0" smtClean="0"/>
              <a:t> вставляя </a:t>
            </a:r>
            <a:r>
              <a:rPr lang="ru-RU" sz="1800" dirty="0"/>
              <a:t>вместо точек подходящие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> </a:t>
            </a:r>
            <a:r>
              <a:rPr lang="ru-RU" sz="1800" dirty="0" smtClean="0"/>
              <a:t>             </a:t>
            </a:r>
            <a:r>
              <a:rPr lang="ru-RU" sz="1800" dirty="0" err="1" smtClean="0"/>
              <a:t>подходящие</a:t>
            </a:r>
            <a:r>
              <a:rPr lang="ru-RU" sz="1800" dirty="0" smtClean="0"/>
              <a:t> </a:t>
            </a:r>
            <a:r>
              <a:rPr lang="ru-RU" sz="1800" dirty="0"/>
              <a:t>по смыслу прилагательные: </a:t>
            </a:r>
            <a:r>
              <a:rPr lang="ru-RU" sz="1800" b="1" i="1" dirty="0"/>
              <a:t>тяжелый, легкий, </a:t>
            </a: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/>
              <a:t> </a:t>
            </a:r>
            <a:r>
              <a:rPr lang="ru-RU" sz="1800" b="1" i="1" dirty="0" smtClean="0"/>
              <a:t>         жаркий, горячий</a:t>
            </a:r>
            <a:r>
              <a:rPr lang="ru-RU" sz="1800" b="1" i="1" dirty="0"/>
              <a:t>, холодный. </a:t>
            </a:r>
            <a:r>
              <a:rPr lang="ru-RU" sz="1800" dirty="0"/>
              <a:t>Подчеркните прилагательные вместе с существительными, к которым они относятся. Определите род и  число.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lvl="0"/>
            <a:r>
              <a:rPr lang="ru-RU" dirty="0" smtClean="0"/>
              <a:t>……сумка </a:t>
            </a:r>
            <a:r>
              <a:rPr lang="ru-RU" dirty="0"/>
              <a:t>оттягивала мне плечо. На небе появилась</a:t>
            </a:r>
            <a:r>
              <a:rPr lang="ru-RU" dirty="0" smtClean="0"/>
              <a:t>…..туча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По реке скользила</a:t>
            </a:r>
            <a:r>
              <a:rPr lang="ru-RU" dirty="0" smtClean="0"/>
              <a:t>….лодочка</a:t>
            </a:r>
            <a:r>
              <a:rPr lang="ru-RU" dirty="0"/>
              <a:t>. Летом нужна</a:t>
            </a:r>
            <a:r>
              <a:rPr lang="ru-RU" dirty="0" smtClean="0"/>
              <a:t>….одежда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Стояло </a:t>
            </a:r>
            <a:r>
              <a:rPr lang="ru-RU" dirty="0" smtClean="0"/>
              <a:t>….лето</a:t>
            </a:r>
            <a:r>
              <a:rPr lang="ru-RU" dirty="0"/>
              <a:t>. Между товарищами разгорелся</a:t>
            </a:r>
            <a:r>
              <a:rPr lang="ru-RU" dirty="0" smtClean="0"/>
              <a:t>….спор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С моря дул</a:t>
            </a:r>
            <a:r>
              <a:rPr lang="ru-RU" dirty="0" smtClean="0"/>
              <a:t>….ветер</a:t>
            </a:r>
            <a:r>
              <a:rPr lang="ru-RU" dirty="0"/>
              <a:t>. В роднике даже в жару была</a:t>
            </a:r>
            <a:r>
              <a:rPr lang="ru-RU" dirty="0" smtClean="0"/>
              <a:t>…. </a:t>
            </a:r>
            <a:r>
              <a:rPr lang="ru-RU" dirty="0"/>
              <a:t>вода.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398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lvl="0"/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Задание: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      Создайте  </a:t>
            </a:r>
            <a:r>
              <a:rPr lang="ru-RU" dirty="0">
                <a:solidFill>
                  <a:srgbClr val="FF0000"/>
                </a:solidFill>
              </a:rPr>
              <a:t>свой собственный "словарь прилагательных".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        На </a:t>
            </a:r>
            <a:r>
              <a:rPr lang="ru-RU" dirty="0">
                <a:solidFill>
                  <a:srgbClr val="FF0000"/>
                </a:solidFill>
              </a:rPr>
              <a:t>цветных карточках  запишите имена прилагательные, </a:t>
            </a:r>
            <a:r>
              <a:rPr lang="ru-RU" dirty="0" smtClean="0">
                <a:solidFill>
                  <a:srgbClr val="FF0000"/>
                </a:solidFill>
              </a:rPr>
              <a:t>которые </a:t>
            </a:r>
            <a:r>
              <a:rPr lang="ru-RU" dirty="0">
                <a:solidFill>
                  <a:srgbClr val="FF0000"/>
                </a:solidFill>
              </a:rPr>
              <a:t>могут отражать различные качества </a:t>
            </a:r>
            <a:r>
              <a:rPr lang="ru-RU" dirty="0" smtClean="0">
                <a:solidFill>
                  <a:srgbClr val="FF0000"/>
                </a:solidFill>
              </a:rPr>
              <a:t> и </a:t>
            </a:r>
            <a:r>
              <a:rPr lang="ru-RU" dirty="0">
                <a:solidFill>
                  <a:srgbClr val="FF0000"/>
                </a:solidFill>
              </a:rPr>
              <a:t>характеристики людей,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предметов или ситуаций.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b="1" dirty="0"/>
              <a:t>         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318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/>
              <a:t/>
            </a:r>
            <a:br>
              <a:rPr lang="ru-RU" sz="1800" b="1" dirty="0"/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                         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Ответы</a:t>
            </a:r>
            <a:r>
              <a:rPr lang="ru-RU" b="1" dirty="0">
                <a:solidFill>
                  <a:srgbClr val="FF0000"/>
                </a:solidFill>
              </a:rPr>
              <a:t>:</a:t>
            </a:r>
            <a:r>
              <a:rPr lang="ru-RU" dirty="0">
                <a:solidFill>
                  <a:srgbClr val="FF0000"/>
                </a:solidFill>
              </a:rPr>
              <a:t> 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smtClean="0"/>
              <a:t>        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	 1</a:t>
            </a:r>
            <a:r>
              <a:rPr lang="ru-RU" dirty="0"/>
              <a:t>. Яркий - описывает что-то, что привлекает внимание своим </a:t>
            </a:r>
            <a:r>
              <a:rPr lang="ru-RU" dirty="0" smtClean="0"/>
              <a:t>    ярким </a:t>
            </a:r>
            <a:r>
              <a:rPr lang="ru-RU" dirty="0"/>
              <a:t>цветом или яркой личностью.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smtClean="0"/>
              <a:t>	 </a:t>
            </a:r>
            <a:r>
              <a:rPr lang="ru-RU" dirty="0"/>
              <a:t>2. Спокойный - описывает атмосферу или человека, который вызывает чувство умиротворения и покоя.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/>
              <a:t>	 </a:t>
            </a:r>
            <a:r>
              <a:rPr lang="ru-RU" dirty="0"/>
              <a:t>3. Умный - описывает человека, который обладает высоким интеллектом и умением быстро учиться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smtClean="0"/>
              <a:t>	  </a:t>
            </a:r>
            <a:r>
              <a:rPr lang="ru-RU" dirty="0"/>
              <a:t>4. Дружелюбный - описывает человека, который легко находит общий язык с другими и всегда готов помочь.</a:t>
            </a:r>
          </a:p>
          <a:p>
            <a:pPr marL="0" indent="0">
              <a:buNone/>
            </a:pPr>
            <a:r>
              <a:rPr lang="ru-RU" dirty="0"/>
              <a:t>  </a:t>
            </a:r>
            <a:r>
              <a:rPr lang="ru-RU" dirty="0" smtClean="0"/>
              <a:t>	  5</a:t>
            </a:r>
            <a:r>
              <a:rPr lang="ru-RU" dirty="0"/>
              <a:t>. Творческий - описывает человека, который обладает развитым воображением и способен создавать нестандартные решения.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	  </a:t>
            </a:r>
            <a:r>
              <a:rPr lang="ru-RU" dirty="0"/>
              <a:t>6. Ответственный - описывает человека, который всегда выполняет свои обязанности и несет ответственность за свои действия.</a:t>
            </a:r>
          </a:p>
          <a:p>
            <a:pPr marL="0" indent="0">
              <a:buNone/>
            </a:pPr>
            <a:r>
              <a:rPr lang="ru-RU" dirty="0"/>
              <a:t>      </a:t>
            </a:r>
            <a:r>
              <a:rPr lang="ru-RU" dirty="0" smtClean="0"/>
              <a:t>	 </a:t>
            </a:r>
            <a:r>
              <a:rPr lang="ru-RU" dirty="0"/>
              <a:t>7. Смешной - описывает человека или ситуацию,  которые вызывают улыбку и смех у окружающих.</a:t>
            </a:r>
          </a:p>
          <a:p>
            <a:pPr lvl="0"/>
            <a:endParaRPr lang="ru-RU" dirty="0" smtClean="0"/>
          </a:p>
          <a:p>
            <a:pPr marL="0" indent="0" algn="ctr">
              <a:buNone/>
            </a:pPr>
            <a:r>
              <a:rPr lang="ru-RU" b="1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44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Игра </a:t>
            </a:r>
            <a:r>
              <a:rPr lang="ru-RU" sz="3200" b="1" dirty="0">
                <a:solidFill>
                  <a:srgbClr val="FF0000"/>
                </a:solidFill>
              </a:rPr>
              <a:t>« Восстанови предложение»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1800" b="1" dirty="0" smtClean="0"/>
              <a:t>         </a:t>
            </a:r>
            <a:br>
              <a:rPr lang="ru-RU" sz="1800" b="1" dirty="0" smtClean="0"/>
            </a:br>
            <a:r>
              <a:rPr lang="ru-RU" sz="1800" b="1" dirty="0" smtClean="0"/>
              <a:t>  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Имя</a:t>
            </a:r>
            <a:r>
              <a:rPr lang="ru-RU" dirty="0"/>
              <a:t> </a:t>
            </a:r>
            <a:r>
              <a:rPr lang="ru-RU" b="1" dirty="0"/>
              <a:t>прилагательное</a:t>
            </a:r>
            <a:r>
              <a:rPr lang="ru-RU" dirty="0"/>
              <a:t> — </a:t>
            </a:r>
            <a:r>
              <a:rPr lang="ru-RU" dirty="0" smtClean="0"/>
              <a:t>…..</a:t>
            </a:r>
            <a:r>
              <a:rPr lang="ru-RU" b="1" dirty="0" smtClean="0"/>
              <a:t>часть</a:t>
            </a:r>
            <a:r>
              <a:rPr lang="ru-RU" dirty="0"/>
              <a:t> </a:t>
            </a:r>
            <a:r>
              <a:rPr lang="ru-RU" b="1" dirty="0" smtClean="0"/>
              <a:t>речи, обозначает</a:t>
            </a:r>
            <a:r>
              <a:rPr lang="ru-RU" dirty="0" smtClean="0"/>
              <a:t>…….. </a:t>
            </a:r>
            <a:r>
              <a:rPr lang="ru-RU" b="1" dirty="0"/>
              <a:t>и отвечает на вопросы </a:t>
            </a:r>
            <a:r>
              <a:rPr lang="ru-RU" dirty="0"/>
              <a:t>……….. В </a:t>
            </a:r>
            <a:r>
              <a:rPr lang="ru-RU" b="1" dirty="0"/>
              <a:t>предложении</a:t>
            </a:r>
            <a:r>
              <a:rPr lang="ru-RU" dirty="0"/>
              <a:t> </a:t>
            </a:r>
            <a:r>
              <a:rPr lang="ru-RU" b="1" dirty="0"/>
              <a:t>имя</a:t>
            </a:r>
            <a:r>
              <a:rPr lang="ru-RU" dirty="0"/>
              <a:t> </a:t>
            </a:r>
            <a:r>
              <a:rPr lang="ru-RU" b="1" dirty="0"/>
              <a:t>прилагательное</a:t>
            </a:r>
            <a:r>
              <a:rPr lang="ru-RU" dirty="0"/>
              <a:t> </a:t>
            </a:r>
            <a:r>
              <a:rPr lang="ru-RU" dirty="0" err="1" smtClean="0"/>
              <a:t>согла</a:t>
            </a:r>
            <a:r>
              <a:rPr lang="ru-RU" dirty="0" smtClean="0"/>
              <a:t>-совано </a:t>
            </a:r>
            <a:r>
              <a:rPr lang="ru-RU" dirty="0"/>
              <a:t>с  ……</a:t>
            </a:r>
          </a:p>
          <a:p>
            <a:pPr marL="0" indent="0">
              <a:buNone/>
            </a:pPr>
            <a:r>
              <a:rPr lang="ru-RU" b="1" dirty="0"/>
              <a:t>Начальная форма </a:t>
            </a:r>
            <a:r>
              <a:rPr lang="ru-RU" b="1" dirty="0" smtClean="0"/>
              <a:t>имен прилагательных</a:t>
            </a:r>
            <a:r>
              <a:rPr lang="ru-RU" b="1" dirty="0"/>
              <a:t>……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Имена прилагательные изменяются по</a:t>
            </a:r>
            <a:r>
              <a:rPr lang="ru-RU" dirty="0"/>
              <a:t>………</a:t>
            </a:r>
          </a:p>
          <a:p>
            <a:pPr lvl="0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648538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215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Arial</vt:lpstr>
      <vt:lpstr>Calibri</vt:lpstr>
      <vt:lpstr>Тема Office</vt:lpstr>
      <vt:lpstr>        МУНИЦИПАЛЬНОЕ БЮДЖЕТНОЕ ОБЩЕОБРАЗОВАТЕЛЬНОЕ УЧРЕЖДЕНИЕ  «ШКОЛА № 6 АДМИНИСТРАЦИИ  ГОРОДА ДОКУЧАЕВСКА»   Тема урока:  Имя прилагательное как часть речи. Общее грамматическое значение имени прилагательного.</vt:lpstr>
      <vt:lpstr> Цель урока:  </vt:lpstr>
      <vt:lpstr>Задачи урока:</vt:lpstr>
      <vt:lpstr> Планируемые образовательные результаты: </vt:lpstr>
      <vt:lpstr>            Объяснительный диктант:  выписать имена         прилагательные согласованные с           существительными, определить род, число, падеж. </vt:lpstr>
      <vt:lpstr>             Задание: Списывание с творческим заданием:                   Спишите предложения,  вставляя вместо точек подходящие                подходящие по смыслу прилагательные: тяжелый, легкий,            жаркий, горячий, холодный. Подчеркните прилагательные вместе с существительными, к которым они относятся. Определите род и  число. </vt:lpstr>
      <vt:lpstr>  </vt:lpstr>
      <vt:lpstr>  </vt:lpstr>
      <vt:lpstr> Игра « Восстанови предложение»              </vt:lpstr>
      <vt:lpstr>                Задание: Списывание с доски на память                                                                                              (совершенствование орфографической зоркости).  Выделить имена прилагательные.              </vt:lpstr>
      <vt:lpstr>              Домашнее задание :              </vt:lpstr>
      <vt:lpstr>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18</cp:revision>
  <dcterms:created xsi:type="dcterms:W3CDTF">2023-08-30T11:37:45Z</dcterms:created>
  <dcterms:modified xsi:type="dcterms:W3CDTF">2024-04-23T10:09:50Z</dcterms:modified>
</cp:coreProperties>
</file>