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9" r:id="rId5"/>
    <p:sldId id="272" r:id="rId6"/>
    <p:sldId id="261" r:id="rId7"/>
    <p:sldId id="263" r:id="rId8"/>
    <p:sldId id="258" r:id="rId9"/>
    <p:sldId id="262" r:id="rId10"/>
    <p:sldId id="264" r:id="rId11"/>
    <p:sldId id="265" r:id="rId12"/>
    <p:sldId id="266" r:id="rId13"/>
    <p:sldId id="267" r:id="rId14"/>
    <p:sldId id="268" r:id="rId15"/>
    <p:sldId id="269" r:id="rId16"/>
    <p:sldId id="270"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7913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9081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6037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9101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281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2701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4135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790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8686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821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0172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8043308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32657"/>
            <a:ext cx="7772400" cy="3600400"/>
          </a:xfrm>
        </p:spPr>
        <p:txBody>
          <a:bodyPr>
            <a:normAutofit/>
          </a:bodyPr>
          <a:lstStyle/>
          <a:p>
            <a:r>
              <a:rPr lang="ru-RU" sz="2800" b="1" dirty="0" smtClean="0">
                <a:latin typeface="Times New Roman" panose="02020603050405020304" pitchFamily="18" charset="0"/>
                <a:cs typeface="Times New Roman" panose="02020603050405020304" pitchFamily="18" charset="0"/>
              </a:rPr>
              <a:t>Презентация на тему: </a:t>
            </a:r>
            <a:r>
              <a:rPr lang="ru-RU" sz="2800" b="1" dirty="0" smtClean="0">
                <a:latin typeface="Times New Roman" panose="02020603050405020304" pitchFamily="18" charset="0"/>
                <a:cs typeface="Times New Roman" panose="02020603050405020304" pitchFamily="18" charset="0"/>
              </a:rPr>
              <a:t>«Использование блоков </a:t>
            </a:r>
            <a:r>
              <a:rPr lang="ru-RU" sz="2800" b="1" dirty="0" err="1" smtClean="0">
                <a:latin typeface="Times New Roman" panose="02020603050405020304" pitchFamily="18" charset="0"/>
                <a:cs typeface="Times New Roman" panose="02020603050405020304" pitchFamily="18" charset="0"/>
              </a:rPr>
              <a:t>Дьенеша</a:t>
            </a:r>
            <a:r>
              <a:rPr lang="ru-RU" sz="2800" b="1" dirty="0" smtClean="0">
                <a:latin typeface="Times New Roman" panose="02020603050405020304" pitchFamily="18" charset="0"/>
                <a:cs typeface="Times New Roman" panose="02020603050405020304" pitchFamily="18" charset="0"/>
              </a:rPr>
              <a:t> в работе с </a:t>
            </a:r>
            <a:r>
              <a:rPr lang="ru-RU" sz="2800" b="1" dirty="0" smtClean="0">
                <a:latin typeface="Times New Roman" panose="02020603050405020304" pitchFamily="18" charset="0"/>
                <a:cs typeface="Times New Roman" panose="02020603050405020304" pitchFamily="18" charset="0"/>
              </a:rPr>
              <a:t>детьми второй младшей группы</a:t>
            </a:r>
            <a:r>
              <a:rPr lang="ru-RU" sz="2800" b="1" dirty="0" smtClean="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Выполнила: воспитатель МОУ </a:t>
            </a:r>
            <a:r>
              <a:rPr lang="ru-RU" sz="2000" dirty="0" err="1" smtClean="0">
                <a:latin typeface="Times New Roman" panose="02020603050405020304" pitchFamily="18" charset="0"/>
                <a:cs typeface="Times New Roman" panose="02020603050405020304" pitchFamily="18" charset="0"/>
              </a:rPr>
              <a:t>Рыболовская</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СОШ</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(дошкольное отделение №74)</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Зайцева Н.М.</a:t>
            </a:r>
            <a:endParaRPr lang="ru-RU" sz="20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371600" y="3645024"/>
            <a:ext cx="6400800" cy="1993776"/>
          </a:xfrm>
        </p:spPr>
        <p:txBody>
          <a:bodyPr>
            <a:normAutofit/>
          </a:bodyPr>
          <a:lstStyle/>
          <a:p>
            <a:endParaRPr lang="ru-RU" dirty="0"/>
          </a:p>
        </p:txBody>
      </p:sp>
    </p:spTree>
    <p:extLst>
      <p:ext uri="{BB962C8B-B14F-4D97-AF65-F5344CB8AC3E}">
        <p14:creationId xmlns:p14="http://schemas.microsoft.com/office/powerpoint/2010/main" val="249665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786210"/>
          </a:xfrm>
        </p:spPr>
        <p:txBody>
          <a:bodyPr>
            <a:normAutofit fontScale="90000"/>
          </a:bodyPr>
          <a:lstStyle/>
          <a:p>
            <a:r>
              <a:rPr lang="ru-RU" sz="2700" b="1" u="sng" dirty="0" smtClean="0">
                <a:latin typeface="Times New Roman" panose="02020603050405020304" pitchFamily="18" charset="0"/>
                <a:cs typeface="Times New Roman" panose="02020603050405020304" pitchFamily="18" charset="0"/>
              </a:rPr>
              <a:t>Игра «Выложи фигуру».</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Ход </a:t>
            </a:r>
            <a:r>
              <a:rPr lang="ru-RU" sz="2700" dirty="0">
                <a:latin typeface="Times New Roman" panose="02020603050405020304" pitchFamily="18" charset="0"/>
                <a:cs typeface="Times New Roman" panose="02020603050405020304" pitchFamily="18" charset="0"/>
              </a:rPr>
              <a:t>игры: Педагог предлагает детям выложить из фигур </a:t>
            </a:r>
            <a:r>
              <a:rPr lang="ru-RU" sz="2700" dirty="0" smtClean="0">
                <a:latin typeface="Times New Roman" panose="02020603050405020304" pitchFamily="18" charset="0"/>
                <a:cs typeface="Times New Roman" panose="02020603050405020304" pitchFamily="18" charset="0"/>
              </a:rPr>
              <a:t>предмет, ориентируясь </a:t>
            </a:r>
            <a:r>
              <a:rPr lang="ru-RU" sz="2700" dirty="0">
                <a:latin typeface="Times New Roman" panose="02020603050405020304" pitchFamily="18" charset="0"/>
                <a:cs typeface="Times New Roman" panose="02020603050405020304" pitchFamily="18" charset="0"/>
              </a:rPr>
              <a:t>по схеме- рисунку</a:t>
            </a:r>
            <a:r>
              <a:rPr lang="ru-RU" dirty="0"/>
              <a:t>.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2492375"/>
            <a:ext cx="2999712" cy="3990312"/>
          </a:xfrm>
        </p:spPr>
      </p:pic>
    </p:spTree>
    <p:extLst>
      <p:ext uri="{BB962C8B-B14F-4D97-AF65-F5344CB8AC3E}">
        <p14:creationId xmlns:p14="http://schemas.microsoft.com/office/powerpoint/2010/main" val="92621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u="sng" dirty="0" smtClean="0">
                <a:latin typeface="Times New Roman" panose="02020603050405020304" pitchFamily="18" charset="0"/>
                <a:cs typeface="Times New Roman" panose="02020603050405020304" pitchFamily="18" charset="0"/>
              </a:rPr>
              <a:t>Игра «Клубочки для котят».</a:t>
            </a:r>
            <a:br>
              <a:rPr lang="ru-RU" sz="2400" b="1" u="sng"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Ход игры: педагог предлагает подобрать блоки по цвету и размеру.</a:t>
            </a:r>
            <a:endParaRPr lang="ru-RU" sz="24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0319" y="1600200"/>
            <a:ext cx="64233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12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61648" cy="1512168"/>
          </a:xfrm>
        </p:spPr>
        <p:txBody>
          <a:bodyPr>
            <a:normAutofit fontScale="90000"/>
          </a:bodyPr>
          <a:lstStyle/>
          <a:p>
            <a:r>
              <a:rPr lang="ru-RU" sz="2400" b="1" u="sng" dirty="0" err="1" smtClean="0">
                <a:latin typeface="Times New Roman" panose="02020603050405020304" pitchFamily="18" charset="0"/>
                <a:cs typeface="Times New Roman" panose="02020603050405020304" pitchFamily="18" charset="0"/>
              </a:rPr>
              <a:t>Игра«Найди</a:t>
            </a:r>
            <a:r>
              <a:rPr lang="ru-RU" sz="2400" b="1" u="sng" dirty="0" smtClean="0">
                <a:latin typeface="Times New Roman" panose="02020603050405020304" pitchFamily="18" charset="0"/>
                <a:cs typeface="Times New Roman" panose="02020603050405020304" pitchFamily="18" charset="0"/>
              </a:rPr>
              <a:t> </a:t>
            </a:r>
            <a:r>
              <a:rPr lang="ru-RU" sz="2400" b="1" u="sng" dirty="0">
                <a:latin typeface="Times New Roman" panose="02020603050405020304" pitchFamily="18" charset="0"/>
                <a:cs typeface="Times New Roman" panose="02020603050405020304" pitchFamily="18" charset="0"/>
              </a:rPr>
              <a:t>пару</a:t>
            </a:r>
            <a:r>
              <a:rPr lang="ru-RU" sz="2400" b="1" u="sng" dirty="0" smtClean="0">
                <a:latin typeface="Times New Roman" panose="02020603050405020304" pitchFamily="18" charset="0"/>
                <a:cs typeface="Times New Roman" panose="02020603050405020304" pitchFamily="18" charset="0"/>
              </a:rPr>
              <a:t>».</a:t>
            </a:r>
            <a:br>
              <a:rPr lang="ru-RU" sz="2400" b="1" u="sng"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Ход игры :</a:t>
            </a:r>
            <a:r>
              <a:rPr lang="ru-RU" sz="2400" dirty="0"/>
              <a:t>для каждой выложенной в ряд фигуры, ребенок должен </a:t>
            </a:r>
            <a:r>
              <a:rPr lang="ru-RU" sz="2400" dirty="0" smtClean="0"/>
              <a:t>выложить </a:t>
            </a:r>
            <a:r>
              <a:rPr lang="ru-RU" sz="2400" dirty="0"/>
              <a:t>пару рядом, такую же, но маленького размера. Для разнообразия ее можно попробовать найти все фигуры по одному свойству, как вариант, найди все красные фигуры или квадратные </a:t>
            </a:r>
            <a:endParaRPr lang="ru-RU" sz="2400" u="sng"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3958" y="1789156"/>
            <a:ext cx="1916084" cy="4148051"/>
          </a:xfrm>
        </p:spPr>
      </p:pic>
    </p:spTree>
    <p:extLst>
      <p:ext uri="{BB962C8B-B14F-4D97-AF65-F5344CB8AC3E}">
        <p14:creationId xmlns:p14="http://schemas.microsoft.com/office/powerpoint/2010/main" val="329465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2400" b="1" u="sng" dirty="0" smtClean="0">
                <a:latin typeface="Times New Roman" panose="02020603050405020304" pitchFamily="18" charset="0"/>
                <a:cs typeface="Times New Roman" panose="02020603050405020304" pitchFamily="18" charset="0"/>
              </a:rPr>
              <a:t>Игра </a:t>
            </a:r>
            <a:r>
              <a:rPr lang="ru-RU" sz="2400" b="1" u="sng" dirty="0">
                <a:latin typeface="Times New Roman" panose="02020603050405020304" pitchFamily="18" charset="0"/>
                <a:cs typeface="Times New Roman" panose="02020603050405020304" pitchFamily="18" charset="0"/>
              </a:rPr>
              <a:t>«Третий лишний</a:t>
            </a:r>
            <a:r>
              <a:rPr lang="ru-RU" sz="2400" b="1" u="sng" dirty="0" smtClean="0">
                <a:latin typeface="Times New Roman" panose="02020603050405020304" pitchFamily="18" charset="0"/>
                <a:cs typeface="Times New Roman" panose="02020603050405020304" pitchFamily="18" charset="0"/>
              </a:rPr>
              <a:t>».</a:t>
            </a:r>
            <a:br>
              <a:rPr lang="ru-RU" sz="2400" b="1" u="sng"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Ход игры:</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педагог выкладывает </a:t>
            </a:r>
            <a:r>
              <a:rPr lang="ru-RU" sz="3100" dirty="0">
                <a:latin typeface="Times New Roman" panose="02020603050405020304" pitchFamily="18" charset="0"/>
                <a:cs typeface="Times New Roman" panose="02020603050405020304" pitchFamily="18" charset="0"/>
              </a:rPr>
              <a:t>3 фигурки. Две можно объединить по какому-то свойству, одна – лишняя.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916113"/>
            <a:ext cx="3744415" cy="4402800"/>
          </a:xfrm>
        </p:spPr>
      </p:pic>
    </p:spTree>
    <p:extLst>
      <p:ext uri="{BB962C8B-B14F-4D97-AF65-F5344CB8AC3E}">
        <p14:creationId xmlns:p14="http://schemas.microsoft.com/office/powerpoint/2010/main" val="2360739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Autofit/>
          </a:bodyPr>
          <a:lstStyle/>
          <a:p>
            <a:r>
              <a:rPr lang="ru-RU" sz="2000" b="1" u="sng" dirty="0">
                <a:latin typeface="Times New Roman" panose="02020603050405020304" pitchFamily="18" charset="0"/>
                <a:cs typeface="Times New Roman" panose="02020603050405020304" pitchFamily="18" charset="0"/>
              </a:rPr>
              <a:t>И</a:t>
            </a:r>
            <a:r>
              <a:rPr lang="ru-RU" sz="2000" b="1" u="sng" dirty="0" smtClean="0">
                <a:latin typeface="Times New Roman" panose="02020603050405020304" pitchFamily="18" charset="0"/>
                <a:cs typeface="Times New Roman" panose="02020603050405020304" pitchFamily="18" charset="0"/>
              </a:rPr>
              <a:t>гра </a:t>
            </a:r>
            <a:r>
              <a:rPr lang="ru-RU" sz="2000" b="1" u="sng" dirty="0">
                <a:latin typeface="Times New Roman" panose="02020603050405020304" pitchFamily="18" charset="0"/>
                <a:cs typeface="Times New Roman" panose="02020603050405020304" pitchFamily="18" charset="0"/>
              </a:rPr>
              <a:t>Чудесный мешочек</a:t>
            </a:r>
            <a:r>
              <a:rPr lang="ru-RU" sz="2000" b="1" u="sng"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Ход игры:</a:t>
            </a:r>
            <a:r>
              <a:rPr lang="ru-RU" sz="2000" dirty="0"/>
              <a:t> Все фигурки складываются в мешок. Попросить ребенка на ощупь достать все круглые блоки (все большие или все толстые). Затем все квадратные, прямоугольные, треугольные.</a:t>
            </a:r>
            <a:endParaRPr lang="ru-RU" sz="2000" u="sng"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486819"/>
            <a:ext cx="6336704" cy="34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440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i="1" u="sng" dirty="0" err="1" smtClean="0">
                <a:latin typeface="Times New Roman" panose="02020603050405020304" pitchFamily="18" charset="0"/>
                <a:cs typeface="Times New Roman" panose="02020603050405020304" pitchFamily="18" charset="0"/>
              </a:rPr>
              <a:t>Игра«Выложи</a:t>
            </a:r>
            <a:r>
              <a:rPr lang="ru-RU" sz="2800" b="1" i="1" u="sng" dirty="0" smtClean="0">
                <a:latin typeface="Times New Roman" panose="02020603050405020304" pitchFamily="18" charset="0"/>
                <a:cs typeface="Times New Roman" panose="02020603050405020304" pitchFamily="18" charset="0"/>
              </a:rPr>
              <a:t> </a:t>
            </a:r>
            <a:r>
              <a:rPr lang="ru-RU" sz="2800" b="1" i="1" u="sng" dirty="0">
                <a:latin typeface="Times New Roman" panose="02020603050405020304" pitchFamily="18" charset="0"/>
                <a:cs typeface="Times New Roman" panose="02020603050405020304" pitchFamily="18" charset="0"/>
              </a:rPr>
              <a:t>дорожку»</a:t>
            </a:r>
            <a:r>
              <a:rPr lang="ru-RU" sz="2800" b="1" u="sng" dirty="0">
                <a:latin typeface="Times New Roman" panose="02020603050405020304" pitchFamily="18" charset="0"/>
                <a:cs typeface="Times New Roman" panose="02020603050405020304" pitchFamily="18" charset="0"/>
              </a:rPr>
              <a:t> </a:t>
            </a:r>
            <a:r>
              <a:rPr lang="ru-RU" sz="2800" b="1" u="sng" dirty="0" smtClean="0">
                <a:latin typeface="Times New Roman" panose="02020603050405020304" pitchFamily="18" charset="0"/>
                <a:cs typeface="Times New Roman" panose="02020603050405020304" pitchFamily="18" charset="0"/>
              </a:rPr>
              <a:t>.</a:t>
            </a:r>
            <a:br>
              <a:rPr lang="ru-RU" sz="2800" b="1" u="sng"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Ход игры: педагог предлагает</a:t>
            </a:r>
            <a:r>
              <a:rPr lang="ru-RU" sz="2200" dirty="0">
                <a:latin typeface="Times New Roman" panose="02020603050405020304" pitchFamily="18" charset="0"/>
                <a:cs typeface="Times New Roman" panose="02020603050405020304" pitchFamily="18" charset="0"/>
              </a:rPr>
              <a:t> ребенку </a:t>
            </a:r>
            <a:r>
              <a:rPr lang="ru-RU" sz="2200" dirty="0" smtClean="0">
                <a:latin typeface="Times New Roman" panose="02020603050405020304" pitchFamily="18" charset="0"/>
                <a:cs typeface="Times New Roman" panose="02020603050405020304" pitchFamily="18" charset="0"/>
              </a:rPr>
              <a:t>выложить </a:t>
            </a:r>
            <a:r>
              <a:rPr lang="ru-RU" sz="2200" dirty="0">
                <a:latin typeface="Times New Roman" panose="02020603050405020304" pitchFamily="18" charset="0"/>
                <a:cs typeface="Times New Roman" panose="02020603050405020304" pitchFamily="18" charset="0"/>
              </a:rPr>
              <a:t>дорожку так, чтобы рядом оказались фигуры одного цвета, или выложить фигуры разной формы</a:t>
            </a:r>
            <a:r>
              <a:rPr lang="ru-RU" sz="2800" dirty="0"/>
              <a:t>.</a:t>
            </a:r>
            <a:endParaRPr lang="ru-RU" sz="2800" u="sng"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600200"/>
            <a:ext cx="3564813" cy="4525963"/>
          </a:xfrm>
        </p:spPr>
      </p:pic>
    </p:spTree>
    <p:extLst>
      <p:ext uri="{BB962C8B-B14F-4D97-AF65-F5344CB8AC3E}">
        <p14:creationId xmlns:p14="http://schemas.microsoft.com/office/powerpoint/2010/main" val="3617708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u="sng" dirty="0" smtClean="0">
                <a:latin typeface="Times New Roman" panose="02020603050405020304" pitchFamily="18" charset="0"/>
                <a:cs typeface="Times New Roman" panose="02020603050405020304" pitchFamily="18" charset="0"/>
              </a:rPr>
              <a:t>Игра </a:t>
            </a:r>
            <a:r>
              <a:rPr lang="ru-RU" sz="2800" b="1" u="sng" dirty="0">
                <a:latin typeface="Times New Roman" panose="02020603050405020304" pitchFamily="18" charset="0"/>
                <a:cs typeface="Times New Roman" panose="02020603050405020304" pitchFamily="18" charset="0"/>
              </a:rPr>
              <a:t>«Что изменилось» </a:t>
            </a:r>
            <a:r>
              <a:rPr lang="ru-RU" sz="2800" b="1" u="sng" dirty="0" smtClean="0">
                <a:latin typeface="Times New Roman" panose="02020603050405020304" pitchFamily="18" charset="0"/>
                <a:cs typeface="Times New Roman" panose="02020603050405020304" pitchFamily="18" charset="0"/>
              </a:rPr>
              <a:t>.</a:t>
            </a:r>
            <a:br>
              <a:rPr lang="ru-RU" sz="2800" b="1" u="sng"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Ход игры:</a:t>
            </a:r>
            <a:r>
              <a:rPr lang="ru-RU" sz="2800" dirty="0"/>
              <a:t> </a:t>
            </a:r>
            <a:r>
              <a:rPr lang="ru-RU" sz="2200" dirty="0" smtClean="0">
                <a:latin typeface="Times New Roman" panose="02020603050405020304" pitchFamily="18" charset="0"/>
                <a:cs typeface="Times New Roman" panose="02020603050405020304" pitchFamily="18" charset="0"/>
              </a:rPr>
              <a:t>педагог выкладывает </a:t>
            </a:r>
            <a:r>
              <a:rPr lang="ru-RU" sz="2200" dirty="0">
                <a:latin typeface="Times New Roman" panose="02020603050405020304" pitchFamily="18" charset="0"/>
                <a:cs typeface="Times New Roman" panose="02020603050405020304" pitchFamily="18" charset="0"/>
              </a:rPr>
              <a:t>3 или 5 фигурок, разного размера, формы, цвета, дают запомнить, а затем малыш отворачивается или просто закрывает глаза. В это время взрослый убирает одну из фигур и когда ребенок открывает глаза, предлагает ему сказать, какой фигуры недостает. </a:t>
            </a:r>
            <a:endParaRPr lang="ru-RU" sz="2200" u="sng"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02327" y="1903456"/>
            <a:ext cx="2348345" cy="391945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22966" y="1772817"/>
            <a:ext cx="2477426" cy="3960440"/>
          </a:xfrm>
        </p:spPr>
      </p:pic>
    </p:spTree>
    <p:extLst>
      <p:ext uri="{BB962C8B-B14F-4D97-AF65-F5344CB8AC3E}">
        <p14:creationId xmlns:p14="http://schemas.microsoft.com/office/powerpoint/2010/main" val="306728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u="sng" dirty="0" smtClean="0">
                <a:latin typeface="Times New Roman" panose="02020603050405020304" pitchFamily="18" charset="0"/>
                <a:cs typeface="Times New Roman" panose="02020603050405020304" pitchFamily="18" charset="0"/>
              </a:rPr>
              <a:t>Конструирование.</a:t>
            </a:r>
            <a:br>
              <a:rPr lang="ru-RU" sz="3100" b="1" u="sng"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Ход игры: детям предлагается выложить любой предмет с помощью блоков.</a:t>
            </a:r>
            <a:endParaRPr lang="ru-RU" sz="2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2898" y="1600200"/>
            <a:ext cx="2487203" cy="45259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1600200"/>
            <a:ext cx="2779993" cy="4709120"/>
          </a:xfrm>
        </p:spPr>
      </p:pic>
    </p:spTree>
    <p:extLst>
      <p:ext uri="{BB962C8B-B14F-4D97-AF65-F5344CB8AC3E}">
        <p14:creationId xmlns:p14="http://schemas.microsoft.com/office/powerpoint/2010/main" val="195972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latin typeface="Times New Roman" panose="02020603050405020304" pitchFamily="18" charset="0"/>
                <a:cs typeface="Times New Roman" panose="02020603050405020304" pitchFamily="18" charset="0"/>
              </a:rPr>
              <a:t>Спасибо за внимание!!!</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spTree>
    <p:extLst>
      <p:ext uri="{BB962C8B-B14F-4D97-AF65-F5344CB8AC3E}">
        <p14:creationId xmlns:p14="http://schemas.microsoft.com/office/powerpoint/2010/main" val="341492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87900" y="1456531"/>
            <a:ext cx="26860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half" idx="2"/>
          </p:nvPr>
        </p:nvSpPr>
        <p:spPr>
          <a:xfrm>
            <a:off x="755576" y="332656"/>
            <a:ext cx="4464496" cy="5793507"/>
          </a:xfrm>
        </p:spPr>
        <p:txBody>
          <a:bodyPr>
            <a:noAutofit/>
          </a:bodyPr>
          <a:lstStyle/>
          <a:p>
            <a:r>
              <a:rPr lang="ru-RU" sz="2000" b="1" u="sng" dirty="0" err="1">
                <a:latin typeface="Times New Roman" panose="02020603050405020304" pitchFamily="18" charset="0"/>
                <a:cs typeface="Times New Roman" panose="02020603050405020304" pitchFamily="18" charset="0"/>
              </a:rPr>
              <a:t>Золтан</a:t>
            </a:r>
            <a:r>
              <a:rPr lang="ru-RU" sz="2000" b="1" u="sng" dirty="0">
                <a:latin typeface="Times New Roman" panose="02020603050405020304" pitchFamily="18" charset="0"/>
                <a:cs typeface="Times New Roman" panose="02020603050405020304" pitchFamily="18" charset="0"/>
              </a:rPr>
              <a:t> Пал </a:t>
            </a:r>
            <a:r>
              <a:rPr lang="ru-RU" sz="2000" b="1" u="sng" dirty="0" err="1">
                <a:latin typeface="Times New Roman" panose="02020603050405020304" pitchFamily="18" charset="0"/>
                <a:cs typeface="Times New Roman" panose="02020603050405020304" pitchFamily="18" charset="0"/>
              </a:rPr>
              <a:t>Дьенеш</a:t>
            </a:r>
            <a:r>
              <a:rPr lang="ru-RU" sz="2000" b="1" u="sng"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( 1916—2014) — венгерский математик, психолог и </a:t>
            </a:r>
            <a:r>
              <a:rPr lang="ru-RU" sz="1800" dirty="0" smtClean="0">
                <a:latin typeface="Times New Roman" panose="02020603050405020304" pitchFamily="18" charset="0"/>
                <a:cs typeface="Times New Roman" panose="02020603050405020304" pitchFamily="18" charset="0"/>
              </a:rPr>
              <a:t>педагог.</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Основная идея его работы заключается </a:t>
            </a:r>
            <a:r>
              <a:rPr lang="ru-RU" sz="1800" dirty="0">
                <a:latin typeface="Times New Roman" panose="02020603050405020304" pitchFamily="18" charset="0"/>
                <a:cs typeface="Times New Roman" panose="02020603050405020304" pitchFamily="18" charset="0"/>
              </a:rPr>
              <a:t>в освоении детьми математики посредством увлекательных логических </a:t>
            </a:r>
            <a:r>
              <a:rPr lang="ru-RU" sz="1800" dirty="0" err="1" smtClean="0">
                <a:latin typeface="Times New Roman" panose="02020603050405020304" pitchFamily="18" charset="0"/>
                <a:cs typeface="Times New Roman" panose="02020603050405020304" pitchFamily="18" charset="0"/>
              </a:rPr>
              <a:t>игр.Самая</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известная его </a:t>
            </a:r>
            <a:r>
              <a:rPr lang="ru-RU" sz="1800" dirty="0" smtClean="0">
                <a:latin typeface="Times New Roman" panose="02020603050405020304" pitchFamily="18" charset="0"/>
                <a:cs typeface="Times New Roman" panose="02020603050405020304" pitchFamily="18" charset="0"/>
              </a:rPr>
              <a:t>методика </a:t>
            </a:r>
            <a:r>
              <a:rPr lang="ru-RU" sz="1800" dirty="0">
                <a:latin typeface="Times New Roman" panose="02020603050405020304" pitchFamily="18" charset="0"/>
                <a:cs typeface="Times New Roman" panose="02020603050405020304" pitchFamily="18" charset="0"/>
              </a:rPr>
              <a:t>– блоки </a:t>
            </a:r>
            <a:r>
              <a:rPr lang="ru-RU" sz="1800" dirty="0" err="1" smtClean="0">
                <a:latin typeface="Times New Roman" panose="02020603050405020304" pitchFamily="18" charset="0"/>
                <a:cs typeface="Times New Roman" panose="02020603050405020304" pitchFamily="18" charset="0"/>
              </a:rPr>
              <a:t>Дьенеша</a:t>
            </a:r>
            <a:r>
              <a:rPr lang="ru-RU" sz="1800" dirty="0" smtClean="0">
                <a:latin typeface="Times New Roman" panose="02020603050405020304" pitchFamily="18" charset="0"/>
                <a:cs typeface="Times New Roman" panose="02020603050405020304" pitchFamily="18" charset="0"/>
              </a:rPr>
              <a:t>- автор использовал на занятиях блоки, названные «логическими». </a:t>
            </a:r>
            <a:r>
              <a:rPr lang="ru-RU" sz="1800" dirty="0">
                <a:latin typeface="Times New Roman" panose="02020603050405020304" pitchFamily="18" charset="0"/>
                <a:cs typeface="Times New Roman" panose="02020603050405020304" pitchFamily="18" charset="0"/>
              </a:rPr>
              <a:t>Она была создана в 1960-е гг., но </a:t>
            </a:r>
            <a:r>
              <a:rPr lang="ru-RU" sz="1800" dirty="0" smtClean="0">
                <a:latin typeface="Times New Roman" panose="02020603050405020304" pitchFamily="18" charset="0"/>
                <a:cs typeface="Times New Roman" panose="02020603050405020304" pitchFamily="18" charset="0"/>
              </a:rPr>
              <a:t> актуальна </a:t>
            </a:r>
            <a:r>
              <a:rPr lang="ru-RU" sz="1800" dirty="0">
                <a:latin typeface="Times New Roman" panose="02020603050405020304" pitchFamily="18" charset="0"/>
                <a:cs typeface="Times New Roman" panose="02020603050405020304" pitchFamily="18" charset="0"/>
              </a:rPr>
              <a:t>до сих </a:t>
            </a:r>
            <a:r>
              <a:rPr lang="ru-RU" sz="1800" dirty="0" smtClean="0">
                <a:latin typeface="Times New Roman" panose="02020603050405020304" pitchFamily="18" charset="0"/>
                <a:cs typeface="Times New Roman" panose="02020603050405020304" pitchFamily="18" charset="0"/>
              </a:rPr>
              <a:t>пор и применяется для развития детей и подготовке к школе. </a:t>
            </a:r>
            <a:r>
              <a:rPr lang="ru-RU" sz="1800" dirty="0">
                <a:latin typeface="Times New Roman" panose="02020603050405020304" pitchFamily="18" charset="0"/>
                <a:cs typeface="Times New Roman" panose="02020603050405020304" pitchFamily="18" charset="0"/>
              </a:rPr>
              <a:t>На ее основе отечественными педагогами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разработаны дидактические материалы (альбомы и развивающие игры), адаптированные под </a:t>
            </a:r>
            <a:r>
              <a:rPr lang="ru-RU" sz="1800" dirty="0" smtClean="0">
                <a:latin typeface="Times New Roman" panose="02020603050405020304" pitchFamily="18" charset="0"/>
                <a:cs typeface="Times New Roman" panose="02020603050405020304" pitchFamily="18" charset="0"/>
              </a:rPr>
              <a:t>разные возрастные группы. Совместно </a:t>
            </a:r>
            <a:r>
              <a:rPr lang="ru-RU" sz="1800" dirty="0">
                <a:latin typeface="Times New Roman" panose="02020603050405020304" pitchFamily="18" charset="0"/>
                <a:cs typeface="Times New Roman" panose="02020603050405020304" pitchFamily="18" charset="0"/>
              </a:rPr>
              <a:t>с </a:t>
            </a:r>
            <a:r>
              <a:rPr lang="ru-RU" sz="1800" dirty="0" smtClean="0">
                <a:latin typeface="Times New Roman" panose="02020603050405020304" pitchFamily="18" charset="0"/>
                <a:cs typeface="Times New Roman" panose="02020603050405020304" pitchFamily="18" charset="0"/>
              </a:rPr>
              <a:t>блоками </a:t>
            </a:r>
            <a:r>
              <a:rPr lang="ru-RU" sz="1800" dirty="0" err="1" smtClean="0">
                <a:latin typeface="Times New Roman" panose="02020603050405020304" pitchFamily="18" charset="0"/>
                <a:cs typeface="Times New Roman" panose="02020603050405020304" pitchFamily="18" charset="0"/>
              </a:rPr>
              <a:t>Дьенеша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для развития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математических </a:t>
            </a:r>
            <a:r>
              <a:rPr lang="ru-RU" sz="1800" dirty="0" smtClean="0">
                <a:latin typeface="Times New Roman" panose="02020603050405020304" pitchFamily="18" charset="0"/>
                <a:cs typeface="Times New Roman" panose="02020603050405020304" pitchFamily="18" charset="0"/>
              </a:rPr>
              <a:t>представлений и творческих способностей </a:t>
            </a:r>
            <a:r>
              <a:rPr lang="ru-RU" sz="1800" dirty="0">
                <a:latin typeface="Times New Roman" panose="02020603050405020304" pitchFamily="18" charset="0"/>
                <a:cs typeface="Times New Roman" panose="02020603050405020304" pitchFamily="18" charset="0"/>
              </a:rPr>
              <a:t>у детей дошкольного возраста </a:t>
            </a:r>
            <a:r>
              <a:rPr lang="ru-RU" sz="1800" dirty="0" smtClean="0">
                <a:latin typeface="Times New Roman" panose="02020603050405020304" pitchFamily="18" charset="0"/>
                <a:cs typeface="Times New Roman" panose="02020603050405020304" pitchFamily="18" charset="0"/>
              </a:rPr>
              <a:t>используются </a:t>
            </a:r>
            <a:r>
              <a:rPr lang="ru-RU" sz="1800" dirty="0">
                <a:latin typeface="Times New Roman" panose="02020603050405020304" pitchFamily="18" charset="0"/>
                <a:cs typeface="Times New Roman" panose="02020603050405020304" pitchFamily="18" charset="0"/>
              </a:rPr>
              <a:t>и другие </a:t>
            </a:r>
            <a:r>
              <a:rPr lang="ru-RU" sz="1800" dirty="0" smtClean="0">
                <a:latin typeface="Times New Roman" panose="02020603050405020304" pitchFamily="18" charset="0"/>
                <a:cs typeface="Times New Roman" panose="02020603050405020304" pitchFamily="18" charset="0"/>
              </a:rPr>
              <a:t>методики: </a:t>
            </a:r>
            <a:r>
              <a:rPr lang="ru-RU" sz="1800" dirty="0">
                <a:latin typeface="Times New Roman" panose="02020603050405020304" pitchFamily="18" charset="0"/>
                <a:cs typeface="Times New Roman" panose="02020603050405020304" pitchFamily="18" charset="0"/>
              </a:rPr>
              <a:t>палочки </a:t>
            </a:r>
            <a:r>
              <a:rPr lang="ru-RU" sz="1800" dirty="0" err="1">
                <a:latin typeface="Times New Roman" panose="02020603050405020304" pitchFamily="18" charset="0"/>
                <a:cs typeface="Times New Roman" panose="02020603050405020304" pitchFamily="18" charset="0"/>
              </a:rPr>
              <a:t>Кюизенера</a:t>
            </a:r>
            <a:r>
              <a:rPr lang="ru-RU" sz="1800" dirty="0">
                <a:latin typeface="Times New Roman" panose="02020603050405020304" pitchFamily="18" charset="0"/>
                <a:cs typeface="Times New Roman" panose="02020603050405020304" pitchFamily="18" charset="0"/>
              </a:rPr>
              <a:t>, игры </a:t>
            </a:r>
            <a:r>
              <a:rPr lang="ru-RU" sz="1800" dirty="0" err="1">
                <a:latin typeface="Times New Roman" panose="02020603050405020304" pitchFamily="18" charset="0"/>
                <a:cs typeface="Times New Roman" panose="02020603050405020304" pitchFamily="18" charset="0"/>
              </a:rPr>
              <a:t>Воскобовича</a:t>
            </a:r>
            <a:r>
              <a:rPr lang="ru-RU" sz="1800" dirty="0">
                <a:latin typeface="Times New Roman" panose="02020603050405020304" pitchFamily="18" charset="0"/>
                <a:cs typeface="Times New Roman" panose="02020603050405020304" pitchFamily="18" charset="0"/>
              </a:rPr>
              <a:t> и другие игры.</a:t>
            </a:r>
          </a:p>
        </p:txBody>
      </p:sp>
    </p:spTree>
    <p:extLst>
      <p:ext uri="{BB962C8B-B14F-4D97-AF65-F5344CB8AC3E}">
        <p14:creationId xmlns:p14="http://schemas.microsoft.com/office/powerpoint/2010/main" val="426214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u="sng" dirty="0" smtClean="0">
                <a:latin typeface="Times New Roman" panose="02020603050405020304" pitchFamily="18" charset="0"/>
                <a:cs typeface="Times New Roman" panose="02020603050405020304" pitchFamily="18" charset="0"/>
              </a:rPr>
              <a:t>Актуальность темы</a:t>
            </a:r>
            <a:endParaRPr lang="ru-RU" sz="32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55594"/>
            <a:ext cx="8229600" cy="4870569"/>
          </a:xfrm>
        </p:spPr>
        <p:txBody>
          <a:bodyPr>
            <a:normAutofit fontScale="70000" lnSpcReduction="20000"/>
          </a:bodyPr>
          <a:lstStyle/>
          <a:p>
            <a:pPr marL="0" indent="0">
              <a:buNone/>
            </a:pPr>
            <a:r>
              <a:rPr lang="ru-RU" sz="2400" dirty="0"/>
              <a:t>Эффективное развитие интеллектуальных способностей детей дошкольного возраста – одна из актуальных проблем современности. Дошкольники с развитым интеллектом быстрее запоминают материал, более уверены в своих силах, легче адаптируются в новой обстановке, лучше </a:t>
            </a:r>
            <a:r>
              <a:rPr lang="ru-RU" sz="2400" dirty="0" smtClean="0"/>
              <a:t>подготовлены </a:t>
            </a:r>
            <a:r>
              <a:rPr lang="ru-RU" sz="2400" dirty="0"/>
              <a:t>к школе. Ведущей деятельностью детей дошкольного возраста является игра. Поэтому от педагога требуется умение ориентироваться в мире современных игр и игрушек, сохраняя баланс между желанием ребенка и пользой для него, больше уделяя внимание современным нетрадиционным дидактическим и развивающим играм, способствуя адекватной социализации ребенка. Формированию предпосылок учебной деятельности способствуют логические блоки </a:t>
            </a:r>
            <a:r>
              <a:rPr lang="ru-RU" sz="2400" dirty="0" err="1"/>
              <a:t>Дьенеша</a:t>
            </a:r>
            <a:r>
              <a:rPr lang="ru-RU" sz="2400" dirty="0"/>
              <a:t>. Этот дидактический материал разработал венгерский психолог и математик </a:t>
            </a:r>
            <a:r>
              <a:rPr lang="ru-RU" sz="2400" dirty="0" err="1"/>
              <a:t>Золтан</a:t>
            </a:r>
            <a:r>
              <a:rPr lang="ru-RU" sz="2400" dirty="0"/>
              <a:t> </a:t>
            </a:r>
            <a:r>
              <a:rPr lang="ru-RU" sz="2400" dirty="0" err="1"/>
              <a:t>Дьенеш</a:t>
            </a:r>
            <a:r>
              <a:rPr lang="ru-RU" sz="2400" dirty="0"/>
              <a:t>. Суть его подхода заключается в том, что математические знания дети получают не в постоянных каких-то повторяющихся </a:t>
            </a:r>
            <a:r>
              <a:rPr lang="ru-RU" sz="2400" dirty="0" err="1"/>
              <a:t>упражненияхИгры</a:t>
            </a:r>
            <a:r>
              <a:rPr lang="ru-RU" sz="2400" dirty="0"/>
              <a:t> с блоками доступно на наглядной основе знакомят детей с формой, цветом и размером объектов, с математическими представлениями. Они развивают у детей логическое и аналитическое мышление (анализ, сравнение, классификация, обобщение), творческие способности, а так же восприятие, речь, память, внимание и воображение. Играя с блоками </a:t>
            </a:r>
            <a:r>
              <a:rPr lang="ru-RU" sz="2400" dirty="0" err="1"/>
              <a:t>Дьенеша</a:t>
            </a:r>
            <a:r>
              <a:rPr lang="ru-RU" sz="2400" dirty="0"/>
              <a:t>, ребёнок выполняет разнообразные предметные действия (группирует по признаку, выкладывает ряды по заданному алгоритму, моделирует и кодирует информацию). Каждый ребенок стремится к творчеству и движению. Эта игра приносят детям радость, уверенность в себе, помогает узнавать себя и мир </a:t>
            </a:r>
            <a:r>
              <a:rPr lang="ru-RU" sz="2400" dirty="0" smtClean="0"/>
              <a:t>вокруг.</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8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latin typeface="Times New Roman" panose="02020603050405020304" pitchFamily="18" charset="0"/>
                <a:cs typeface="Times New Roman" panose="02020603050405020304" pitchFamily="18" charset="0"/>
              </a:rPr>
              <a:t>Цель и задачи:</a:t>
            </a:r>
            <a:endParaRPr lang="ru-RU" sz="2800" b="1" u="sng"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0" y="1196975"/>
            <a:ext cx="7921625" cy="504031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l"/>
            <a:r>
              <a:rPr lang="ru-RU" sz="3400" b="1" u="sng" dirty="0" smtClean="0">
                <a:latin typeface="Times New Roman" panose="02020603050405020304" pitchFamily="18" charset="0"/>
                <a:cs typeface="Times New Roman" panose="02020603050405020304" pitchFamily="18" charset="0"/>
              </a:rPr>
              <a:t>Цель: </a:t>
            </a:r>
            <a:r>
              <a:rPr lang="ru-RU" sz="3100" dirty="0" smtClean="0">
                <a:latin typeface="Times New Roman" panose="02020603050405020304" pitchFamily="18" charset="0"/>
                <a:cs typeface="Times New Roman" panose="02020603050405020304" pitchFamily="18" charset="0"/>
              </a:rPr>
              <a:t>Формирование </a:t>
            </a:r>
            <a:r>
              <a:rPr lang="ru-RU" sz="3100" dirty="0">
                <a:latin typeface="Times New Roman" panose="02020603050405020304" pitchFamily="18" charset="0"/>
                <a:cs typeface="Times New Roman" panose="02020603050405020304" pitchFamily="18" charset="0"/>
              </a:rPr>
              <a:t>логического и математического мышления у </a:t>
            </a:r>
            <a:r>
              <a:rPr lang="ru-RU" sz="3100" dirty="0" smtClean="0">
                <a:latin typeface="Times New Roman" panose="02020603050405020304" pitchFamily="18" charset="0"/>
                <a:cs typeface="Times New Roman" panose="02020603050405020304" pitchFamily="18" charset="0"/>
              </a:rPr>
              <a:t>дошкольников </a:t>
            </a:r>
            <a:r>
              <a:rPr lang="ru-RU" sz="3100" dirty="0">
                <a:latin typeface="Times New Roman" panose="02020603050405020304" pitchFamily="18" charset="0"/>
                <a:cs typeface="Times New Roman" panose="02020603050405020304" pitchFamily="18" charset="0"/>
              </a:rPr>
              <a:t>и младших школьников</a:t>
            </a:r>
            <a:r>
              <a:rPr lang="ru-RU" sz="3100" dirty="0" smtClean="0">
                <a:latin typeface="Times New Roman" panose="02020603050405020304" pitchFamily="18" charset="0"/>
                <a:cs typeface="Times New Roman" panose="02020603050405020304" pitchFamily="18" charset="0"/>
              </a:rPr>
              <a:t>.</a:t>
            </a:r>
          </a:p>
          <a:p>
            <a:pPr algn="l"/>
            <a:r>
              <a:rPr lang="ru-RU" sz="3400" b="1" u="sng" dirty="0" smtClean="0">
                <a:latin typeface="Times New Roman" panose="02020603050405020304" pitchFamily="18" charset="0"/>
                <a:cs typeface="Times New Roman" panose="02020603050405020304" pitchFamily="18" charset="0"/>
              </a:rPr>
              <a:t>Задачи:</a:t>
            </a:r>
            <a:endParaRPr lang="ru-RU" sz="3400" b="1" u="sng" dirty="0">
              <a:latin typeface="Times New Roman" panose="02020603050405020304" pitchFamily="18" charset="0"/>
              <a:cs typeface="Times New Roman" panose="02020603050405020304" pitchFamily="18" charset="0"/>
            </a:endParaRPr>
          </a:p>
          <a:p>
            <a:pPr algn="l"/>
            <a:r>
              <a:rPr lang="ru-RU" sz="3100" dirty="0" smtClean="0">
                <a:latin typeface="Times New Roman" panose="02020603050405020304" pitchFamily="18" charset="0"/>
                <a:cs typeface="Times New Roman" panose="02020603050405020304" pitchFamily="18" charset="0"/>
              </a:rPr>
              <a:t>-формирование основных математических представлений: </a:t>
            </a:r>
            <a:r>
              <a:rPr lang="ru-RU" sz="3100" dirty="0">
                <a:latin typeface="Times New Roman" panose="02020603050405020304" pitchFamily="18" charset="0"/>
                <a:cs typeface="Times New Roman" panose="02020603050405020304" pitchFamily="18" charset="0"/>
              </a:rPr>
              <a:t>познакомить детей с геометрическими </a:t>
            </a:r>
            <a:r>
              <a:rPr lang="ru-RU" sz="3100" dirty="0" smtClean="0">
                <a:latin typeface="Times New Roman" panose="02020603050405020304" pitchFamily="18" charset="0"/>
                <a:cs typeface="Times New Roman" panose="02020603050405020304" pitchFamily="18" charset="0"/>
              </a:rPr>
              <a:t>фигурами, </a:t>
            </a:r>
            <a:r>
              <a:rPr lang="ru-RU" sz="3100" dirty="0">
                <a:latin typeface="Times New Roman" panose="02020603050405020304" pitchFamily="18" charset="0"/>
                <a:cs typeface="Times New Roman" panose="02020603050405020304" pitchFamily="18" charset="0"/>
              </a:rPr>
              <a:t>формой </a:t>
            </a: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размером, цветом; </a:t>
            </a:r>
            <a:r>
              <a:rPr lang="ru-RU" sz="3100" dirty="0" smtClean="0">
                <a:latin typeface="Times New Roman" panose="02020603050405020304" pitchFamily="18" charset="0"/>
                <a:cs typeface="Times New Roman" panose="02020603050405020304" pitchFamily="18" charset="0"/>
              </a:rPr>
              <a:t> </a:t>
            </a:r>
          </a:p>
          <a:p>
            <a:pPr algn="l"/>
            <a:r>
              <a:rPr lang="ru-RU" sz="3100" dirty="0" smtClean="0">
                <a:latin typeface="Times New Roman" panose="02020603050405020304" pitchFamily="18" charset="0"/>
                <a:cs typeface="Times New Roman" panose="02020603050405020304" pitchFamily="18" charset="0"/>
              </a:rPr>
              <a:t>-развитие мыслительных операций(анализ, сравнение, обобщение, классификация);</a:t>
            </a:r>
          </a:p>
          <a:p>
            <a:pPr algn="l"/>
            <a:r>
              <a:rPr lang="ru-RU" sz="3100" dirty="0" smtClean="0">
                <a:latin typeface="Times New Roman" panose="02020603050405020304" pitchFamily="18" charset="0"/>
                <a:cs typeface="Times New Roman" panose="02020603050405020304" pitchFamily="18" charset="0"/>
              </a:rPr>
              <a:t>-развитие познавательных процессов: мышление, память, воображение;</a:t>
            </a:r>
          </a:p>
          <a:p>
            <a:pPr algn="l"/>
            <a:r>
              <a:rPr lang="ru-RU" sz="3100" dirty="0" smtClean="0">
                <a:latin typeface="Times New Roman" panose="02020603050405020304" pitchFamily="18" charset="0"/>
                <a:cs typeface="Times New Roman" panose="02020603050405020304" pitchFamily="18" charset="0"/>
              </a:rPr>
              <a:t>-развитие мотивационно-волевой сферы, умение следовать инструкциям;</a:t>
            </a:r>
          </a:p>
          <a:p>
            <a:pPr algn="l"/>
            <a:r>
              <a:rPr lang="ru-RU" sz="3100" dirty="0" smtClean="0">
                <a:latin typeface="Times New Roman" panose="02020603050405020304" pitchFamily="18" charset="0"/>
                <a:cs typeface="Times New Roman" panose="02020603050405020304" pitchFamily="18" charset="0"/>
              </a:rPr>
              <a:t>-развитие речи, формирование активного словаря.</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Tree>
    <p:extLst>
      <p:ext uri="{BB962C8B-B14F-4D97-AF65-F5344CB8AC3E}">
        <p14:creationId xmlns:p14="http://schemas.microsoft.com/office/powerpoint/2010/main" val="192482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latin typeface="Times New Roman" panose="02020603050405020304" pitchFamily="18" charset="0"/>
                <a:cs typeface="Times New Roman" panose="02020603050405020304" pitchFamily="18" charset="0"/>
              </a:rPr>
              <a:t>Этапы работы с блоками </a:t>
            </a:r>
            <a:endParaRPr lang="ru-RU" sz="28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412776"/>
            <a:ext cx="8229600" cy="4713387"/>
          </a:xfrm>
        </p:spPr>
        <p:txBody>
          <a:bodyPr/>
          <a:lstStyle/>
          <a:p>
            <a:r>
              <a:rPr lang="ru-RU" sz="2400" dirty="0" smtClean="0">
                <a:latin typeface="Times New Roman" panose="02020603050405020304" pitchFamily="18" charset="0"/>
                <a:cs typeface="Times New Roman" panose="02020603050405020304" pitchFamily="18" charset="0"/>
              </a:rPr>
              <a:t>1. развитие умения выявлять и абстрагировать свойства</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2. развитие умения сравнивать предметы по их свойствам</a:t>
            </a:r>
          </a:p>
          <a:p>
            <a:r>
              <a:rPr lang="ru-RU" sz="2400" dirty="0">
                <a:latin typeface="Times New Roman" panose="02020603050405020304" pitchFamily="18" charset="0"/>
                <a:cs typeface="Times New Roman" panose="02020603050405020304" pitchFamily="18" charset="0"/>
              </a:rPr>
              <a:t>3. развитие действия классификации и обобщения</a:t>
            </a:r>
          </a:p>
          <a:p>
            <a:r>
              <a:rPr lang="ru-RU" sz="2400" dirty="0">
                <a:latin typeface="Times New Roman" panose="02020603050405020304" pitchFamily="18" charset="0"/>
                <a:cs typeface="Times New Roman" panose="02020603050405020304" pitchFamily="18" charset="0"/>
              </a:rPr>
              <a:t>4. развитие способности к логическим действиям и операциям</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94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643731"/>
            <a:ext cx="511175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Текст 11"/>
          <p:cNvSpPr>
            <a:spLocks noGrp="1"/>
          </p:cNvSpPr>
          <p:nvPr>
            <p:ph type="body" sz="half" idx="2"/>
          </p:nvPr>
        </p:nvSpPr>
        <p:spPr>
          <a:xfrm>
            <a:off x="323528" y="332656"/>
            <a:ext cx="4834880" cy="5812264"/>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Логические блоки </a:t>
            </a:r>
            <a:r>
              <a:rPr lang="ru-RU" sz="2400" dirty="0" err="1">
                <a:latin typeface="Times New Roman" panose="02020603050405020304" pitchFamily="18" charset="0"/>
                <a:cs typeface="Times New Roman" panose="02020603050405020304" pitchFamily="18" charset="0"/>
              </a:rPr>
              <a:t>Дьенеша</a:t>
            </a:r>
            <a:r>
              <a:rPr lang="ru-RU" sz="2400" dirty="0">
                <a:latin typeface="Times New Roman" panose="02020603050405020304" pitchFamily="18" charset="0"/>
                <a:cs typeface="Times New Roman" panose="02020603050405020304" pitchFamily="18" charset="0"/>
              </a:rPr>
              <a:t> представляют собой набор из 48 </a:t>
            </a:r>
            <a:r>
              <a:rPr lang="ru-RU" sz="2400" dirty="0" smtClean="0">
                <a:latin typeface="Times New Roman" panose="02020603050405020304" pitchFamily="18" charset="0"/>
                <a:cs typeface="Times New Roman" panose="02020603050405020304" pitchFamily="18" charset="0"/>
              </a:rPr>
              <a:t>геометрических фигур, которые отличаются по следующим признакам:</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форма </a:t>
            </a:r>
            <a:r>
              <a:rPr lang="ru-RU" sz="2400" dirty="0">
                <a:latin typeface="Times New Roman" panose="02020603050405020304" pitchFamily="18" charset="0"/>
                <a:cs typeface="Times New Roman" panose="02020603050405020304" pitchFamily="18" charset="0"/>
              </a:rPr>
              <a:t>(круг, треугольник, квадрат, прямоугольник);</a:t>
            </a:r>
          </a:p>
          <a:p>
            <a:r>
              <a:rPr lang="ru-RU" sz="2400" dirty="0" smtClean="0">
                <a:latin typeface="Times New Roman" panose="02020603050405020304" pitchFamily="18" charset="0"/>
                <a:cs typeface="Times New Roman" panose="02020603050405020304" pitchFamily="18" charset="0"/>
              </a:rPr>
              <a:t>-цвет </a:t>
            </a:r>
            <a:r>
              <a:rPr lang="ru-RU" sz="2400" dirty="0">
                <a:latin typeface="Times New Roman" panose="02020603050405020304" pitchFamily="18" charset="0"/>
                <a:cs typeface="Times New Roman" panose="02020603050405020304" pitchFamily="18" charset="0"/>
              </a:rPr>
              <a:t>(красный, синий, желтый, зелёный);</a:t>
            </a:r>
          </a:p>
          <a:p>
            <a:r>
              <a:rPr lang="ru-RU" sz="2400" dirty="0" smtClean="0">
                <a:latin typeface="Times New Roman" panose="02020603050405020304" pitchFamily="18" charset="0"/>
                <a:cs typeface="Times New Roman" panose="02020603050405020304" pitchFamily="18" charset="0"/>
              </a:rPr>
              <a:t>-размер </a:t>
            </a:r>
            <a:r>
              <a:rPr lang="ru-RU" sz="2400" dirty="0">
                <a:latin typeface="Times New Roman" panose="02020603050405020304" pitchFamily="18" charset="0"/>
                <a:cs typeface="Times New Roman" panose="02020603050405020304" pitchFamily="18" charset="0"/>
              </a:rPr>
              <a:t>(большой, маленький);</a:t>
            </a:r>
          </a:p>
          <a:p>
            <a:r>
              <a:rPr lang="ru-RU" sz="2400" dirty="0" smtClean="0">
                <a:latin typeface="Times New Roman" panose="02020603050405020304" pitchFamily="18" charset="0"/>
                <a:cs typeface="Times New Roman" panose="02020603050405020304" pitchFamily="18" charset="0"/>
              </a:rPr>
              <a:t>-толщина </a:t>
            </a:r>
            <a:r>
              <a:rPr lang="ru-RU" sz="2400" dirty="0">
                <a:latin typeface="Times New Roman" panose="02020603050405020304" pitchFamily="18" charset="0"/>
                <a:cs typeface="Times New Roman" panose="02020603050405020304" pitchFamily="18" charset="0"/>
              </a:rPr>
              <a:t>(толстый, тонкий).</a:t>
            </a:r>
          </a:p>
          <a:p>
            <a:r>
              <a:rPr lang="ru-RU" sz="2400" dirty="0">
                <a:latin typeface="Times New Roman" panose="02020603050405020304" pitchFamily="18" charset="0"/>
                <a:cs typeface="Times New Roman" panose="02020603050405020304" pitchFamily="18" charset="0"/>
              </a:rPr>
              <a:t>Каждая геометрическая фигура </a:t>
            </a:r>
            <a:r>
              <a:rPr lang="ru-RU" sz="2400" dirty="0" smtClean="0">
                <a:latin typeface="Times New Roman" panose="02020603050405020304" pitchFamily="18" charset="0"/>
                <a:cs typeface="Times New Roman" panose="02020603050405020304" pitchFamily="18" charset="0"/>
              </a:rPr>
              <a:t>имеет свои признаки: форму, цвет, размер, толщину. В наборе </a:t>
            </a:r>
            <a:r>
              <a:rPr lang="ru-RU" sz="2400" dirty="0">
                <a:latin typeface="Times New Roman" panose="02020603050405020304" pitchFamily="18" charset="0"/>
                <a:cs typeface="Times New Roman" panose="02020603050405020304" pitchFamily="18" charset="0"/>
              </a:rPr>
              <a:t>нет ни одной одинаковой фигуры.</a:t>
            </a:r>
          </a:p>
          <a:p>
            <a:endParaRPr lang="ru-RU" dirty="0"/>
          </a:p>
        </p:txBody>
      </p:sp>
    </p:spTree>
    <p:extLst>
      <p:ext uri="{BB962C8B-B14F-4D97-AF65-F5344CB8AC3E}">
        <p14:creationId xmlns:p14="http://schemas.microsoft.com/office/powerpoint/2010/main" val="2442392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latin typeface="Times New Roman" panose="02020603050405020304" pitchFamily="18" charset="0"/>
                <a:cs typeface="Times New Roman" panose="02020603050405020304" pitchFamily="18" charset="0"/>
              </a:rPr>
              <a:t>Карточки символов свойств блоков.</a:t>
            </a:r>
            <a:endParaRPr lang="ru-RU" sz="2800" b="1" u="sng"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3140968"/>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sz="half" idx="2"/>
          </p:nvPr>
        </p:nvSpPr>
        <p:spPr>
          <a:xfrm>
            <a:off x="323528" y="1484784"/>
            <a:ext cx="8219256" cy="1828800"/>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Свойства блоков обозначаются символами. Для усложнения используются карточки-отрицания</a:t>
            </a:r>
            <a:r>
              <a:rPr lang="ru-RU" dirty="0" smtClean="0"/>
              <a:t>.</a:t>
            </a:r>
            <a:endParaRPr lang="ru-R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3130898"/>
            <a:ext cx="4045875" cy="30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66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insales-cdn.com/images/products/1/4818/378409682/bloki-denesha-mal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12" y="1032061"/>
            <a:ext cx="3816424" cy="2326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eznayka-spb.ru/upload/iblock/783/783d88e8f882a246298195a8804b0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376" y="925415"/>
            <a:ext cx="3552712" cy="26645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chelka-nn.ru/upload/iblock/01a/01a20298f2384b1940794dd5e1020c1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568716"/>
            <a:ext cx="3989227" cy="28119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doshkolnik39.ru/storage/images/c0000003399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7" y="3527640"/>
            <a:ext cx="4090559" cy="289407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511791" y="274638"/>
            <a:ext cx="8229600" cy="650777"/>
          </a:xfrm>
        </p:spPr>
        <p:txBody>
          <a:bodyPr>
            <a:normAutofit/>
          </a:bodyPr>
          <a:lstStyle/>
          <a:p>
            <a:r>
              <a:rPr lang="ru-RU" sz="2800" b="1" u="sng" dirty="0" smtClean="0">
                <a:latin typeface="Times New Roman" panose="02020603050405020304" pitchFamily="18" charset="0"/>
                <a:cs typeface="Times New Roman" panose="02020603050405020304" pitchFamily="18" charset="0"/>
              </a:rPr>
              <a:t>Альбомы  для детей 2-4лет.</a:t>
            </a:r>
            <a:endParaRPr lang="ru-RU" sz="2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04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b="1" u="sng" dirty="0" smtClean="0">
                <a:latin typeface="Times New Roman" panose="02020603050405020304" pitchFamily="18" charset="0"/>
                <a:cs typeface="Times New Roman" panose="02020603050405020304" pitchFamily="18" charset="0"/>
              </a:rPr>
              <a:t>Альбомы для детей 5-8 лет</a:t>
            </a:r>
            <a:endParaRPr lang="ru-RU" sz="2800" b="1" u="sng"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3779912" cy="267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36" y="1527175"/>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898074"/>
            <a:ext cx="4033484" cy="285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6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610</Words>
  <Application>Microsoft Office PowerPoint</Application>
  <PresentationFormat>Экран (4:3)</PresentationFormat>
  <Paragraphs>36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на тему: «Использование блоков Дьенеша в работе с детьми второй младшей группы». Выполнила: воспитатель МОУ Рыболовская СОШ (дошкольное отделение №74)  Зайцева Н.М.</vt:lpstr>
      <vt:lpstr>Презентация PowerPoint</vt:lpstr>
      <vt:lpstr>Актуальность темы</vt:lpstr>
      <vt:lpstr>Цель и задачи:</vt:lpstr>
      <vt:lpstr>Этапы работы с блоками </vt:lpstr>
      <vt:lpstr>Презентация PowerPoint</vt:lpstr>
      <vt:lpstr>Карточки символов свойств блоков.</vt:lpstr>
      <vt:lpstr>Альбомы  для детей 2-4лет.</vt:lpstr>
      <vt:lpstr>Альбомы для детей 5-8 лет</vt:lpstr>
      <vt:lpstr>Игра «Выложи фигуру».   Ход игры: Педагог предлагает детям выложить из фигур предмет, ориентируясь по схеме- рисунку. </vt:lpstr>
      <vt:lpstr>Игра «Клубочки для котят». Ход игры: педагог предлагает подобрать блоки по цвету и размеру.</vt:lpstr>
      <vt:lpstr>Игра«Найди пару». Ход игры :для каждой выложенной в ряд фигуры, ребенок должен выложить пару рядом, такую же, но маленького размера. Для разнообразия ее можно попробовать найти все фигуры по одному свойству, как вариант, найди все красные фигуры или квадратные </vt:lpstr>
      <vt:lpstr>Игра «Третий лишний». Ход игры: педагог выкладывает 3 фигурки. Две можно объединить по какому-то свойству, одна – лишняя.</vt:lpstr>
      <vt:lpstr>Игра Чудесный мешочек». Ход игры: Все фигурки складываются в мешок. Попросить ребенка на ощупь достать все круглые блоки (все большие или все толстые). Затем все квадратные, прямоугольные, треугольные.</vt:lpstr>
      <vt:lpstr>Игра«Выложи дорожку» . Ход игры: педагог предлагает ребенку выложить дорожку так, чтобы рядом оказались фигуры одного цвета, или выложить фигуры разной формы.</vt:lpstr>
      <vt:lpstr>Игра «Что изменилось» . Ход игры: педагог выкладывает 3 или 5 фигурок, разного размера, формы, цвета, дают запомнить, а затем малыш отворачивается или просто закрывает глаза. В это время взрослый убирает одну из фигур и когда ребенок открывает глаза, предлагает ему сказать, какой фигуры недостает. </vt:lpstr>
      <vt:lpstr>Конструирование. Ход игры: детям предлагается выложить любой предмет с помощью блоков.</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25</cp:revision>
  <dcterms:created xsi:type="dcterms:W3CDTF">2023-10-28T16:09:06Z</dcterms:created>
  <dcterms:modified xsi:type="dcterms:W3CDTF">2023-11-06T19:21:26Z</dcterms:modified>
</cp:coreProperties>
</file>