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2" r:id="rId6"/>
    <p:sldId id="263" r:id="rId7"/>
    <p:sldId id="265" r:id="rId8"/>
    <p:sldId id="266" r:id="rId9"/>
    <p:sldId id="267" r:id="rId10"/>
    <p:sldId id="269" r:id="rId11"/>
    <p:sldId id="27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F0024-A3D6-498A-8CE4-3CFF622EF267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1BF0E-20DF-4186-90BB-F7D9CAE6E5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8653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F0024-A3D6-498A-8CE4-3CFF622EF267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1BF0E-20DF-4186-90BB-F7D9CAE6E5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0354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F0024-A3D6-498A-8CE4-3CFF622EF267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1BF0E-20DF-4186-90BB-F7D9CAE6E5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2714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F0024-A3D6-498A-8CE4-3CFF622EF267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1BF0E-20DF-4186-90BB-F7D9CAE6E5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6175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F0024-A3D6-498A-8CE4-3CFF622EF267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1BF0E-20DF-4186-90BB-F7D9CAE6E5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1842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F0024-A3D6-498A-8CE4-3CFF622EF267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1BF0E-20DF-4186-90BB-F7D9CAE6E5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4869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F0024-A3D6-498A-8CE4-3CFF622EF267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1BF0E-20DF-4186-90BB-F7D9CAE6E5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5484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F0024-A3D6-498A-8CE4-3CFF622EF267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1BF0E-20DF-4186-90BB-F7D9CAE6E5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8409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F0024-A3D6-498A-8CE4-3CFF622EF267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1BF0E-20DF-4186-90BB-F7D9CAE6E5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6313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F0024-A3D6-498A-8CE4-3CFF622EF267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1BF0E-20DF-4186-90BB-F7D9CAE6E5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1774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F0024-A3D6-498A-8CE4-3CFF622EF267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1BF0E-20DF-4186-90BB-F7D9CAE6E5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2852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EF0024-A3D6-498A-8CE4-3CFF622EF267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B1BF0E-20DF-4186-90BB-F7D9CAE6E5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9143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udy-languages-online.com/ru/en/kids/grammar/lesson-07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kids.nationalgeographic.com/" TargetMode="External"/><Relationship Id="rId4" Type="http://schemas.openxmlformats.org/officeDocument/2006/relationships/hyperlink" Target="https://english4kids.russianblogger.ru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8"/>
            <a:ext cx="8352928" cy="62646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7584" y="836712"/>
            <a:ext cx="7776864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ПРЕЗЕНТАЦИЯ НА ТЕМУ:</a:t>
            </a:r>
          </a:p>
          <a:p>
            <a:pPr algn="ctr"/>
            <a:r>
              <a:rPr lang="ru-RU" sz="4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«ИНТЕРАКТИВНЫЕ ФОРМЫ И МЕТОДЫ РАБОТЫ НА УРОКАХ АНГЛИЙСКОГО ЯЗЫКА»</a:t>
            </a:r>
          </a:p>
          <a:p>
            <a:pPr algn="ctr"/>
            <a:endParaRPr lang="ru-RU" sz="2400" dirty="0" smtClean="0"/>
          </a:p>
          <a:p>
            <a:pPr algn="r"/>
            <a:r>
              <a:rPr lang="ru-RU" sz="2400" b="1" dirty="0" smtClean="0"/>
              <a:t>ПОДГОТОВИЛА</a:t>
            </a:r>
          </a:p>
          <a:p>
            <a:pPr algn="r"/>
            <a:r>
              <a:rPr lang="ru-RU" sz="2400" b="1" dirty="0" smtClean="0"/>
              <a:t>АБДУЛЛАЕВА ЛИВИЗА ШУКРИЕВНА</a:t>
            </a:r>
          </a:p>
          <a:p>
            <a:pPr algn="r"/>
            <a:r>
              <a:rPr lang="ru-RU" sz="2400" b="1" dirty="0" smtClean="0"/>
              <a:t>УЧИТЕЛЬ АНГЛИЙСКОГО ЯЗЫКА</a:t>
            </a:r>
          </a:p>
          <a:p>
            <a:pPr algn="r"/>
            <a:r>
              <a:rPr lang="ru-RU" sz="2400" b="1" dirty="0" smtClean="0"/>
              <a:t>МБОУ «СОШ №2 ИМ. СВИДЕРСКОГО А.Г.»</a:t>
            </a:r>
          </a:p>
          <a:p>
            <a:pPr algn="r"/>
            <a:r>
              <a:rPr lang="ru-RU" sz="2400" b="1" dirty="0" smtClean="0"/>
              <a:t>ГОРОДА </a:t>
            </a:r>
            <a:r>
              <a:rPr lang="ru-RU" sz="2400" b="1" dirty="0" smtClean="0"/>
              <a:t>БАХЧИСАРАЙ РЕСПУБЛИКИ КРЫМ</a:t>
            </a:r>
          </a:p>
          <a:p>
            <a:pPr algn="ctr"/>
            <a:endParaRPr lang="ru-RU" sz="2400" b="1" dirty="0" smtClean="0"/>
          </a:p>
          <a:p>
            <a:pPr algn="ctr"/>
            <a:r>
              <a:rPr lang="ru-RU" sz="2400" b="1" dirty="0" smtClean="0"/>
              <a:t>2023 год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6193382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“Throw the ball”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00808"/>
            <a:ext cx="3600400" cy="3816424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ru-RU" sz="3600" b="1" dirty="0" smtClean="0"/>
              <a:t>На закрепление лексики;</a:t>
            </a:r>
          </a:p>
          <a:p>
            <a:pPr>
              <a:buFontTx/>
              <a:buChar char="-"/>
            </a:pPr>
            <a:r>
              <a:rPr lang="ru-RU" sz="3600" b="1" dirty="0" smtClean="0"/>
              <a:t>Проверка д/з;</a:t>
            </a:r>
          </a:p>
          <a:p>
            <a:pPr>
              <a:buFontTx/>
              <a:buChar char="-"/>
            </a:pPr>
            <a:r>
              <a:rPr lang="ru-RU" sz="3600" b="1" dirty="0" smtClean="0"/>
              <a:t>Рефлексия;</a:t>
            </a:r>
          </a:p>
          <a:p>
            <a:pPr>
              <a:buFontTx/>
              <a:buChar char="-"/>
            </a:pPr>
            <a:r>
              <a:rPr lang="ru-RU" sz="3600" b="1" dirty="0" smtClean="0"/>
              <a:t>Физминутка.</a:t>
            </a:r>
            <a:endParaRPr lang="ru-RU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55576" y="5301208"/>
            <a:ext cx="7776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 помощью мягкого мяча учащимся предлагается закрепить изученные слова или провести физическую паузу во время урока, либо вспомнить, что изучили на уроке. Учитель бросает мяч (или учащиеся друг другу) и прорабатывают учебный материал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2322749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76" y="430798"/>
            <a:ext cx="7920880" cy="60486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65679" y="2060848"/>
            <a:ext cx="64807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Thanks a lot for your attention!</a:t>
            </a:r>
            <a:endParaRPr lang="ru-RU" sz="6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893335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ЦЕЛИ И ЗАДАЧИ ИНТЕРАКТИВНОГО ОБУЧЕНИЯ</a:t>
            </a:r>
            <a:endParaRPr lang="ru-RU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600200"/>
            <a:ext cx="8352928" cy="4525963"/>
          </a:xfrm>
        </p:spPr>
      </p:pic>
      <p:sp>
        <p:nvSpPr>
          <p:cNvPr id="5" name="TextBox 4"/>
          <p:cNvSpPr txBox="1"/>
          <p:nvPr/>
        </p:nvSpPr>
        <p:spPr>
          <a:xfrm>
            <a:off x="395536" y="1916832"/>
            <a:ext cx="820891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rgbClr val="FF0000"/>
                </a:solidFill>
              </a:rPr>
              <a:t>Цель интерактивного обучения </a:t>
            </a:r>
            <a:r>
              <a:rPr lang="ru-RU" b="1" dirty="0" smtClean="0"/>
              <a:t>– повышение эффективности образовательного процесса, достижение всеми обучающимися высоких результатов обучения. Интерактивные формы проведения занятий предполагают обучение в сотрудничестве. Все участники образовательного процесса (преподаватель и учащиеся) взаимодействуют друг с другом, обмениваются информацией, совместно решают проблемы, моделируют ситуации.</a:t>
            </a:r>
          </a:p>
          <a:p>
            <a:pPr algn="just"/>
            <a:r>
              <a:rPr lang="ru-RU" b="1" dirty="0" smtClean="0">
                <a:solidFill>
                  <a:srgbClr val="FF0000"/>
                </a:solidFill>
              </a:rPr>
              <a:t>Задачами интерактивного обучения являются:</a:t>
            </a:r>
          </a:p>
          <a:p>
            <a:pPr algn="just"/>
            <a:r>
              <a:rPr lang="ru-RU" b="1" dirty="0" smtClean="0"/>
              <a:t>-   Включение каждого участника в активный процесс освоения знаний</a:t>
            </a:r>
          </a:p>
          <a:p>
            <a:pPr algn="just"/>
            <a:r>
              <a:rPr lang="ru-RU" b="1" dirty="0" smtClean="0"/>
              <a:t>-   Реализация дифференцированного и индивидуального подхода к учащимся</a:t>
            </a:r>
          </a:p>
          <a:p>
            <a:pPr algn="just"/>
            <a:r>
              <a:rPr lang="ru-RU" b="1" dirty="0" smtClean="0"/>
              <a:t>- Формирование навыков успешного общения, таких как умение слушать, строить диалог, задавать вопросы, работать в команде</a:t>
            </a:r>
          </a:p>
          <a:p>
            <a:pPr algn="just"/>
            <a:r>
              <a:rPr lang="ru-RU" b="1" dirty="0" smtClean="0"/>
              <a:t>- Развитие умения самостоятельно добывать знания, разделять задачи на более мелкие, определять последствия своего выбора и брать на себя ответственность за результат</a:t>
            </a:r>
          </a:p>
          <a:p>
            <a:pPr algn="just"/>
            <a:r>
              <a:rPr lang="ru-RU" b="1" dirty="0" smtClean="0"/>
              <a:t>-   Мотивация в изучении английского языка и достижении результата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908862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ЭЛЕКТРОННЫЕ РЕСУРСЫ ДЛЯ РАБОТЫ НА УРОКЕ</a:t>
            </a:r>
            <a:endParaRPr lang="ru-RU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7" y="1600200"/>
            <a:ext cx="7776864" cy="4925144"/>
          </a:xfrm>
        </p:spPr>
      </p:pic>
      <p:sp>
        <p:nvSpPr>
          <p:cNvPr id="5" name="TextBox 4"/>
          <p:cNvSpPr txBox="1"/>
          <p:nvPr/>
        </p:nvSpPr>
        <p:spPr>
          <a:xfrm>
            <a:off x="899592" y="2636912"/>
            <a:ext cx="72008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lang="ru-RU" sz="3200" b="1" dirty="0" smtClean="0">
              <a:hlinkClick r:id="rId3"/>
            </a:endParaRPr>
          </a:p>
          <a:p>
            <a:pPr marL="342900" indent="-342900">
              <a:buAutoNum type="arabicPeriod"/>
            </a:pPr>
            <a:r>
              <a:rPr lang="en-US" sz="3200" b="1" dirty="0" smtClean="0">
                <a:hlinkClick r:id="rId3"/>
              </a:rPr>
              <a:t>http</a:t>
            </a:r>
            <a:r>
              <a:rPr lang="en-US" sz="3200" b="1" dirty="0">
                <a:hlinkClick r:id="rId3"/>
              </a:rPr>
              <a:t>://</a:t>
            </a:r>
            <a:r>
              <a:rPr lang="en-US" sz="3200" b="1" dirty="0" smtClean="0">
                <a:hlinkClick r:id="rId3"/>
              </a:rPr>
              <a:t>www.study-languages-online.com/ru/en/kids/grammar/lesson-07</a:t>
            </a:r>
            <a:endParaRPr lang="ru-RU" sz="3200" b="1" dirty="0" smtClean="0"/>
          </a:p>
          <a:p>
            <a:pPr marL="342900" indent="-342900">
              <a:buAutoNum type="arabicPeriod"/>
            </a:pPr>
            <a:r>
              <a:rPr lang="en-US" sz="3200" b="1" dirty="0">
                <a:hlinkClick r:id="rId4"/>
              </a:rPr>
              <a:t>https://english4kids.russianblogger.ru</a:t>
            </a:r>
            <a:r>
              <a:rPr lang="en-US" sz="3200" b="1" dirty="0" smtClean="0">
                <a:hlinkClick r:id="rId4"/>
              </a:rPr>
              <a:t>/</a:t>
            </a:r>
            <a:endParaRPr lang="ru-RU" sz="3200" b="1" dirty="0" smtClean="0"/>
          </a:p>
          <a:p>
            <a:pPr marL="342900" indent="-342900">
              <a:buAutoNum type="arabicPeriod"/>
            </a:pPr>
            <a:r>
              <a:rPr lang="en-US" sz="3200" b="1" dirty="0">
                <a:hlinkClick r:id="rId5"/>
              </a:rPr>
              <a:t>https://kids.nationalgeographic.com</a:t>
            </a:r>
            <a:r>
              <a:rPr lang="en-US" sz="3200" b="1" dirty="0" smtClean="0">
                <a:hlinkClick r:id="rId5"/>
              </a:rPr>
              <a:t>/</a:t>
            </a:r>
            <a:endParaRPr lang="ru-RU" sz="3200" b="1" dirty="0" smtClean="0"/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4445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ПРИМЕРЫ ЗАДАНИЙ</a:t>
            </a:r>
            <a:endParaRPr lang="ru-RU" sz="54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28800"/>
            <a:ext cx="4038600" cy="4070505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628800"/>
            <a:ext cx="4038600" cy="4032448"/>
          </a:xfrm>
        </p:spPr>
      </p:pic>
    </p:spTree>
    <p:extLst>
      <p:ext uri="{BB962C8B-B14F-4D97-AF65-F5344CB8AC3E}">
        <p14:creationId xmlns:p14="http://schemas.microsoft.com/office/powerpoint/2010/main" val="1148059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ЛЮБИМЫЕ ЗАДАНИЯ И ИГРЫ 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УЧЕНИКОВ 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(учащимся предлагается выбрать один из кусочков торта по названию страны, выполнить задание и получить поощрение)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00808"/>
            <a:ext cx="4038600" cy="4320479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936" y="1672481"/>
            <a:ext cx="4038600" cy="4320480"/>
          </a:xfrm>
        </p:spPr>
      </p:pic>
      <p:sp>
        <p:nvSpPr>
          <p:cNvPr id="3" name="TextBox 2"/>
          <p:cNvSpPr txBox="1"/>
          <p:nvPr/>
        </p:nvSpPr>
        <p:spPr>
          <a:xfrm>
            <a:off x="5508104" y="5303795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“The cake”</a:t>
            </a:r>
            <a:endParaRPr lang="ru-RU" sz="2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385400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rgbClr val="9BBB59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ЛЮБИМЫЕ ЗАДАНИЯ И </a:t>
            </a:r>
            <a:r>
              <a:rPr lang="ru-RU" sz="3200" b="1" dirty="0" smtClean="0">
                <a:solidFill>
                  <a:srgbClr val="9BBB59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ИГРЫ УЧЕНИКОВ 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«Морском бое» учащиеся закрепляют вопросы 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have got/has got;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«Алфавите» учащимся предлагается составить как можно больше слов на определенную категорию, таким образом закрепить лексический материал)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“Battleship”</a:t>
            </a:r>
            <a:endParaRPr lang="ru-RU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276873"/>
            <a:ext cx="4032448" cy="4176464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“Alphabet”</a:t>
            </a:r>
            <a:endParaRPr lang="ru-RU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2492896"/>
            <a:ext cx="4248472" cy="3528392"/>
          </a:xfrm>
        </p:spPr>
      </p:pic>
    </p:spTree>
    <p:extLst>
      <p:ext uri="{BB962C8B-B14F-4D97-AF65-F5344CB8AC3E}">
        <p14:creationId xmlns:p14="http://schemas.microsoft.com/office/powerpoint/2010/main" val="23351527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2818656" cy="116205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“Guess the word or phrase”</a:t>
            </a: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404664"/>
            <a:ext cx="5112568" cy="576064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1435100"/>
            <a:ext cx="3528392" cy="4691063"/>
          </a:xfrm>
        </p:spPr>
        <p:txBody>
          <a:bodyPr>
            <a:normAutofit/>
          </a:bodyPr>
          <a:lstStyle/>
          <a:p>
            <a:r>
              <a:rPr lang="en-US" sz="2800" b="1" dirty="0"/>
              <a:t>❶</a:t>
            </a:r>
            <a:r>
              <a:rPr lang="en-US" sz="2800" b="1" dirty="0" smtClean="0"/>
              <a:t> 9   12-15-22-5   </a:t>
            </a:r>
          </a:p>
          <a:p>
            <a:r>
              <a:rPr lang="en-US" sz="2800" b="1" dirty="0" smtClean="0"/>
              <a:t> 5-14-7-12-9-19-8 </a:t>
            </a:r>
          </a:p>
          <a:p>
            <a:r>
              <a:rPr lang="en-US" sz="2800" b="1" dirty="0"/>
              <a:t>❷</a:t>
            </a:r>
            <a:r>
              <a:rPr lang="en-US" sz="2800" b="1" dirty="0" smtClean="0"/>
              <a:t> 20-18-1-22-5-12-12-9-14-7</a:t>
            </a:r>
          </a:p>
          <a:p>
            <a:r>
              <a:rPr lang="en-US" sz="2800" b="1" dirty="0"/>
              <a:t>❸</a:t>
            </a:r>
            <a:r>
              <a:rPr lang="en-US" sz="2800" b="1" dirty="0" smtClean="0"/>
              <a:t> 20-15-21-18-9-19-13</a:t>
            </a:r>
          </a:p>
          <a:p>
            <a:r>
              <a:rPr lang="en-US" sz="2800" b="1" dirty="0"/>
              <a:t>❹</a:t>
            </a:r>
            <a:r>
              <a:rPr lang="en-US" sz="2800" b="1" dirty="0" smtClean="0"/>
              <a:t>8-15-12-9-4-1-25-19</a:t>
            </a:r>
          </a:p>
          <a:p>
            <a:r>
              <a:rPr lang="en-US" sz="2800" b="1" dirty="0"/>
              <a:t>❺</a:t>
            </a:r>
            <a:r>
              <a:rPr lang="en-US" sz="2800" b="1" dirty="0" smtClean="0"/>
              <a:t> 6-18-9-5-14-4-19    </a:t>
            </a:r>
            <a:endParaRPr lang="ru-RU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652120" y="5085184"/>
            <a:ext cx="31683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В данном задании учащиеся получают «код» и с помощью алфавита расшифровывают слово или фразу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20966138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“You’re silly” (</a:t>
            </a:r>
            <a:r>
              <a:rPr lang="ru-RU" sz="5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«Балда»)</a:t>
            </a:r>
            <a:endParaRPr lang="ru-RU" sz="5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556793"/>
            <a:ext cx="7776864" cy="4824536"/>
          </a:xfrm>
        </p:spPr>
      </p:pic>
      <p:sp>
        <p:nvSpPr>
          <p:cNvPr id="3" name="TextBox 2"/>
          <p:cNvSpPr txBox="1"/>
          <p:nvPr/>
        </p:nvSpPr>
        <p:spPr>
          <a:xfrm>
            <a:off x="971600" y="5805264"/>
            <a:ext cx="7272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В данной игре нужно составить новое слово, добавив только одну букву, побеждает та команда, у которой больше всего очков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32804190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b="1" dirty="0" smtClean="0">
                <a:solidFill>
                  <a:schemeClr val="accent1">
                    <a:lumMod val="50000"/>
                  </a:schemeClr>
                </a:solidFill>
              </a:rPr>
              <a:t>“Chain”</a:t>
            </a:r>
            <a:endParaRPr lang="ru-RU" sz="8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</a:t>
            </a:r>
            <a:r>
              <a:rPr 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octo</a:t>
            </a:r>
            <a:r>
              <a:rPr 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abbi</a:t>
            </a:r>
            <a:r>
              <a:rPr 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abl</a:t>
            </a:r>
            <a:r>
              <a:rPr 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iraff</a:t>
            </a:r>
            <a:r>
              <a:rPr 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</a:t>
            </a:r>
            <a:r>
              <a:rPr 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</a:t>
            </a:r>
            <a:r>
              <a:rPr 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…………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4725144"/>
            <a:ext cx="75608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/>
              <a:t>Данная игра похожа на игру «Города», т.е. на последнюю букву предыдущего слова нужно придумать другое и так далее по цепочке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99201587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429</Words>
  <Application>Microsoft Office PowerPoint</Application>
  <PresentationFormat>Экран (4:3)</PresentationFormat>
  <Paragraphs>49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ЦЕЛИ И ЗАДАЧИ ИНТЕРАКТИВНОГО ОБУЧЕНИЯ</vt:lpstr>
      <vt:lpstr>ЭЛЕКТРОННЫЕ РЕСУРСЫ ДЛЯ РАБОТЫ НА УРОКЕ</vt:lpstr>
      <vt:lpstr>ПРИМЕРЫ ЗАДАНИЙ</vt:lpstr>
      <vt:lpstr>ЛЮБИМЫЕ ЗАДАНИЯ И ИГРЫ  УЧЕНИКОВ (учащимся предлагается выбрать один из кусочков торта по названию страны, выполнить задание и получить поощрение)</vt:lpstr>
      <vt:lpstr>ЛЮБИМЫЕ ЗАДАНИЯ И ИГРЫ УЧЕНИКОВ (в «Морском бое» учащиеся закрепляют вопросы have got/has got; в «Алфавите» учащимся предлагается составить как можно больше слов на определенную категорию, таким образом закрепить лексический материал)</vt:lpstr>
      <vt:lpstr>“Guess the word or phrase”</vt:lpstr>
      <vt:lpstr>“You’re silly” («Балда»)</vt:lpstr>
      <vt:lpstr>“Chain”</vt:lpstr>
      <vt:lpstr>“Throw the ball”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17</cp:revision>
  <dcterms:created xsi:type="dcterms:W3CDTF">2023-10-27T02:00:54Z</dcterms:created>
  <dcterms:modified xsi:type="dcterms:W3CDTF">2023-11-03T07:05:35Z</dcterms:modified>
</cp:coreProperties>
</file>