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79" r:id="rId5"/>
    <p:sldId id="258" r:id="rId6"/>
    <p:sldId id="278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5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28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9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0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9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6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9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82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0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6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4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E4DCB6-2ED8-4607-BE26-95867F5311C9}" type="datetimeFigureOut">
              <a:rPr lang="ru-RU" smtClean="0"/>
              <a:t>11.07.2023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3C05EC0-F8A0-44B2-A906-696F94EFB58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0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1369" y="373488"/>
            <a:ext cx="10344311" cy="3951624"/>
          </a:xfrm>
        </p:spPr>
        <p:txBody>
          <a:bodyPr>
            <a:normAutofit fontScale="90000"/>
          </a:bodyPr>
          <a:lstStyle/>
          <a:p>
            <a:r>
              <a:rPr lang="ru-RU" sz="6000" b="1" dirty="0"/>
              <a:t>РАЗВИТИЕ </a:t>
            </a:r>
            <a:r>
              <a:rPr lang="ru-RU" sz="6000" b="1"/>
              <a:t>СВЯЗНОЙ </a:t>
            </a:r>
            <a:r>
              <a:rPr lang="ru-RU" sz="6000" b="1" smtClean="0"/>
              <a:t>РЕЧИ ПО СЮЖЕТНОЙ КАРТИНЕ </a:t>
            </a:r>
            <a:r>
              <a:rPr lang="ru-RU" sz="6000" b="1" dirty="0"/>
              <a:t>У ДОШКОЛЬНОВ СРЕДСТВАМИ ТЕХНОЛОГИИ ТРИЗ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7279" y="4494726"/>
            <a:ext cx="10231172" cy="1103893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        </a:t>
            </a:r>
            <a:r>
              <a:rPr lang="ru-RU" sz="3200" b="1" i="1" dirty="0" smtClean="0"/>
              <a:t>Корнилова </a:t>
            </a:r>
            <a:r>
              <a:rPr lang="ru-RU" sz="3200" b="1" i="1" dirty="0"/>
              <a:t>Гульниса </a:t>
            </a:r>
            <a:r>
              <a:rPr lang="ru-RU" sz="3200" b="1" i="1" dirty="0" err="1" smtClean="0"/>
              <a:t>Хажиахметовна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9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88869"/>
              </p:ext>
            </p:extLst>
          </p:nvPr>
        </p:nvGraphicFramePr>
        <p:xfrm>
          <a:off x="296215" y="373488"/>
          <a:ext cx="7006106" cy="1944710"/>
        </p:xfrm>
        <a:graphic>
          <a:graphicData uri="http://schemas.openxmlformats.org/drawingml/2006/table">
            <a:tbl>
              <a:tblPr/>
              <a:tblGrid>
                <a:gridCol w="956684">
                  <a:extLst>
                    <a:ext uri="{9D8B030D-6E8A-4147-A177-3AD203B41FA5}">
                      <a16:colId xmlns:a16="http://schemas.microsoft.com/office/drawing/2014/main" val="2791462387"/>
                    </a:ext>
                  </a:extLst>
                </a:gridCol>
                <a:gridCol w="3664896">
                  <a:extLst>
                    <a:ext uri="{9D8B030D-6E8A-4147-A177-3AD203B41FA5}">
                      <a16:colId xmlns:a16="http://schemas.microsoft.com/office/drawing/2014/main" val="3961278408"/>
                    </a:ext>
                  </a:extLst>
                </a:gridCol>
                <a:gridCol w="2384526">
                  <a:extLst>
                    <a:ext uri="{9D8B030D-6E8A-4147-A177-3AD203B41FA5}">
                      <a16:colId xmlns:a16="http://schemas.microsoft.com/office/drawing/2014/main" val="121601996"/>
                    </a:ext>
                  </a:extLst>
                </a:gridCol>
              </a:tblGrid>
              <a:tr h="5555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(эмблема)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599680"/>
                  </a:ext>
                </a:extLst>
              </a:tr>
              <a:tr h="13891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Установление взаимосвязей объектов на картине (рассказы-рассуждения)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35045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60" y="1068946"/>
            <a:ext cx="1316850" cy="11590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215" y="2511380"/>
            <a:ext cx="7701565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 indent="-347345" algn="ctr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Алгоритм: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1.Выдели два объекта на картине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2.Объясни почему они между собой связаны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Объедини объекты стрелками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4.Озвучь правило этого этапа: «Один предмет связан с другим, потому что…».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Приемы: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«Сыщики», «Волшебник Объединяй», «Ищу друзей» и др.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5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44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2569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928993"/>
              </p:ext>
            </p:extLst>
          </p:nvPr>
        </p:nvGraphicFramePr>
        <p:xfrm>
          <a:off x="171479" y="231970"/>
          <a:ext cx="8003413" cy="3363760"/>
        </p:xfrm>
        <a:graphic>
          <a:graphicData uri="http://schemas.openxmlformats.org/drawingml/2006/table">
            <a:tbl>
              <a:tblPr/>
              <a:tblGrid>
                <a:gridCol w="1288595">
                  <a:extLst>
                    <a:ext uri="{9D8B030D-6E8A-4147-A177-3AD203B41FA5}">
                      <a16:colId xmlns:a16="http://schemas.microsoft.com/office/drawing/2014/main" val="1375593825"/>
                    </a:ext>
                  </a:extLst>
                </a:gridCol>
                <a:gridCol w="3541772">
                  <a:extLst>
                    <a:ext uri="{9D8B030D-6E8A-4147-A177-3AD203B41FA5}">
                      <a16:colId xmlns:a16="http://schemas.microsoft.com/office/drawing/2014/main" val="2582116401"/>
                    </a:ext>
                  </a:extLst>
                </a:gridCol>
                <a:gridCol w="3173046">
                  <a:extLst>
                    <a:ext uri="{9D8B030D-6E8A-4147-A177-3AD203B41FA5}">
                      <a16:colId xmlns:a16="http://schemas.microsoft.com/office/drawing/2014/main" val="2413252835"/>
                    </a:ext>
                  </a:extLst>
                </a:gridCol>
              </a:tblGrid>
              <a:tr h="3812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(эмблема)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254051"/>
                  </a:ext>
                </a:extLst>
              </a:tr>
              <a:tr h="29824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возможных ощущений с помощью разных органов чувств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 слышу, как…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Здесь пахнет…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трогаю руками, чувствую ….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39274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784" y="721690"/>
            <a:ext cx="816935" cy="859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597" y="721689"/>
            <a:ext cx="774259" cy="932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734" y="721689"/>
            <a:ext cx="762066" cy="9327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599" y="3595730"/>
            <a:ext cx="10717307" cy="3034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 indent="-347345" algn="ctr" fontAlgn="base">
              <a:spcBef>
                <a:spcPts val="480"/>
              </a:spcBef>
              <a:spcAft>
                <a:spcPts val="0"/>
              </a:spcAft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1.Посмотри на картину, «войди в нее».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2.Выбери орган чувств для «путешествия» по картине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Опиши свои ощущения.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4.Озвучь правило этого этапа: «Я смотрю на объект и представляю, чем пахнет, какие звуки слышу и какой он на ощупь».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Приемы: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Прием «Вхождения в картину», Волшебники -помощники «Я слышу», «Я ощущаю», «Я нюхаю».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26434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980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386006"/>
              </p:ext>
            </p:extLst>
          </p:nvPr>
        </p:nvGraphicFramePr>
        <p:xfrm>
          <a:off x="450761" y="296214"/>
          <a:ext cx="7661608" cy="2915910"/>
        </p:xfrm>
        <a:graphic>
          <a:graphicData uri="http://schemas.openxmlformats.org/drawingml/2006/table">
            <a:tbl>
              <a:tblPr/>
              <a:tblGrid>
                <a:gridCol w="1231330">
                  <a:extLst>
                    <a:ext uri="{9D8B030D-6E8A-4147-A177-3AD203B41FA5}">
                      <a16:colId xmlns:a16="http://schemas.microsoft.com/office/drawing/2014/main" val="2787111633"/>
                    </a:ext>
                  </a:extLst>
                </a:gridCol>
                <a:gridCol w="2599474">
                  <a:extLst>
                    <a:ext uri="{9D8B030D-6E8A-4147-A177-3AD203B41FA5}">
                      <a16:colId xmlns:a16="http://schemas.microsoft.com/office/drawing/2014/main" val="3728473022"/>
                    </a:ext>
                  </a:extLst>
                </a:gridCol>
                <a:gridCol w="3830804">
                  <a:extLst>
                    <a:ext uri="{9D8B030D-6E8A-4147-A177-3AD203B41FA5}">
                      <a16:colId xmlns:a16="http://schemas.microsoft.com/office/drawing/2014/main" val="2215923721"/>
                    </a:ext>
                  </a:extLst>
                </a:gridCol>
              </a:tblGrid>
              <a:tr h="689805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Этапы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Содержание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Модель (эмблема)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635416"/>
                  </a:ext>
                </a:extLst>
              </a:tr>
              <a:tr h="2226105"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Этап 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ase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Составление рифмованных текстов по мотивам содержания  картины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72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196" y="1184856"/>
            <a:ext cx="1745334" cy="1789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843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354702"/>
              </p:ext>
            </p:extLst>
          </p:nvPr>
        </p:nvGraphicFramePr>
        <p:xfrm>
          <a:off x="128789" y="154547"/>
          <a:ext cx="8223362" cy="2984399"/>
        </p:xfrm>
        <a:graphic>
          <a:graphicData uri="http://schemas.openxmlformats.org/drawingml/2006/table">
            <a:tbl>
              <a:tblPr/>
              <a:tblGrid>
                <a:gridCol w="905038">
                  <a:extLst>
                    <a:ext uri="{9D8B030D-6E8A-4147-A177-3AD203B41FA5}">
                      <a16:colId xmlns:a16="http://schemas.microsoft.com/office/drawing/2014/main" val="2811560817"/>
                    </a:ext>
                  </a:extLst>
                </a:gridCol>
                <a:gridCol w="4884084">
                  <a:extLst>
                    <a:ext uri="{9D8B030D-6E8A-4147-A177-3AD203B41FA5}">
                      <a16:colId xmlns:a16="http://schemas.microsoft.com/office/drawing/2014/main" val="3690034323"/>
                    </a:ext>
                  </a:extLst>
                </a:gridCol>
                <a:gridCol w="2434240">
                  <a:extLst>
                    <a:ext uri="{9D8B030D-6E8A-4147-A177-3AD203B41FA5}">
                      <a16:colId xmlns:a16="http://schemas.microsoft.com/office/drawing/2014/main" val="2252733750"/>
                    </a:ext>
                  </a:extLst>
                </a:gridCol>
              </a:tblGrid>
              <a:tr h="6888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(эмблема)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179384"/>
                  </a:ext>
                </a:extLst>
              </a:tr>
              <a:tr h="22217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Определение местонахождения объектов на картине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(центральная часть, слева – справа, внизу-вверху картины, левый – правый, верхний – нижний угол картины)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75854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94" y="1040080"/>
            <a:ext cx="1677050" cy="18576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3193960"/>
            <a:ext cx="12192000" cy="299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 indent="-347345" algn="ctr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1.Выбери предмет, определи его нахождение на картине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2.Опиши, как расположены другие предметы по отношению к нему (со стороны, с позиции выбранного предмета)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Озвучь правило этого этапа: «У каждого объекта есть свое место на картине».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Приемы: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«Да- нет» на плоскости, игра «Ожившая картина» (трехмерное пространство на ковре)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953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368193"/>
              </p:ext>
            </p:extLst>
          </p:nvPr>
        </p:nvGraphicFramePr>
        <p:xfrm>
          <a:off x="166217" y="135576"/>
          <a:ext cx="7984556" cy="2373161"/>
        </p:xfrm>
        <a:graphic>
          <a:graphicData uri="http://schemas.openxmlformats.org/drawingml/2006/table">
            <a:tbl>
              <a:tblPr/>
              <a:tblGrid>
                <a:gridCol w="932848">
                  <a:extLst>
                    <a:ext uri="{9D8B030D-6E8A-4147-A177-3AD203B41FA5}">
                      <a16:colId xmlns:a16="http://schemas.microsoft.com/office/drawing/2014/main" val="662467267"/>
                    </a:ext>
                  </a:extLst>
                </a:gridCol>
                <a:gridCol w="4869789">
                  <a:extLst>
                    <a:ext uri="{9D8B030D-6E8A-4147-A177-3AD203B41FA5}">
                      <a16:colId xmlns:a16="http://schemas.microsoft.com/office/drawing/2014/main" val="1511777251"/>
                    </a:ext>
                  </a:extLst>
                </a:gridCol>
                <a:gridCol w="2181919">
                  <a:extLst>
                    <a:ext uri="{9D8B030D-6E8A-4147-A177-3AD203B41FA5}">
                      <a16:colId xmlns:a16="http://schemas.microsoft.com/office/drawing/2014/main" val="2799693635"/>
                    </a:ext>
                  </a:extLst>
                </a:gridCol>
              </a:tblGrid>
              <a:tr h="496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1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1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(эмблема)</a:t>
                      </a:r>
                      <a:endParaRPr lang="ru-RU" sz="1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883344"/>
                  </a:ext>
                </a:extLst>
              </a:tr>
              <a:tr h="1877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6</a:t>
                      </a:r>
                      <a:endParaRPr lang="ru-RU" sz="11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Составление речевых зарисовок с использованием разных точек зрения (эмоциональное состояние, настроение,  характер, отношения с окружающим миром и возникших проблем)</a:t>
                      </a:r>
                      <a:endParaRPr lang="ru-RU" sz="11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i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66781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182" y="735079"/>
            <a:ext cx="1217221" cy="13444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433483"/>
            <a:ext cx="11938715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 indent="-347345" algn="ctr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1.Выбери объект на картине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2.Определи его настроение или характер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«Войди» в образ героя. Представь себя им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4.Опиши, как воспринимает герой, то что изображено на картине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5.Озвучь правило этого этапа: «Я превращаюсь в героя картины, и у меня… характер …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Приемы: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задания «Покажи жестом и мимикой», «Назови наоборот», «Превратись и опиши»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373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881967"/>
              </p:ext>
            </p:extLst>
          </p:nvPr>
        </p:nvGraphicFramePr>
        <p:xfrm>
          <a:off x="566670" y="437882"/>
          <a:ext cx="7418231" cy="2374945"/>
        </p:xfrm>
        <a:graphic>
          <a:graphicData uri="http://schemas.openxmlformats.org/drawingml/2006/table">
            <a:tbl>
              <a:tblPr/>
              <a:tblGrid>
                <a:gridCol w="1197492">
                  <a:extLst>
                    <a:ext uri="{9D8B030D-6E8A-4147-A177-3AD203B41FA5}">
                      <a16:colId xmlns:a16="http://schemas.microsoft.com/office/drawing/2014/main" val="2390495598"/>
                    </a:ext>
                  </a:extLst>
                </a:gridCol>
                <a:gridCol w="4323414">
                  <a:extLst>
                    <a:ext uri="{9D8B030D-6E8A-4147-A177-3AD203B41FA5}">
                      <a16:colId xmlns:a16="http://schemas.microsoft.com/office/drawing/2014/main" val="2278604604"/>
                    </a:ext>
                  </a:extLst>
                </a:gridCol>
                <a:gridCol w="1897325">
                  <a:extLst>
                    <a:ext uri="{9D8B030D-6E8A-4147-A177-3AD203B41FA5}">
                      <a16:colId xmlns:a16="http://schemas.microsoft.com/office/drawing/2014/main" val="2313809585"/>
                    </a:ext>
                  </a:extLst>
                </a:gridCol>
              </a:tblGrid>
              <a:tr h="7255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(эмблема)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769317"/>
                  </a:ext>
                </a:extLst>
              </a:tr>
              <a:tr h="1451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Описание объекта с изменением его характеристики во времени (в прошлом и будущем)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3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68" y="1442435"/>
            <a:ext cx="1058381" cy="12111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941" y="2763931"/>
            <a:ext cx="11436439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 indent="-347345" algn="ctr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Алгоритм 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1.Выбери объект, определи его состояние в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настоящем</a:t>
            </a: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времени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2.Предстваь прошлое и будущее объекта с учетом изменения его признаков, действий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Расскажи о прошлом (будущем) объекта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4.Озвучь правило этого этапа: «Я выбираю объект и представляю, что с ним было раньше и будет потом»</a:t>
            </a:r>
            <a:endParaRPr lang="ru-RU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7345" indent="-347345" fontAlgn="base">
              <a:spcBef>
                <a:spcPts val="480"/>
              </a:spcBef>
              <a:spcAft>
                <a:spcPts val="0"/>
              </a:spcAft>
            </a:pPr>
            <a:r>
              <a:rPr lang="ru-RU" sz="2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Приемы: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Волшебники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помощники Прошлого времени, Будущего времени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913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38150"/>
              </p:ext>
            </p:extLst>
          </p:nvPr>
        </p:nvGraphicFramePr>
        <p:xfrm>
          <a:off x="238425" y="238315"/>
          <a:ext cx="7920837" cy="2076543"/>
        </p:xfrm>
        <a:graphic>
          <a:graphicData uri="http://schemas.openxmlformats.org/drawingml/2006/table">
            <a:tbl>
              <a:tblPr/>
              <a:tblGrid>
                <a:gridCol w="1267366">
                  <a:extLst>
                    <a:ext uri="{9D8B030D-6E8A-4147-A177-3AD203B41FA5}">
                      <a16:colId xmlns:a16="http://schemas.microsoft.com/office/drawing/2014/main" val="3893148210"/>
                    </a:ext>
                  </a:extLst>
                </a:gridCol>
                <a:gridCol w="4353126">
                  <a:extLst>
                    <a:ext uri="{9D8B030D-6E8A-4147-A177-3AD203B41FA5}">
                      <a16:colId xmlns:a16="http://schemas.microsoft.com/office/drawing/2014/main" val="3846974499"/>
                    </a:ext>
                  </a:extLst>
                </a:gridCol>
                <a:gridCol w="2300345">
                  <a:extLst>
                    <a:ext uri="{9D8B030D-6E8A-4147-A177-3AD203B41FA5}">
                      <a16:colId xmlns:a16="http://schemas.microsoft.com/office/drawing/2014/main" val="2596642213"/>
                    </a:ext>
                  </a:extLst>
                </a:gridCol>
              </a:tblGrid>
              <a:tr h="4210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Модель (эмблема)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383188"/>
                  </a:ext>
                </a:extLst>
              </a:tr>
              <a:tr h="15493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Понятие о смысловых характеристиках картины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(почему так названа картина? Или как бы ты назвал картину  почему?)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302519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139" y="908167"/>
            <a:ext cx="1490344" cy="1229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7264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910" y="425003"/>
            <a:ext cx="119000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Альтшуллер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Г.С. Краски для фантазии. Прелюдия к теории развития творческого воображения //Шанс на приключение. /Сост. А.Б.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Селюцкий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Петрозаводск,1991. Ардашева Н.И. и др. Истории про … Ульяновск, 1993. 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Выготский Л.С. Воображение и творчество в детском возрасте. М.,1991.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А.А. «Да» и «нет» говорите…//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Педагогика+ТРИЗ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Гомель, 1997. Вып.2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С.И. Мир фантазии. М., 2000.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Гин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С.И. Мир человека. М., 1993. 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Подгорных О.М. Формирование целостной картины мира у детей. Занятия с применением технологии ТРИЗ. – Волгоград: Учитель. – 123 с.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Сидорчук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Т.А.,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Лелюх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С.В. Методика формирования у дошкольников классификационных навыков: Практическое пособие. – 4-е изд.,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доп. – М.: АРКТИ, 2017. – 80 с. (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Растем умными (Технология ТРИЗ)).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Сидорчук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Т.А.,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Лелюх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С.В. Обучение дошкольников составлению логических рассказов по сюжетной картине: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пособие. – М.: АРКТИ, 2017.- 28с.: ил. – (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Растем умными (Технология ТРИЗ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7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070"/>
            <a:ext cx="4365937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проблемы, с которыми сталкиваются воспитатели при обучении детей составлению повествовательных и описательных высказываний: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Высказывания детей являются вариантами образца рассказа воспитателя;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Однообразные высказывания детей, низкий интерес к высказываниям сверстников;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Низкий словарный запас у детей 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дети группы не имеют возможности рассказать свой текст – им отводится роль пассивного слушателя.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931" y="214617"/>
            <a:ext cx="3721003" cy="2361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31" y="2862691"/>
            <a:ext cx="3721004" cy="24176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636" y="214616"/>
            <a:ext cx="3548093" cy="2361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636" y="2862691"/>
            <a:ext cx="3548093" cy="24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656822"/>
            <a:ext cx="6387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Основные проблемы, с которыми сталкиваются воспитатели при обучении детей составлению повествовательных и описательных высказываний</a:t>
            </a:r>
          </a:p>
        </p:txBody>
      </p:sp>
    </p:spTree>
    <p:extLst>
      <p:ext uri="{BB962C8B-B14F-4D97-AF65-F5344CB8AC3E}">
        <p14:creationId xmlns:p14="http://schemas.microsoft.com/office/powerpoint/2010/main" val="317378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577" y="0"/>
            <a:ext cx="10985679" cy="2017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Способы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связной речи у дошкольников Обучение пересказу произведений:</a:t>
            </a:r>
            <a:endParaRPr lang="ru-RU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составлению высказываний описательного характера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составлению собственных повествовательных высказываний (по сюжетным картинкам, серии сюжетных картин, собственным рисункам, из личного опыта и т.д.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2" y="2584891"/>
            <a:ext cx="3965640" cy="2880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767" y="2584890"/>
            <a:ext cx="3977615" cy="2880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392" y="2584891"/>
            <a:ext cx="3760631" cy="28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925" y="154405"/>
            <a:ext cx="9153512" cy="59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дидактическая задача- не обучение составлению конкретного рассказа по серии картин, а усиление ребенком обобщенных способов умственной деятельности при создании собственного речевого продукта по любым сюжетным картинам. Реализация этой задачи позволит ребенку успешно составить связанный текст по картинам..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9" y="2454416"/>
            <a:ext cx="3434500" cy="3716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504" y="2454416"/>
            <a:ext cx="4606009" cy="34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2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76" y="141668"/>
            <a:ext cx="6143222" cy="613269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165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3" y="137595"/>
            <a:ext cx="8161889" cy="2047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814" y="2640169"/>
            <a:ext cx="81618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Алгоритм определения состава картины: </a:t>
            </a:r>
          </a:p>
          <a:p>
            <a:r>
              <a:rPr lang="ru-RU" sz="2400" dirty="0" smtClean="0"/>
              <a:t>1.Перечисли объекты, изображенные на картине</a:t>
            </a:r>
          </a:p>
          <a:p>
            <a:r>
              <a:rPr lang="ru-RU" sz="2400" dirty="0" smtClean="0"/>
              <a:t>2.Схематически изобрази их на листе бумаги (обозначение «земли -неба», «пола - потолка»)</a:t>
            </a:r>
          </a:p>
          <a:p>
            <a:r>
              <a:rPr lang="ru-RU" sz="2400" dirty="0" smtClean="0"/>
              <a:t>3.Озвучь правило этого этапа: «Смотрю на картину и называю предметы, изображенные на ней».</a:t>
            </a:r>
          </a:p>
          <a:p>
            <a:r>
              <a:rPr lang="ru-RU" sz="2400" dirty="0" smtClean="0"/>
              <a:t>Приемы: </a:t>
            </a:r>
          </a:p>
          <a:p>
            <a:r>
              <a:rPr lang="ru-RU" sz="2400" dirty="0" smtClean="0"/>
              <a:t>«Подзорная труба», «Аукцион», «Кто самый внимательный», «Фотограф» и т.д.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6069" y="0"/>
            <a:ext cx="3695931" cy="377483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1617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294</TotalTime>
  <Words>924</Words>
  <Application>Microsoft Office PowerPoint</Application>
  <PresentationFormat>Широкоэкранный</PresentationFormat>
  <Paragraphs>105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Ретро</vt:lpstr>
      <vt:lpstr>РАЗВИТИЕ СВЯЗНОЙ РЕЧИ ПО СЮЖЕТНОЙ КАРТИНЕ У ДОШКОЛЬНОВ СРЕДСТВАМИ ТЕХНОЛОГИИ ТРИЗ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СВЯЗНОЙ РЕЧИ У ДОШКОЛЬНОВ СРЕДСТВАМИ ТЕХНОЛОГИИ ТРИЗ</dc:title>
  <dc:creator>Гульниса</dc:creator>
  <cp:lastModifiedBy>Пользователь Windows</cp:lastModifiedBy>
  <cp:revision>17</cp:revision>
  <dcterms:created xsi:type="dcterms:W3CDTF">2022-04-03T07:32:18Z</dcterms:created>
  <dcterms:modified xsi:type="dcterms:W3CDTF">2023-07-11T09:57:29Z</dcterms:modified>
</cp:coreProperties>
</file>