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5F8BC-4222-4541-8B37-304809944F7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A849-9721-4FA4-8FF4-C02C0175D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6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9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43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91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00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94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4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5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9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1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0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5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49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30D1-A337-46BB-A0EA-50A9850B5C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5A55D-8551-4FF9-A9E2-97399310A4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3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&#1057;&#1091;&#1087;&#1077;&#1088;%20&#1092;&#1080;&#1079;&#1082;&#1091;&#1083;&#1100;&#1090;&#1084;&#1080;&#1085;&#1091;&#1090;&#1082;&#1072;%20&#1076;&#1083;&#1103;%20&#1091;&#1088;&#1086;&#1082;&#1072;.mp4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&#1076;&#1088;&#1086;&#1073;&#1080;%20-%20&#1082;&#1086;&#1087;&#1080;&#1103;.notebook" TargetMode="Externa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hyperlink" Target="&#1076;&#1088;&#1086;&#1073;&#1080;.notebook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0586"/>
            <a:ext cx="9256261" cy="6938586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75656" y="404664"/>
            <a:ext cx="6906344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Ну-ка, проверь дружок,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готов начать урок?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ль на месте,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ль в порядке,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Ручка, книжка и тетрадка?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ли правильно сидят?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ль внимательно глядят?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хочет получать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Толька лишь оценку пять.</a:t>
            </a:r>
          </a:p>
        </p:txBody>
      </p:sp>
      <p:pic>
        <p:nvPicPr>
          <p:cNvPr id="45058" name="Picture 2" descr="http://funforkids.ru/pictures/sun1/sun0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979712" cy="18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552" y="-1004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Работа в тетради с печатной основой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4" descr="j023413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8" y="1912914"/>
            <a:ext cx="1952531" cy="2076261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928662" y="400050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5776" y="3393831"/>
                <a:ext cx="5328592" cy="2137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Проверка: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ru-RU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            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ru-RU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                          </m:t>
                      </m:r>
                      <m:f>
                        <m:fPr>
                          <m:ctrlP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b="1" i="1" dirty="0" smtClean="0">
                  <a:solidFill>
                    <a:prstClr val="black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endParaRPr lang="ru-RU" b="1" i="1" dirty="0">
                  <a:solidFill>
                    <a:prstClr val="black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endParaRPr lang="ru-RU" b="1" i="1" dirty="0" smtClean="0">
                  <a:solidFill>
                    <a:prstClr val="black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и 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        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393831"/>
                <a:ext cx="5328592" cy="2137636"/>
              </a:xfrm>
              <a:prstGeom prst="rect">
                <a:avLst/>
              </a:prstGeom>
              <a:blipFill rotWithShape="1">
                <a:blip r:embed="rId4"/>
                <a:stretch>
                  <a:fillRect l="-915" t="-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686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99"/>
                </a:solidFill>
                <a:latin typeface="Georgia" pitchFamily="18" charset="0"/>
                <a:hlinkClick r:id="rId6" action="ppaction://hlinkfile"/>
              </a:rPr>
              <a:t>Физминутка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6565" name="Picture 5" descr="C:\Documents and Settings\Admin\Мои документы\Мои рисунки\i (1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672" y="1938330"/>
            <a:ext cx="5257474" cy="3218861"/>
          </a:xfrm>
          <a:prstGeom prst="rect">
            <a:avLst/>
          </a:prstGeom>
          <a:noFill/>
        </p:spPr>
      </p:pic>
      <p:pic>
        <p:nvPicPr>
          <p:cNvPr id="54273" name="Picture 1" descr="C:\Documents and Settings\Admin\Рабочий стол\УРОК ПО МАТЕМ 5 КЛ   ФГОС\695520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0"/>
            <a:ext cx="1931891" cy="1938331"/>
          </a:xfrm>
          <a:prstGeom prst="rect">
            <a:avLst/>
          </a:prstGeom>
          <a:noFill/>
        </p:spPr>
      </p:pic>
      <p:pic>
        <p:nvPicPr>
          <p:cNvPr id="54274" name="Picture 2" descr="C:\Documents and Settings\Admin\Рабочий стол\УРОК ПО МАТЕМ 5 КЛ   ФГОС\695520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280" y="1990723"/>
            <a:ext cx="1642827" cy="1648303"/>
          </a:xfrm>
          <a:prstGeom prst="rect">
            <a:avLst/>
          </a:prstGeom>
          <a:noFill/>
        </p:spPr>
      </p:pic>
      <p:pic>
        <p:nvPicPr>
          <p:cNvPr id="5" name="Супер физкультминутка для урок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58464" y="2255440"/>
            <a:ext cx="4172656" cy="23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0135"/>
      </p:ext>
    </p:extLst>
  </p:cSld>
  <p:clrMapOvr>
    <a:masterClrMapping/>
  </p:clrMapOvr>
  <p:timing>
    <p:tnLst>
      <p:par>
        <p:cTn id="1" dur="indefinite" restart="never" nodeType="tmRoot">
          <p:childTnLst>
            <p:video fullScrn="1">
              <p:cMediaNode vol="80000" showWhenStopped="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4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Запишите в виде обыкновенной дроби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 smtClean="0"/>
              <a:t>Две седьмых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Четыре девятых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Одна сотая 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Шесть восьмых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Три двадцать пятых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Половина </a:t>
            </a:r>
          </a:p>
          <a:p>
            <a:pPr>
              <a:buNone/>
            </a:pPr>
            <a:r>
              <a:rPr lang="ru-RU" b="1" dirty="0" smtClean="0"/>
              <a:t>Проверка:  </a:t>
            </a:r>
            <a:endParaRPr lang="ru-RU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072074"/>
            <a:ext cx="5619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929198"/>
            <a:ext cx="428628" cy="102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000636"/>
            <a:ext cx="642942" cy="9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5000636"/>
            <a:ext cx="4381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000636"/>
            <a:ext cx="642942" cy="97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5000636"/>
            <a:ext cx="762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8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79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Решите задачи из учебника: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4" descr="j023413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1952531" cy="2076261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928662" y="400050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636912"/>
            <a:ext cx="6552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№ </a:t>
            </a:r>
            <a:r>
              <a:rPr lang="ru-RU" sz="7200" b="1" dirty="0">
                <a:solidFill>
                  <a:prstClr val="black"/>
                </a:solidFill>
                <a:latin typeface="Times New Roman"/>
                <a:ea typeface="Times New Roman"/>
              </a:rPr>
              <a:t>463(1,2,3)</a:t>
            </a:r>
            <a:endParaRPr lang="ru-RU" sz="7200" b="1" dirty="0" smtClean="0">
              <a:solidFill>
                <a:prstClr val="black"/>
              </a:solidFill>
            </a:endParaRPr>
          </a:p>
          <a:p>
            <a:pPr algn="just"/>
            <a:r>
              <a:rPr lang="ru-RU" sz="7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№ </a:t>
            </a:r>
            <a:r>
              <a:rPr lang="ru-RU" sz="7200" b="1" dirty="0">
                <a:solidFill>
                  <a:prstClr val="black"/>
                </a:solidFill>
                <a:latin typeface="Times New Roman"/>
                <a:ea typeface="Times New Roman"/>
              </a:rPr>
              <a:t>468</a:t>
            </a:r>
            <a:endParaRPr lang="ru-RU" sz="6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endParaRPr lang="ru-RU" sz="7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36" y="13712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теста</a:t>
            </a:r>
            <a:endParaRPr lang="ru-RU" sz="5400" dirty="0"/>
          </a:p>
        </p:txBody>
      </p:sp>
      <p:sp>
        <p:nvSpPr>
          <p:cNvPr id="63" name="Объект 62"/>
          <p:cNvSpPr>
            <a:spLocks noGrp="1"/>
          </p:cNvSpPr>
          <p:nvPr>
            <p:ph sz="half" idx="1"/>
          </p:nvPr>
        </p:nvSpPr>
        <p:spPr>
          <a:xfrm>
            <a:off x="3203848" y="1484784"/>
            <a:ext cx="3020144" cy="4525963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</a:t>
            </a:r>
          </a:p>
          <a:p>
            <a:pPr marL="0" indent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48965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с вырезом 6">
            <a:hlinkClick r:id="rId5" action="ppaction://hlinkfile"/>
          </p:cNvPr>
          <p:cNvSpPr/>
          <p:nvPr/>
        </p:nvSpPr>
        <p:spPr>
          <a:xfrm>
            <a:off x="7510480" y="6010287"/>
            <a:ext cx="1331640" cy="625164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79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Рейтинговая шкала оценки за урок: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4" descr="j023413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1952531" cy="2076261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928662" y="400050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107402"/>
            <a:ext cx="61206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</a:rPr>
              <a:t>«</a:t>
            </a:r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r>
              <a:rPr lang="ru-RU" sz="6000" b="1" dirty="0" smtClean="0">
                <a:solidFill>
                  <a:prstClr val="black"/>
                </a:solidFill>
              </a:rPr>
              <a:t>»-</a:t>
            </a:r>
            <a:r>
              <a:rPr lang="ru-RU" sz="6000" dirty="0" smtClean="0">
                <a:solidFill>
                  <a:prstClr val="black"/>
                </a:solidFill>
              </a:rPr>
              <a:t>16б</a:t>
            </a:r>
            <a:r>
              <a:rPr lang="ru-RU" sz="6000" dirty="0">
                <a:solidFill>
                  <a:prstClr val="black"/>
                </a:solidFill>
              </a:rPr>
              <a:t>. и </a:t>
            </a:r>
            <a:r>
              <a:rPr lang="ru-RU" sz="6000" dirty="0" smtClean="0">
                <a:solidFill>
                  <a:prstClr val="black"/>
                </a:solidFill>
              </a:rPr>
              <a:t>более</a:t>
            </a:r>
            <a:endParaRPr lang="ru-RU" sz="6000" dirty="0">
              <a:solidFill>
                <a:prstClr val="black"/>
              </a:solidFill>
            </a:endParaRPr>
          </a:p>
          <a:p>
            <a:r>
              <a:rPr lang="ru-RU" sz="7200" dirty="0">
                <a:solidFill>
                  <a:prstClr val="black"/>
                </a:solidFill>
              </a:rPr>
              <a:t>«</a:t>
            </a:r>
            <a:r>
              <a:rPr lang="ru-RU" sz="7200" b="1" dirty="0">
                <a:solidFill>
                  <a:srgbClr val="FF0000"/>
                </a:solidFill>
              </a:rPr>
              <a:t>4</a:t>
            </a:r>
            <a:r>
              <a:rPr lang="ru-RU" sz="7200" dirty="0">
                <a:solidFill>
                  <a:prstClr val="black"/>
                </a:solidFill>
              </a:rPr>
              <a:t>»- </a:t>
            </a:r>
            <a:r>
              <a:rPr lang="ru-RU" sz="7200" dirty="0" smtClean="0">
                <a:solidFill>
                  <a:prstClr val="black"/>
                </a:solidFill>
              </a:rPr>
              <a:t>13-15б</a:t>
            </a:r>
            <a:r>
              <a:rPr lang="ru-RU" sz="7200" dirty="0">
                <a:solidFill>
                  <a:prstClr val="black"/>
                </a:solidFill>
              </a:rPr>
              <a:t>.</a:t>
            </a:r>
          </a:p>
          <a:p>
            <a:r>
              <a:rPr lang="ru-RU" sz="7200" dirty="0">
                <a:solidFill>
                  <a:prstClr val="black"/>
                </a:solidFill>
              </a:rPr>
              <a:t>«</a:t>
            </a:r>
            <a:r>
              <a:rPr lang="ru-RU" sz="7200" b="1" dirty="0">
                <a:solidFill>
                  <a:srgbClr val="FF0000"/>
                </a:solidFill>
              </a:rPr>
              <a:t>3</a:t>
            </a:r>
            <a:r>
              <a:rPr lang="ru-RU" sz="7200" dirty="0">
                <a:solidFill>
                  <a:prstClr val="black"/>
                </a:solidFill>
              </a:rPr>
              <a:t>» </a:t>
            </a:r>
            <a:r>
              <a:rPr lang="ru-RU" sz="7200" dirty="0" smtClean="0">
                <a:solidFill>
                  <a:prstClr val="black"/>
                </a:solidFill>
              </a:rPr>
              <a:t>-8-12 </a:t>
            </a:r>
            <a:r>
              <a:rPr lang="ru-RU" sz="7200" dirty="0">
                <a:solidFill>
                  <a:prstClr val="black"/>
                </a:solidFill>
              </a:rPr>
              <a:t>б.</a:t>
            </a:r>
            <a:r>
              <a:rPr lang="ru-RU" sz="72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7200" b="1" dirty="0" smtClean="0">
                <a:solidFill>
                  <a:prstClr val="black"/>
                </a:solidFill>
              </a:rPr>
              <a:t>«</a:t>
            </a:r>
            <a:r>
              <a:rPr lang="ru-RU" sz="7200" b="1" dirty="0" smtClean="0">
                <a:solidFill>
                  <a:srgbClr val="FF0000"/>
                </a:solidFill>
              </a:rPr>
              <a:t>2</a:t>
            </a:r>
            <a:r>
              <a:rPr lang="ru-RU" sz="7200" b="1" dirty="0" smtClean="0">
                <a:solidFill>
                  <a:prstClr val="black"/>
                </a:solidFill>
              </a:rPr>
              <a:t>»-</a:t>
            </a:r>
            <a:r>
              <a:rPr lang="ru-RU" sz="6000" dirty="0" smtClean="0">
                <a:solidFill>
                  <a:prstClr val="black"/>
                </a:solidFill>
              </a:rPr>
              <a:t>меньше 8б.</a:t>
            </a:r>
            <a:endParaRPr lang="ru-RU" sz="7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Рефлексия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714348" y="1285860"/>
            <a:ext cx="7972452" cy="48403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/>
              <a:t>           Выбери утверждение:</a:t>
            </a:r>
          </a:p>
          <a:p>
            <a:pPr algn="ctr">
              <a:buNone/>
            </a:pPr>
            <a:endParaRPr lang="ru-RU" sz="4000" b="1" dirty="0" smtClean="0"/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</a:rPr>
              <a:t>Все понял, могу помочь другим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B0F0"/>
                </a:solidFill>
              </a:rPr>
              <a:t>Запомню надолго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B050"/>
                </a:solidFill>
              </a:rPr>
              <a:t>Все понял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7030A0"/>
                </a:solidFill>
              </a:rPr>
              <a:t>Могу, но нужна помощь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</a:rPr>
              <a:t>Ничего не понял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3" y="4357695"/>
            <a:ext cx="178591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454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26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 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Arial Black" pitchFamily="34" charset="0"/>
              </a:rPr>
              <a:t>П. </a:t>
            </a:r>
            <a:r>
              <a:rPr lang="ru-RU" b="1" dirty="0" smtClean="0">
                <a:latin typeface="Times New Roman"/>
                <a:ea typeface="Times New Roman"/>
              </a:rPr>
              <a:t>29 </a:t>
            </a:r>
            <a:r>
              <a:rPr lang="ru-RU" b="1" dirty="0">
                <a:latin typeface="Times New Roman"/>
                <a:ea typeface="Times New Roman"/>
              </a:rPr>
              <a:t>, №464, №</a:t>
            </a:r>
            <a:r>
              <a:rPr lang="ru-RU" b="1" dirty="0" smtClean="0">
                <a:latin typeface="Times New Roman"/>
                <a:ea typeface="Times New Roman"/>
              </a:rPr>
              <a:t>469</a:t>
            </a:r>
            <a:r>
              <a:rPr lang="ru-RU" b="1" i="1" dirty="0" smtClean="0">
                <a:latin typeface="Arial Black" pitchFamily="34" charset="0"/>
              </a:rPr>
              <a:t>.</a:t>
            </a:r>
          </a:p>
          <a:p>
            <a:pPr>
              <a:buFontTx/>
              <a:buNone/>
            </a:pPr>
            <a:r>
              <a:rPr lang="ru-RU" b="1" u="sng" dirty="0" smtClean="0">
                <a:solidFill>
                  <a:srgbClr val="000066"/>
                </a:solidFill>
                <a:latin typeface="Bookman Old Style" pitchFamily="18" charset="0"/>
              </a:rPr>
              <a:t>Вкусное задание:</a:t>
            </a:r>
            <a:r>
              <a:rPr lang="ru-RU" b="1" dirty="0" smtClean="0">
                <a:latin typeface="Bookman Old Style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1) Купи мандарин или апельсин.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Раздели его на дольки, посчитай, сколько   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всего долек? Угости своих родных и не   забудь записать, какую  часть фрукта получил каждый, и какая часть досталась тебе.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2) Купи большую шоколадку.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Раздели её на дольки, посчитай,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сколько  всего долек? </a:t>
            </a:r>
          </a:p>
          <a:p>
            <a:pPr algn="just"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Угости своих родных и не забудь   записать, какую  часть шоколадки получил каждый, и какая часть досталась тебе.</a:t>
            </a:r>
          </a:p>
          <a:p>
            <a:pPr>
              <a:buFontTx/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6" descr="FD0101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118960"/>
            <a:ext cx="1835463" cy="1218245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Мои рисунки\41831-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3" y="3786190"/>
            <a:ext cx="2143140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2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177" y="47667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584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Вычисли устно:</a:t>
            </a:r>
            <a:endParaRPr lang="ru-RU" b="1" i="1" dirty="0">
              <a:solidFill>
                <a:srgbClr val="584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467326">
            <a:off x="623149" y="3071944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3</a:t>
            </a:r>
            <a:r>
              <a:rPr lang="ru-RU" sz="3200" b="1" baseline="30000" dirty="0" smtClean="0">
                <a:solidFill>
                  <a:prstClr val="white"/>
                </a:solidFill>
              </a:rPr>
              <a:t>3</a:t>
            </a:r>
            <a:r>
              <a:rPr lang="ru-RU" sz="3200" b="1" dirty="0" smtClean="0">
                <a:solidFill>
                  <a:prstClr val="white"/>
                </a:solidFill>
              </a:rPr>
              <a:t>·2</a:t>
            </a:r>
            <a:endParaRPr lang="ru-RU" sz="3200" b="1" dirty="0"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 flipV="1">
            <a:off x="2234790" y="2852936"/>
            <a:ext cx="825042" cy="3471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59832" y="2456892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54</a:t>
            </a:r>
            <a:endParaRPr lang="ru-RU" sz="3200" b="1" dirty="0">
              <a:solidFill>
                <a:prstClr val="white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716016" y="2774468"/>
            <a:ext cx="1008112" cy="784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32016" y="2378424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60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3529268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420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20525" y="4401108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1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5717" y="4797152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?</a:t>
            </a:r>
            <a:endParaRPr lang="ru-RU" sz="3200" b="1" dirty="0">
              <a:solidFill>
                <a:prstClr val="white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991901" y="4941168"/>
            <a:ext cx="1028624" cy="1068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676710" y="4321356"/>
            <a:ext cx="1207658" cy="619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</p:cNvCxnSpPr>
          <p:nvPr/>
        </p:nvCxnSpPr>
        <p:spPr>
          <a:xfrm>
            <a:off x="7388200" y="2774468"/>
            <a:ext cx="784200" cy="75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847332" y="1986264"/>
            <a:ext cx="712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+6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80859" y="2340207"/>
            <a:ext cx="595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·7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55093" y="4631262"/>
            <a:ext cx="1146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-419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75256" y="5193196"/>
            <a:ext cx="598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:4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3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764704"/>
            <a:ext cx="7774632" cy="503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43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Разгадайте ребус и узнаете с чем мы сейчас познакомимся.</a:t>
            </a:r>
            <a:br>
              <a:rPr lang="ru-RU" sz="43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</a:p>
          <a:p>
            <a:pPr>
              <a:buFontTx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</a:p>
          <a:p>
            <a:pPr>
              <a:buFontTx/>
              <a:buNone/>
            </a:pP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«Дроби»</a:t>
            </a:r>
          </a:p>
          <a:p>
            <a:pPr>
              <a:buFontTx/>
              <a:buNone/>
            </a:pPr>
            <a:endParaRPr lang="ru-RU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91680" y="2109093"/>
            <a:ext cx="5184576" cy="2639814"/>
            <a:chOff x="2362200" y="2590800"/>
            <a:chExt cx="3581400" cy="1957388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590800"/>
              <a:ext cx="985838" cy="19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048000"/>
              <a:ext cx="12192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048000"/>
              <a:ext cx="1143000" cy="79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33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1"/>
            <a:ext cx="6624736" cy="1224136"/>
          </a:xfrm>
        </p:spPr>
        <p:txBody>
          <a:bodyPr/>
          <a:lstStyle/>
          <a:p>
            <a:r>
              <a:rPr lang="ru-RU" b="1" i="1" dirty="0" smtClean="0">
                <a:solidFill>
                  <a:srgbClr val="584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Доли и дроби. </a:t>
            </a:r>
            <a:endParaRPr lang="ru-RU" b="1" i="1" dirty="0">
              <a:solidFill>
                <a:srgbClr val="584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6800800" cy="39604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урока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сформировать понятие «Доли и дроби».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урока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Узнать что такое дробь;</a:t>
            </a: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Научиться читать и записывать дроби;</a:t>
            </a: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Применять знания к решению задач.</a:t>
            </a:r>
          </a:p>
          <a:p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7" y="0"/>
            <a:ext cx="9148757" cy="6858000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8313" y="692696"/>
            <a:ext cx="799306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3600" dirty="0">
              <a:solidFill>
                <a:srgbClr val="1F497D"/>
              </a:solidFill>
            </a:endParaRPr>
          </a:p>
          <a:p>
            <a:r>
              <a:rPr lang="ru-RU" sz="3600" dirty="0">
                <a:solidFill>
                  <a:prstClr val="black"/>
                </a:solidFill>
              </a:rPr>
              <a:t>«Дробь – число, состоящее из частей единицы».</a:t>
            </a:r>
          </a:p>
          <a:p>
            <a:pPr algn="ctr"/>
            <a:endParaRPr lang="ru-RU" sz="3600" dirty="0">
              <a:solidFill>
                <a:srgbClr val="1F497D"/>
              </a:solidFill>
            </a:endParaRPr>
          </a:p>
          <a:p>
            <a:endParaRPr lang="ru-RU" sz="3600" dirty="0">
              <a:solidFill>
                <a:prstClr val="black"/>
              </a:solidFill>
            </a:endParaRPr>
          </a:p>
          <a:p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1117993" y="260648"/>
            <a:ext cx="6912768" cy="1152128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Толковый словарь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648072" y="2224633"/>
            <a:ext cx="7633543" cy="1910309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kern="1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Большая Российская</a:t>
            </a:r>
          </a:p>
          <a:p>
            <a:pPr algn="ctr"/>
            <a:r>
              <a:rPr lang="ru-RU" sz="6000" b="1" i="1" kern="1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энциклопедия</a:t>
            </a:r>
            <a:r>
              <a:rPr lang="ru-RU" sz="6000" b="1" i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: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48072" y="4095344"/>
            <a:ext cx="82280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600" dirty="0">
                <a:solidFill>
                  <a:prstClr val="black"/>
                </a:solidFill>
              </a:rPr>
              <a:t>«Дробь арифметическая – число, состоящее из одной или несколько равных частей единицы».</a:t>
            </a:r>
          </a:p>
          <a:p>
            <a:pPr eaLnBrk="1" hangingPunct="1"/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4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07"/>
            <a:ext cx="9148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3"/>
            <a:ext cx="8143932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6600CC"/>
                </a:solidFill>
              </a:rPr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И</a:t>
            </a:r>
            <a:r>
              <a:rPr lang="ru-RU" sz="3200" b="1" i="1" dirty="0" smtClean="0">
                <a:solidFill>
                  <a:srgbClr val="FF0000"/>
                </a:solidFill>
              </a:rPr>
              <a:t>нструкция к изучению новой темы:</a:t>
            </a:r>
          </a:p>
          <a:p>
            <a:pPr>
              <a:lnSpc>
                <a:spcPct val="80000"/>
              </a:lnSpc>
            </a:pPr>
            <a:endParaRPr lang="ru-RU" sz="3200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1.Прочитать текст.</a:t>
            </a:r>
          </a:p>
          <a:p>
            <a:pPr>
              <a:lnSpc>
                <a:spcPct val="80000"/>
              </a:lnSpc>
            </a:pPr>
            <a:endParaRPr lang="ru-RU" sz="32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2.Заполнить краткий конспект .</a:t>
            </a:r>
          </a:p>
          <a:p>
            <a:pPr>
              <a:lnSpc>
                <a:spcPct val="80000"/>
              </a:lnSpc>
            </a:pPr>
            <a:r>
              <a:rPr lang="ru-RU" sz="3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2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Для записи дроби используют …  .</a:t>
            </a:r>
          </a:p>
          <a:p>
            <a:pPr>
              <a:lnSpc>
                <a:spcPct val="80000"/>
              </a:lnSpc>
            </a:pPr>
            <a:endParaRPr lang="ru-RU" sz="32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Число под чертой называют … и оно показывает …  .</a:t>
            </a:r>
          </a:p>
          <a:p>
            <a:pPr>
              <a:lnSpc>
                <a:spcPct val="80000"/>
              </a:lnSpc>
            </a:pPr>
            <a:endParaRPr lang="ru-RU" sz="32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Число над чертой называют … и оно показывает …  . </a:t>
            </a:r>
          </a:p>
          <a:p>
            <a:pPr algn="just">
              <a:lnSpc>
                <a:spcPct val="80000"/>
              </a:lnSpc>
            </a:pPr>
            <a:r>
              <a:rPr lang="ru-RU" sz="3200" b="1" i="1" dirty="0" smtClean="0">
                <a:solidFill>
                  <a:srgbClr val="6600CC"/>
                </a:solidFill>
                <a:latin typeface="Georgia" pitchFamily="18" charset="0"/>
              </a:rPr>
              <a:t>        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314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Обыкновенные дроби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Каждый может за версту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Видеть дробную черту.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Над  чертой – </a:t>
            </a:r>
            <a:r>
              <a:rPr lang="ru-RU" b="1" dirty="0" smtClean="0">
                <a:solidFill>
                  <a:srgbClr val="FF0000"/>
                </a:solidFill>
              </a:rPr>
              <a:t>числитель</a:t>
            </a:r>
            <a:r>
              <a:rPr lang="ru-RU" b="1" dirty="0" smtClean="0">
                <a:solidFill>
                  <a:schemeClr val="accent4"/>
                </a:solidFill>
              </a:rPr>
              <a:t>, знайте,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Под чертою – </a:t>
            </a:r>
            <a:r>
              <a:rPr lang="ru-RU" b="1" dirty="0" smtClean="0">
                <a:solidFill>
                  <a:srgbClr val="FF0000"/>
                </a:solidFill>
              </a:rPr>
              <a:t>знаменатель.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Дробь такую, непременно,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Надо звать </a:t>
            </a:r>
            <a:r>
              <a:rPr lang="ru-RU" b="1" dirty="0" smtClean="0">
                <a:solidFill>
                  <a:srgbClr val="FF0000"/>
                </a:solidFill>
              </a:rPr>
              <a:t>обыкновенной.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/>
                </a:solidFill>
              </a:rPr>
              <a:t>Назовите числитель и знаменатель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/>
                </a:solidFill>
              </a:rPr>
              <a:t>                       каждой     дроби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497012"/>
            <a:ext cx="717550" cy="140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2571744"/>
            <a:ext cx="57628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500438"/>
            <a:ext cx="73660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286388"/>
            <a:ext cx="71438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5357826"/>
            <a:ext cx="717551" cy="12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При чтении дробей надо помнить: числитель дроби – количественное числительное женского рода (одна, две, восемь ), а знаменатель – порядковое числительное (седьмая, сотая, двести тридцатая и т.д.)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Например:           -     одна пятая; </a:t>
            </a:r>
          </a:p>
          <a:p>
            <a:pPr>
              <a:buNone/>
            </a:pPr>
            <a:endParaRPr lang="ru-RU" sz="35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 -  две шестых;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- восемьдесят три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сто пятьдесят вторых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214686"/>
            <a:ext cx="342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4"/>
            <a:ext cx="314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929198"/>
            <a:ext cx="600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164288" y="3024781"/>
            <a:ext cx="9444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1/5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75540" y="3937930"/>
            <a:ext cx="944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2/6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4981221"/>
            <a:ext cx="1742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83/152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55273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Прочитайте дроби.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39066">
            <a:off x="670679" y="2271918"/>
            <a:ext cx="752712" cy="10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3889">
            <a:off x="2801390" y="2274151"/>
            <a:ext cx="721913" cy="11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0298" y="2420888"/>
            <a:ext cx="631032" cy="12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2630" y="2522676"/>
            <a:ext cx="690564" cy="123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08110">
            <a:off x="1500166" y="4258046"/>
            <a:ext cx="682627" cy="119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84749">
            <a:off x="3411421" y="4474907"/>
            <a:ext cx="741364" cy="11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899126">
            <a:off x="5143504" y="4567506"/>
            <a:ext cx="635336" cy="102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272533">
            <a:off x="7072330" y="4799286"/>
            <a:ext cx="571504" cy="10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с вырезом 1">
            <a:hlinkClick r:id="rId11" action="ppaction://hlinkfile"/>
          </p:cNvPr>
          <p:cNvSpPr/>
          <p:nvPr/>
        </p:nvSpPr>
        <p:spPr>
          <a:xfrm>
            <a:off x="7740352" y="5805264"/>
            <a:ext cx="792088" cy="504056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Экран (4:3)</PresentationFormat>
  <Paragraphs>117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Вычисли устно:</vt:lpstr>
      <vt:lpstr>Презентация PowerPoint</vt:lpstr>
      <vt:lpstr>Доли и дроби. </vt:lpstr>
      <vt:lpstr>Презентация PowerPoint</vt:lpstr>
      <vt:lpstr>Презентация PowerPoint</vt:lpstr>
      <vt:lpstr>Обыкновенные дроби</vt:lpstr>
      <vt:lpstr>Презентация PowerPoint</vt:lpstr>
      <vt:lpstr>Презентация PowerPoint</vt:lpstr>
      <vt:lpstr>Работа в тетради с печатной основой</vt:lpstr>
      <vt:lpstr>Физминутка</vt:lpstr>
      <vt:lpstr>Запишите в виде обыкновенной дроби </vt:lpstr>
      <vt:lpstr>Решите задачи из учебника:</vt:lpstr>
      <vt:lpstr>Проверка теста</vt:lpstr>
      <vt:lpstr>Рейтинговая шкала оценки за урок:</vt:lpstr>
      <vt:lpstr>Рефлексия</vt:lpstr>
      <vt:lpstr> 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</cp:revision>
  <dcterms:created xsi:type="dcterms:W3CDTF">2023-11-01T01:07:00Z</dcterms:created>
  <dcterms:modified xsi:type="dcterms:W3CDTF">2023-11-01T01:15:24Z</dcterms:modified>
</cp:coreProperties>
</file>