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9" r:id="rId4"/>
    <p:sldId id="258" r:id="rId5"/>
    <p:sldId id="259" r:id="rId6"/>
    <p:sldId id="260" r:id="rId7"/>
    <p:sldId id="273" r:id="rId8"/>
    <p:sldId id="274" r:id="rId9"/>
    <p:sldId id="261" r:id="rId10"/>
    <p:sldId id="275" r:id="rId11"/>
    <p:sldId id="262" r:id="rId12"/>
    <p:sldId id="263" r:id="rId13"/>
    <p:sldId id="265" r:id="rId14"/>
    <p:sldId id="266" r:id="rId15"/>
    <p:sldId id="267" r:id="rId16"/>
    <p:sldId id="268" r:id="rId17"/>
    <p:sldId id="276" r:id="rId18"/>
    <p:sldId id="270" r:id="rId19"/>
    <p:sldId id="271" r:id="rId20"/>
    <p:sldId id="264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2" autoAdjust="0"/>
  </p:normalViewPr>
  <p:slideViewPr>
    <p:cSldViewPr snapToGrid="0">
      <p:cViewPr varScale="1">
        <p:scale>
          <a:sx n="65" d="100"/>
          <a:sy n="65" d="100"/>
        </p:scale>
        <p:origin x="10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75956-FCA7-404E-999F-461475B1A307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453B2-FFC2-41F4-BC39-96D680AE9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453B2-FFC2-41F4-BC39-96D680AE965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45119-E3F8-4462-B81F-F35CB8B38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04061C-842D-4598-91F6-006825E08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EC3D31-7D1E-44FE-84FA-87CC3EF9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47F0-F5D4-4FEF-82BA-F10E80C0231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61FA91-4569-4DED-9F9B-93FFEDD9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56CD7A-C6FF-4FF7-A4FF-3D967422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DC5-AE59-42CE-A4F9-36C5B808B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58DF-8AE5-4D17-BA89-FBD4E4FE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8D40DE-903F-4D86-869D-359D7D364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49CC15-6652-4266-86AD-2F38F2E1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47F0-F5D4-4FEF-82BA-F10E80C0231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E809D2-E6AD-49AE-9177-5419C8D6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0BBF79-846B-4FD0-AD92-290A929A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DC5-AE59-42CE-A4F9-36C5B808B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8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9CFC70-C56A-4889-B2D5-E4303EC60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B41B7C-E745-48A0-BF5D-F9D9D509E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12A6A-9C19-42D6-AE94-D22BD76A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47F0-F5D4-4FEF-82BA-F10E80C0231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C2B34-A32A-4165-8264-02E04647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612E29-CB97-44A6-A8D2-CEC8F318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DC5-AE59-42CE-A4F9-36C5B808B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0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89B2C-F9B9-4B3D-A73E-5AEF8C83F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996874-AB37-486C-9ABA-C39B8DE6C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AD2EFA-C01C-44F7-A830-DE2F0E11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47F0-F5D4-4FEF-82BA-F10E80C0231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3B5D3A-EF97-4AD1-BD60-0A17B5EB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4CAB3F-27C6-4576-BA7A-77C6E976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DC5-AE59-42CE-A4F9-36C5B808B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8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31D86-EEBF-4676-954A-DDA7421F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434EF8-0662-4F2B-83B0-65CF72394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24DD5-0DC5-42A8-BFE0-1AE7FED5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47F0-F5D4-4FEF-82BA-F10E80C0231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01CEE7-76CA-4DD1-9F79-0C9499298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0C8466-5904-4804-9629-03003A6E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DC5-AE59-42CE-A4F9-36C5B808B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8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A2B66-F405-435B-B84A-C0ACE87C5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2F237-F4FB-48BE-8FF6-12BECE60B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9E6C7C-0D4D-46C8-8790-6C520B1EF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225A7D-734F-4169-A65E-37728F63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47F0-F5D4-4FEF-82BA-F10E80C0231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8AA27-B143-4E22-ABC7-BBB69CAA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929D85-D56B-4CA0-AC6C-3B6A03D5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DC5-AE59-42CE-A4F9-36C5B808B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99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F3CD5-ABA7-4D9A-AD2D-DD0FBCB6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00D27A-9535-4EDE-AFBC-2D34AAD31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6DCCE2-3E8B-40EA-96E5-413706E2A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943CA7-C2A6-4415-8692-7A2E57D33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3B28C7-8F3E-42D8-AB0E-A21801172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62F50E-DCD0-42CD-A182-87054320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47F0-F5D4-4FEF-82BA-F10E80C0231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FF9A30-FACA-4544-B6B8-96D3ADF7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36E428-4C74-4F64-B459-4F605393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DC5-AE59-42CE-A4F9-36C5B808B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0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C814A-7FCD-4F44-A700-94C2BEE5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F04912-2ECA-4D9E-98C6-5DE46915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47F0-F5D4-4FEF-82BA-F10E80C0231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FAC333-D72F-4DEA-BEE7-70E4C589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278210-82C0-433A-95D9-5BAF2BB5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DC5-AE59-42CE-A4F9-36C5B808B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7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8889E0-8369-49E7-8337-B451B36B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47F0-F5D4-4FEF-82BA-F10E80C0231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DB960E-16A3-4E04-8B6A-BC917BA9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3184F8-BD97-4D92-BF97-CD9AEF8D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DC5-AE59-42CE-A4F9-36C5B808B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08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193FE-ECB6-4B0B-9AA9-03386F85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C1CE66-9BD3-4B7A-9DF5-5B644E2BD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2D701-8A64-4CA9-9C1B-84D40FBE8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5E2607-1DAF-492F-AD0B-28A940BD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47F0-F5D4-4FEF-82BA-F10E80C0231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5B598A-5E2D-42E2-B50E-9F6F3B47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75F836-3A9F-4087-B1CE-0531F9DC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DC5-AE59-42CE-A4F9-36C5B808B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2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06F90-FCD0-4E49-A921-97D0A37D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C66218-BA4A-4ABA-9DDE-D46D57F1B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BF7EDB-A1C3-432A-92F2-7C5EAEBA3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8546A3-E714-48A5-B1E5-BA7D25A7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47F0-F5D4-4FEF-82BA-F10E80C0231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FE5A02-EC29-4650-BA92-517ED237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3E9A1B-DB1B-4A0C-AF4C-595A1E97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DC5-AE59-42CE-A4F9-36C5B808B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2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>
                <a:lumMod val="98000"/>
                <a:alpha val="16000"/>
              </a:srgbClr>
            </a:gs>
            <a:gs pos="75000">
              <a:srgbClr val="AEBEE5"/>
            </a:gs>
            <a:gs pos="97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825F3-C2B6-47D2-AFBD-B6421C00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1A4028-C48D-4A55-93ED-2F4EBABC8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635BAF-BA68-4CE4-902E-EF480F458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A47F0-F5D4-4FEF-82BA-F10E80C0231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68260F-57B4-4A77-8661-333EFB0AA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130DF0-9578-4B14-AC77-DF2CD2841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88DC5-AE59-42CE-A4F9-36C5B808B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6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04EA6D-54FB-4837-903B-7D8A4FB1F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6" b="99644" l="6200" r="97267">
                        <a14:foregroundMark x1="38267" y1="18222" x2="29600" y2="11556"/>
                        <a14:foregroundMark x1="29600" y1="11556" x2="16733" y2="18400"/>
                        <a14:foregroundMark x1="27600" y1="7111" x2="12667" y2="18933"/>
                        <a14:foregroundMark x1="12667" y1="18933" x2="12133" y2="26400"/>
                        <a14:foregroundMark x1="12133" y1="26400" x2="12933" y2="26667"/>
                        <a14:foregroundMark x1="8733" y1="30667" x2="11533" y2="31022"/>
                        <a14:foregroundMark x1="7867" y1="37067" x2="8000" y2="41867"/>
                        <a14:foregroundMark x1="7067" y1="81956" x2="6200" y2="84178"/>
                        <a14:foregroundMark x1="95733" y1="22222" x2="89600" y2="24444"/>
                        <a14:foregroundMark x1="89600" y1="24444" x2="94200" y2="24356"/>
                        <a14:foregroundMark x1="94200" y1="24356" x2="95933" y2="24978"/>
                        <a14:foregroundMark x1="96733" y1="22400" x2="96733" y2="22400"/>
                        <a14:foregroundMark x1="97333" y1="26311" x2="97000" y2="26844"/>
                        <a14:foregroundMark x1="36133" y1="64089" x2="37133" y2="75556"/>
                        <a14:foregroundMark x1="37133" y1="75556" x2="48733" y2="84356"/>
                        <a14:foregroundMark x1="48733" y1="84356" x2="50867" y2="84356"/>
                        <a14:foregroundMark x1="81267" y1="85511" x2="75267" y2="91644"/>
                        <a14:foregroundMark x1="75267" y1="91644" x2="74400" y2="93600"/>
                        <a14:foregroundMark x1="72533" y1="94311" x2="69267" y2="99289"/>
                        <a14:foregroundMark x1="69267" y1="99289" x2="83000" y2="99644"/>
                        <a14:foregroundMark x1="83000" y1="99644" x2="84533" y2="99200"/>
                        <a14:foregroundMark x1="40533" y1="66756" x2="41667" y2="65778"/>
                        <a14:foregroundMark x1="41667" y1="64444" x2="41333" y2="64444"/>
                        <a14:foregroundMark x1="48267" y1="66489" x2="47667" y2="68800"/>
                        <a14:foregroundMark x1="58000" y1="65244" x2="56933" y2="65600"/>
                        <a14:foregroundMark x1="74400" y1="63556" x2="72933" y2="63556"/>
                        <a14:foregroundMark x1="76000" y1="66933" x2="73267" y2="67644"/>
                        <a14:foregroundMark x1="88467" y1="26133" x2="88467" y2="26133"/>
                        <a14:backgroundMark x1="42172" y1="64335" x2="44467" y2="64800"/>
                        <a14:backgroundMark x1="41555" y1="64210" x2="41995" y2="64299"/>
                        <a14:backgroundMark x1="39200" y1="63733" x2="41185" y2="64135"/>
                        <a14:backgroundMark x1="44467" y1="64800" x2="44133" y2="72000"/>
                        <a14:backgroundMark x1="44133" y1="72000" x2="41667" y2="74222"/>
                        <a14:backgroundMark x1="49069" y1="69174" x2="50200" y2="70222"/>
                        <a14:backgroundMark x1="46267" y1="66578" x2="46651" y2="66934"/>
                        <a14:backgroundMark x1="50200" y1="70222" x2="50733" y2="71467"/>
                        <a14:backgroundMark x1="58201" y1="65600" x2="60200" y2="65600"/>
                        <a14:backgroundMark x1="55467" y1="65600" x2="56934" y2="65600"/>
                        <a14:backgroundMark x1="60200" y1="65600" x2="60267" y2="65422"/>
                        <a14:backgroundMark x1="64400" y1="64889" x2="68667" y2="68533"/>
                        <a14:backgroundMark x1="68667" y1="68533" x2="68800" y2="68800"/>
                        <a14:backgroundMark x1="75383" y1="68840" x2="75400" y2="70311"/>
                        <a14:backgroundMark x1="75333" y1="64444" x2="75348" y2="65734"/>
                        <a14:backgroundMark x1="79800" y1="62044" x2="81933" y2="68000"/>
                        <a14:backgroundMark x1="54133" y1="29600" x2="54133" y2="29600"/>
                        <a14:backgroundMark x1="49933" y1="20356" x2="56533" y2="20711"/>
                        <a14:backgroundMark x1="56533" y1="20711" x2="55133" y2="27644"/>
                        <a14:backgroundMark x1="55133" y1="18044" x2="47933" y2="18667"/>
                        <a14:backgroundMark x1="47933" y1="18667" x2="43400" y2="25067"/>
                        <a14:backgroundMark x1="43400" y1="25067" x2="43400" y2="32889"/>
                        <a14:backgroundMark x1="44267" y1="20356" x2="46267" y2="20978"/>
                        <a14:backgroundMark x1="55267" y1="16978" x2="55933" y2="19200"/>
                        <a14:backgroundMark x1="61800" y1="27200" x2="64333" y2="31111"/>
                        <a14:backgroundMark x1="64667" y1="30756" x2="61600" y2="38933"/>
                        <a14:backgroundMark x1="59267" y1="32089" x2="53267" y2="23911"/>
                        <a14:backgroundMark x1="53267" y1="23911" x2="52600" y2="24622"/>
                        <a14:backgroundMark x1="53600" y1="29600" x2="58200" y2="31200"/>
                        <a14:backgroundMark x1="58200" y1="31200" x2="58333" y2="32267"/>
                        <a14:backgroundMark x1="54267" y1="27644" x2="53067" y2="28800"/>
                        <a14:backgroundMark x1="52933" y1="28800" x2="54267" y2="295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137" y="82062"/>
            <a:ext cx="10034955" cy="6804303"/>
          </a:xfrm>
          <a:prstGeom prst="rect">
            <a:avLst/>
          </a:prstGeom>
          <a:effectLst>
            <a:outerShdw blurRad="50800" dist="50800" dir="5400000" algn="ctr" rotWithShape="0">
              <a:srgbClr val="FF99FF">
                <a:alpha val="75686"/>
              </a:srgb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2B614A-AC49-4911-99E0-00BC6E4B3415}"/>
              </a:ext>
            </a:extLst>
          </p:cNvPr>
          <p:cNvSpPr txBox="1"/>
          <p:nvPr/>
        </p:nvSpPr>
        <p:spPr>
          <a:xfrm>
            <a:off x="4571999" y="3241609"/>
            <a:ext cx="5545015" cy="2308324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n>
                  <a:solidFill>
                    <a:srgbClr val="FF99FF"/>
                  </a:solidFill>
                </a:ln>
                <a:solidFill>
                  <a:srgbClr val="7030A0"/>
                </a:solidFill>
              </a:rPr>
              <a:t>Главные</a:t>
            </a:r>
            <a:r>
              <a:rPr lang="ru-RU" sz="4800" dirty="0">
                <a:solidFill>
                  <a:srgbClr val="7030A0"/>
                </a:solidFill>
              </a:rPr>
              <a:t> положения речевого этикета </a:t>
            </a:r>
            <a:br>
              <a:rPr lang="ru-RU" dirty="0"/>
            </a:br>
            <a:r>
              <a:rPr lang="ru-RU" sz="2400" dirty="0"/>
              <a:t>(правила для разных социальных групп, частые нарушения и ошибки)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F42D2-B406-4BB3-9D96-4913295FBEE7}"/>
              </a:ext>
            </a:extLst>
          </p:cNvPr>
          <p:cNvSpPr txBox="1"/>
          <p:nvPr/>
        </p:nvSpPr>
        <p:spPr>
          <a:xfrm>
            <a:off x="410309" y="6314273"/>
            <a:ext cx="5228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Учитель – логопед: Дорофеева И.А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5646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F5A3B-B6F0-4FCB-865D-7A57C206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9090"/>
          </a:xfrm>
        </p:spPr>
        <p:txBody>
          <a:bodyPr>
            <a:normAutofit/>
          </a:bodyPr>
          <a:lstStyle/>
          <a:p>
            <a:r>
              <a:rPr lang="ru-RU" sz="2800" b="1" dirty="0"/>
              <a:t>формулы обращения </a:t>
            </a:r>
            <a:br>
              <a:rPr lang="ru-RU" sz="2800" dirty="0"/>
            </a:br>
            <a:br>
              <a:rPr lang="ru-RU" sz="2800" dirty="0"/>
            </a:br>
            <a:r>
              <a:rPr lang="ru-RU" sz="2800" b="1" dirty="0"/>
              <a:t>безличное</a:t>
            </a:r>
            <a:r>
              <a:rPr lang="ru-RU" sz="2800" dirty="0"/>
              <a:t> обращение</a:t>
            </a:r>
            <a:br>
              <a:rPr lang="ru-RU" sz="2800" dirty="0"/>
            </a:br>
            <a:r>
              <a:rPr lang="ru-RU" sz="2800" dirty="0"/>
              <a:t>а также формы</a:t>
            </a:r>
            <a:r>
              <a:rPr lang="ru-RU" sz="2800" b="1" dirty="0"/>
              <a:t> «вы» </a:t>
            </a:r>
            <a:br>
              <a:rPr lang="ru-RU" sz="2800" dirty="0"/>
            </a:br>
            <a:r>
              <a:rPr lang="ru-RU" sz="2800" dirty="0"/>
              <a:t>и </a:t>
            </a:r>
            <a:r>
              <a:rPr lang="ru-RU" sz="2800" b="1" dirty="0"/>
              <a:t>«ты»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При выборе формулы обращения учитывать:</a:t>
            </a:r>
            <a:br>
              <a:rPr lang="ru-RU" sz="2800" dirty="0"/>
            </a:br>
            <a:r>
              <a:rPr lang="ru-RU" sz="2800" b="1" dirty="0"/>
              <a:t>насколько близки собеседники </a:t>
            </a:r>
            <a:r>
              <a:rPr lang="ru-RU" sz="2800" dirty="0"/>
              <a:t>(не знают друг друга, плохо знакомы, являются хорошими приятелями);</a:t>
            </a:r>
            <a:br>
              <a:rPr lang="ru-RU" sz="2800" dirty="0"/>
            </a:br>
            <a:r>
              <a:rPr lang="ru-RU" sz="2800" b="1" dirty="0"/>
              <a:t>тип ситуации </a:t>
            </a:r>
            <a:r>
              <a:rPr lang="ru-RU" sz="2800" dirty="0"/>
              <a:t>(в какой обстановке проводится беседа – официальной, полуофициальной, неофициальной);</a:t>
            </a:r>
            <a:br>
              <a:rPr lang="ru-RU" sz="2800" dirty="0"/>
            </a:br>
            <a:r>
              <a:rPr lang="ru-RU" sz="2800" b="1" dirty="0"/>
              <a:t>характеристику говорящего, адресата </a:t>
            </a:r>
            <a:r>
              <a:rPr lang="ru-RU" sz="2800" dirty="0"/>
              <a:t>(учитываются пол, возраст, статус лиц);</a:t>
            </a:r>
            <a:br>
              <a:rPr lang="ru-RU" sz="2800" dirty="0"/>
            </a:br>
            <a:r>
              <a:rPr lang="ru-RU" sz="2800" b="1" dirty="0"/>
              <a:t>отношение к оппоненту </a:t>
            </a:r>
            <a:r>
              <a:rPr lang="ru-RU" sz="2800" dirty="0"/>
              <a:t>(фамильярное, почтительное, нейтрально-вежливое).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B71756-447F-4B94-BF05-EDE692E7F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44" b="88194" l="41042" r="95625">
                        <a14:foregroundMark x1="45625" y1="30139" x2="50417" y2="42639"/>
                        <a14:foregroundMark x1="50417" y1="42639" x2="51563" y2="43472"/>
                        <a14:foregroundMark x1="52708" y1="28611" x2="49375" y2="40972"/>
                        <a14:foregroundMark x1="44688" y1="28889" x2="45417" y2="32500"/>
                        <a14:foregroundMark x1="45833" y1="33750" x2="44583" y2="43889"/>
                        <a14:foregroundMark x1="44583" y1="43889" x2="45625" y2="42500"/>
                        <a14:foregroundMark x1="43438" y1="34028" x2="41042" y2="45417"/>
                        <a14:foregroundMark x1="41042" y1="45417" x2="41563" y2="46944"/>
                        <a14:foregroundMark x1="43021" y1="59028" x2="43646" y2="60278"/>
                        <a14:foregroundMark x1="50313" y1="78333" x2="53229" y2="81806"/>
                        <a14:foregroundMark x1="55625" y1="84722" x2="52292" y2="83611"/>
                        <a14:foregroundMark x1="44375" y1="81528" x2="47917" y2="81111"/>
                        <a14:foregroundMark x1="47708" y1="82500" x2="48021" y2="84722"/>
                        <a14:foregroundMark x1="49896" y1="88056" x2="47500" y2="87778"/>
                        <a14:foregroundMark x1="46250" y1="86250" x2="46354" y2="86806"/>
                        <a14:foregroundMark x1="49896" y1="57083" x2="50833" y2="57083"/>
                        <a14:foregroundMark x1="81875" y1="31250" x2="89479" y2="36528"/>
                        <a14:foregroundMark x1="89479" y1="36528" x2="86875" y2="46806"/>
                        <a14:foregroundMark x1="86875" y1="46806" x2="82813" y2="52917"/>
                        <a14:foregroundMark x1="87188" y1="27361" x2="88854" y2="29028"/>
                        <a14:foregroundMark x1="93333" y1="34583" x2="91563" y2="48194"/>
                        <a14:foregroundMark x1="91563" y1="48194" x2="90521" y2="48611"/>
                        <a14:foregroundMark x1="95729" y1="35556" x2="93542" y2="43889"/>
                        <a14:foregroundMark x1="87188" y1="80556" x2="85521" y2="79861"/>
                        <a14:foregroundMark x1="93021" y1="79583" x2="88125" y2="86806"/>
                        <a14:foregroundMark x1="93333" y1="81528" x2="90938" y2="83333"/>
                        <a14:foregroundMark x1="82604" y1="87222" x2="84583" y2="85000"/>
                        <a14:foregroundMark x1="51563" y1="63056" x2="52500" y2="67222"/>
                        <a14:foregroundMark x1="51979" y1="86528" x2="50625" y2="88194"/>
                        <a14:foregroundMark x1="48646" y1="56806" x2="49583" y2="56806"/>
                        <a14:foregroundMark x1="53021" y1="85556" x2="53854" y2="85278"/>
                      </a14:backgroundRemoval>
                    </a14:imgEffect>
                  </a14:imgLayer>
                </a14:imgProps>
              </a:ext>
            </a:extLst>
          </a:blip>
          <a:srcRect l="38590" t="25128" r="2564" b="10085"/>
          <a:stretch/>
        </p:blipFill>
        <p:spPr>
          <a:xfrm>
            <a:off x="8100647" y="211016"/>
            <a:ext cx="3716216" cy="30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0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31138-243E-41E5-B190-A68CA405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11"/>
            <a:ext cx="10515600" cy="6675119"/>
          </a:xfrm>
        </p:spPr>
        <p:txBody>
          <a:bodyPr>
            <a:normAutofit/>
          </a:bodyPr>
          <a:lstStyle/>
          <a:p>
            <a:br>
              <a:rPr lang="ru-RU" sz="2800" dirty="0"/>
            </a:b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8F4549-8C49-49E9-8907-3E37F21C2D7A}"/>
              </a:ext>
            </a:extLst>
          </p:cNvPr>
          <p:cNvSpPr txBox="1"/>
          <p:nvPr/>
        </p:nvSpPr>
        <p:spPr>
          <a:xfrm>
            <a:off x="521677" y="400698"/>
            <a:ext cx="11148646" cy="838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Официальная обстановка, обращение к незнакомому или уважаемому человеку предполагает использование вежливого </a:t>
            </a:r>
            <a:r>
              <a:rPr lang="ru-RU" sz="2800" b="1" dirty="0"/>
              <a:t>«вы» </a:t>
            </a:r>
            <a:r>
              <a:rPr lang="ru-RU" sz="2800" dirty="0"/>
              <a:t>и называние человека по </a:t>
            </a:r>
            <a:r>
              <a:rPr lang="ru-RU" sz="2800" b="1" dirty="0"/>
              <a:t>имени/отчеству.</a:t>
            </a:r>
            <a:r>
              <a:rPr lang="ru-RU" sz="2800" dirty="0"/>
              <a:t> </a:t>
            </a:r>
          </a:p>
          <a:p>
            <a:r>
              <a:rPr lang="ru-RU" sz="2800" b="1" dirty="0"/>
              <a:t>«Ты» </a:t>
            </a:r>
            <a:r>
              <a:rPr lang="ru-RU" sz="2800" dirty="0"/>
              <a:t>- форма применяется по отношению к близким людям/приятелям (супругам, детям, друзьям).</a:t>
            </a:r>
          </a:p>
          <a:p>
            <a:endParaRPr lang="ru-RU" sz="2800" dirty="0"/>
          </a:p>
          <a:p>
            <a:r>
              <a:rPr lang="ru-RU" sz="2800" dirty="0"/>
              <a:t>Обращение к незнакомому человеку: «Простите…», «Не подскажете», «Позвольте узнать…», «Не могли бы вы помочь…», «Будьте добры, скажите…»</a:t>
            </a:r>
          </a:p>
          <a:p>
            <a:endParaRPr lang="ru-RU" sz="2800" dirty="0"/>
          </a:p>
          <a:p>
            <a:r>
              <a:rPr lang="ru-RU" sz="2800" dirty="0"/>
              <a:t>Категорически</a:t>
            </a:r>
            <a:r>
              <a:rPr lang="ru-RU" sz="2800" b="1" dirty="0"/>
              <a:t> запрещено:</a:t>
            </a:r>
          </a:p>
          <a:p>
            <a:r>
              <a:rPr lang="ru-RU" sz="2800" dirty="0"/>
              <a:t>«Эй…»</a:t>
            </a:r>
          </a:p>
          <a:p>
            <a:r>
              <a:rPr lang="ru-RU" sz="2800" dirty="0"/>
              <a:t>«Слышь, подскажи, как пройти…» и пр.</a:t>
            </a:r>
          </a:p>
          <a:p>
            <a:endParaRPr lang="ru-RU" sz="2500" dirty="0"/>
          </a:p>
          <a:p>
            <a:endParaRPr lang="ru-RU" sz="2500" dirty="0"/>
          </a:p>
          <a:p>
            <a:endParaRPr lang="ru-RU" sz="2500" dirty="0"/>
          </a:p>
          <a:p>
            <a:endParaRPr lang="ru-RU" sz="2500" dirty="0"/>
          </a:p>
          <a:p>
            <a:endParaRPr lang="ru-RU" sz="2500" dirty="0"/>
          </a:p>
          <a:p>
            <a:endParaRPr lang="ru-RU" sz="2500" dirty="0"/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34431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53EFF-2590-45FE-8C0C-5FE211C1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002"/>
            <a:ext cx="10515600" cy="6309995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Варианты основных формул обращения</a:t>
            </a:r>
            <a:br>
              <a:rPr lang="ru-RU" sz="2800" b="1" dirty="0"/>
            </a:br>
            <a:br>
              <a:rPr lang="ru-RU" sz="2800" b="1" dirty="0"/>
            </a:br>
            <a:r>
              <a:rPr lang="ru-RU" sz="3100" b="1" dirty="0"/>
              <a:t>специфические обращения: </a:t>
            </a:r>
            <a:br>
              <a:rPr lang="ru-RU" sz="3100" b="1" dirty="0"/>
            </a:br>
            <a:r>
              <a:rPr lang="ru-RU" sz="3100" b="1" dirty="0"/>
              <a:t>- </a:t>
            </a:r>
            <a:r>
              <a:rPr lang="ru-RU" sz="3100" dirty="0"/>
              <a:t>прямые слова-обращения, относящиеся непосредственно к конкретному лицу/лицам</a:t>
            </a:r>
            <a:br>
              <a:rPr lang="ru-RU" sz="3100" dirty="0"/>
            </a:br>
            <a:r>
              <a:rPr lang="ru-RU" sz="3100" dirty="0"/>
              <a:t>- именные обращения – произносить имя и отчество человека: Мария Ивановна – </a:t>
            </a:r>
            <a:r>
              <a:rPr lang="ru-RU" sz="3100" dirty="0" err="1"/>
              <a:t>МарьИванна</a:t>
            </a:r>
            <a:r>
              <a:rPr lang="ru-RU" sz="3100" dirty="0"/>
              <a:t> </a:t>
            </a:r>
            <a:br>
              <a:rPr lang="ru-RU" sz="3100" dirty="0"/>
            </a:br>
            <a:r>
              <a:rPr lang="ru-RU" sz="3100" dirty="0"/>
              <a:t>Фёдор Семёнович – </a:t>
            </a:r>
            <a:r>
              <a:rPr lang="ru-RU" sz="3100" dirty="0" err="1"/>
              <a:t>ФёдСемёныч</a:t>
            </a:r>
            <a:r>
              <a:rPr lang="ru-RU" sz="3100" dirty="0"/>
              <a:t>.</a:t>
            </a:r>
            <a:br>
              <a:rPr lang="ru-RU" sz="3100" dirty="0"/>
            </a:br>
            <a:br>
              <a:rPr lang="ru-RU" sz="3100" dirty="0"/>
            </a:br>
            <a:r>
              <a:rPr lang="ru-RU" sz="3100" dirty="0"/>
              <a:t>В </a:t>
            </a:r>
            <a:r>
              <a:rPr lang="ru-RU" sz="3100" b="1" dirty="0"/>
              <a:t>исключительных случаях </a:t>
            </a:r>
            <a:r>
              <a:rPr lang="ru-RU" sz="3100" dirty="0"/>
              <a:t>допускается называние только </a:t>
            </a:r>
            <a:r>
              <a:rPr lang="ru-RU" sz="3100" b="1" dirty="0"/>
              <a:t>фамилии </a:t>
            </a:r>
            <a:r>
              <a:rPr lang="ru-RU" sz="3100" dirty="0"/>
              <a:t>при обращении к конкретному лицу:</a:t>
            </a:r>
            <a:br>
              <a:rPr lang="ru-RU" sz="3100" dirty="0"/>
            </a:br>
            <a:r>
              <a:rPr lang="ru-RU" sz="3100" dirty="0"/>
              <a:t>в армии</a:t>
            </a:r>
            <a:br>
              <a:rPr lang="ru-RU" sz="3100" dirty="0"/>
            </a:br>
            <a:r>
              <a:rPr lang="ru-RU" sz="3100" dirty="0"/>
              <a:t>школе</a:t>
            </a:r>
            <a:br>
              <a:rPr lang="ru-RU" sz="3100" dirty="0"/>
            </a:br>
            <a:r>
              <a:rPr lang="ru-RU" sz="3100" dirty="0"/>
              <a:t>в больницах</a:t>
            </a:r>
            <a:r>
              <a:rPr lang="ru-RU" sz="2800" dirty="0"/>
              <a:t>.</a:t>
            </a: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A074D3-AAFC-4B3C-B66A-3762B6F37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704" b="72917" l="21130" r="75130">
                        <a14:foregroundMark x1="36870" y1="37731" x2="31130" y2="32523"/>
                        <a14:foregroundMark x1="31130" y1="32523" x2="28261" y2="36921"/>
                        <a14:foregroundMark x1="30609" y1="28704" x2="26087" y2="30440"/>
                        <a14:foregroundMark x1="24609" y1="30440" x2="27565" y2="40162"/>
                        <a14:foregroundMark x1="21739" y1="33333" x2="24783" y2="38773"/>
                        <a14:foregroundMark x1="26087" y1="33333" x2="25391" y2="32986"/>
                        <a14:foregroundMark x1="34348" y1="56366" x2="29565" y2="58449"/>
                        <a14:foregroundMark x1="32783" y1="57986" x2="28957" y2="58333"/>
                        <a14:foregroundMark x1="34087" y1="58333" x2="28087" y2="59606"/>
                        <a14:foregroundMark x1="34087" y1="49537" x2="34957" y2="51968"/>
                        <a14:foregroundMark x1="36087" y1="51273" x2="33913" y2="49769"/>
                        <a14:foregroundMark x1="26261" y1="69792" x2="25478" y2="70139"/>
                        <a14:foregroundMark x1="27391" y1="68403" x2="26522" y2="69907"/>
                        <a14:foregroundMark x1="30000" y1="69444" x2="34261" y2="67824"/>
                        <a14:foregroundMark x1="35826" y1="70139" x2="32609" y2="70370"/>
                        <a14:foregroundMark x1="31913" y1="70949" x2="33826" y2="71296"/>
                        <a14:foregroundMark x1="23652" y1="72106" x2="26261" y2="72685"/>
                        <a14:foregroundMark x1="28435" y1="69560" x2="27130" y2="70949"/>
                        <a14:foregroundMark x1="27130" y1="72685" x2="24783" y2="73032"/>
                        <a14:foregroundMark x1="62609" y1="32639" x2="55826" y2="36343"/>
                        <a14:foregroundMark x1="55826" y1="36343" x2="55739" y2="43056"/>
                        <a14:foregroundMark x1="69304" y1="31944" x2="68522" y2="37269"/>
                        <a14:foregroundMark x1="68435" y1="30787" x2="74783" y2="33912"/>
                        <a14:foregroundMark x1="74783" y1="33912" x2="75130" y2="36111"/>
                        <a14:foregroundMark x1="75130" y1="31829" x2="69391" y2="29745"/>
                        <a14:foregroundMark x1="69391" y1="29745" x2="69391" y2="29745"/>
                        <a14:foregroundMark x1="62870" y1="35532" x2="65391" y2="42477"/>
                        <a14:foregroundMark x1="65391" y1="42477" x2="59565" y2="46528"/>
                        <a14:foregroundMark x1="59565" y1="46528" x2="58696" y2="45949"/>
                        <a14:foregroundMark x1="66957" y1="39699" x2="67652" y2="39352"/>
                        <a14:foregroundMark x1="68696" y1="40741" x2="68522" y2="40741"/>
                        <a14:foregroundMark x1="66783" y1="40162" x2="66783" y2="40162"/>
                        <a14:foregroundMark x1="53739" y1="55440" x2="51565" y2="55093"/>
                        <a14:foregroundMark x1="51391" y1="54051" x2="51391" y2="54167"/>
                        <a14:foregroundMark x1="50957" y1="56250" x2="51826" y2="56019"/>
                        <a14:foregroundMark x1="52261" y1="57060" x2="52261" y2="57060"/>
                        <a14:foregroundMark x1="52696" y1="57292" x2="52696" y2="57292"/>
                        <a14:foregroundMark x1="52435" y1="57639" x2="52435" y2="57639"/>
                        <a14:foregroundMark x1="51391" y1="58333" x2="51391" y2="58333"/>
                        <a14:foregroundMark x1="51652" y1="57292" x2="51391" y2="56713"/>
                        <a14:foregroundMark x1="51565" y1="56713" x2="52435" y2="56597"/>
                        <a14:foregroundMark x1="54000" y1="68519" x2="57913" y2="69444"/>
                        <a14:foregroundMark x1="59565" y1="68403" x2="56000" y2="70139"/>
                      </a14:backgroundRemoval>
                    </a14:imgEffect>
                  </a14:imgLayer>
                </a14:imgProps>
              </a:ext>
            </a:extLst>
          </a:blip>
          <a:srcRect l="20846" t="26837" r="22003" b="25299"/>
          <a:stretch/>
        </p:blipFill>
        <p:spPr>
          <a:xfrm>
            <a:off x="7772399" y="3997569"/>
            <a:ext cx="3883185" cy="276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11331-E23E-47F9-8AF3-C118B495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251460"/>
            <a:ext cx="11567160" cy="66065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900" b="1" dirty="0"/>
              <a:t>Формулы речевого этикета</a:t>
            </a:r>
            <a:br>
              <a:rPr lang="ru-RU" sz="2900" b="1" dirty="0"/>
            </a:br>
            <a:br>
              <a:rPr lang="ru-RU" sz="2900" dirty="0"/>
            </a:br>
            <a:r>
              <a:rPr lang="ru-RU" sz="2900" b="1" dirty="0"/>
              <a:t>Просьба</a:t>
            </a:r>
            <a:r>
              <a:rPr lang="ru-RU" sz="2900" dirty="0"/>
              <a:t> – является речевым действием, побуждающим человека к выполнению определенных задач.</a:t>
            </a:r>
            <a:br>
              <a:rPr lang="ru-RU" sz="2900" dirty="0"/>
            </a:br>
            <a:br>
              <a:rPr lang="ru-RU" sz="2900" dirty="0"/>
            </a:br>
            <a:r>
              <a:rPr lang="ru-RU" sz="2900" b="1" dirty="0"/>
              <a:t>Просьба</a:t>
            </a:r>
            <a:r>
              <a:rPr lang="ru-RU" sz="2900" dirty="0"/>
              <a:t> может быть выражена в </a:t>
            </a:r>
            <a:r>
              <a:rPr lang="ru-RU" sz="2900" u="sng" dirty="0"/>
              <a:t>форме</a:t>
            </a:r>
            <a:r>
              <a:rPr lang="ru-RU" sz="2900" dirty="0"/>
              <a:t>: приказа, требования, совета, рекомендации, мольбы, прощения, заявления, прошения/петиции.</a:t>
            </a:r>
            <a:br>
              <a:rPr lang="ru-RU" sz="2900" dirty="0"/>
            </a:br>
            <a:br>
              <a:rPr lang="ru-RU" sz="2900" dirty="0"/>
            </a:br>
            <a:r>
              <a:rPr lang="ru-RU" sz="2900" b="1" dirty="0"/>
              <a:t>Приемы:</a:t>
            </a:r>
            <a:br>
              <a:rPr lang="ru-RU" sz="2900" dirty="0"/>
            </a:br>
            <a:r>
              <a:rPr lang="ru-RU" sz="2900" dirty="0"/>
              <a:t>- </a:t>
            </a:r>
            <a:r>
              <a:rPr lang="ru-RU" sz="2900" b="1" dirty="0"/>
              <a:t>этикетного предварения: </a:t>
            </a:r>
            <a:r>
              <a:rPr lang="ru-RU" sz="2900" dirty="0"/>
              <a:t>«Вы, наверное, очень заняты, но позвольте попросить...»</a:t>
            </a:r>
            <a:br>
              <a:rPr lang="ru-RU" sz="2900" dirty="0"/>
            </a:br>
            <a:r>
              <a:rPr lang="ru-RU" sz="2900" dirty="0"/>
              <a:t>- </a:t>
            </a:r>
            <a:r>
              <a:rPr lang="ru-RU" sz="2900" b="1" dirty="0"/>
              <a:t>мотивировки просьбы</a:t>
            </a:r>
            <a:r>
              <a:rPr lang="ru-RU" sz="2900" dirty="0"/>
              <a:t>: «Лишь вы в силах мне помочь»</a:t>
            </a:r>
            <a:br>
              <a:rPr lang="ru-RU" sz="2900" dirty="0"/>
            </a:br>
            <a:r>
              <a:rPr lang="ru-RU" sz="2900" dirty="0"/>
              <a:t>- </a:t>
            </a:r>
            <a:r>
              <a:rPr lang="ru-RU" sz="2900" b="1" dirty="0"/>
              <a:t>основной части</a:t>
            </a:r>
            <a:r>
              <a:rPr lang="ru-RU" sz="2900" dirty="0"/>
              <a:t>: «Вас не затруднит…?», «Окажите любезность…», «Простите, не могли бы вы…»</a:t>
            </a:r>
            <a:br>
              <a:rPr lang="ru-RU" sz="2900" dirty="0"/>
            </a:br>
            <a:br>
              <a:rPr lang="ru-RU" sz="2900" dirty="0"/>
            </a:br>
            <a:r>
              <a:rPr lang="ru-RU" sz="2900" b="1" dirty="0"/>
              <a:t>Характер просьбы: </a:t>
            </a:r>
            <a:r>
              <a:rPr lang="ru-RU" sz="2900" dirty="0"/>
              <a:t>категоричный, нейтральный, вежливый, сверх вежливый.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3969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DA3FD-71F1-43DA-8833-8BB605F9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3" y="365125"/>
            <a:ext cx="11467807" cy="6332855"/>
          </a:xfrm>
        </p:spPr>
        <p:txBody>
          <a:bodyPr>
            <a:normAutofit/>
          </a:bodyPr>
          <a:lstStyle/>
          <a:p>
            <a:r>
              <a:rPr lang="ru-RU" sz="2800" b="1" dirty="0"/>
              <a:t> </a:t>
            </a:r>
            <a:br>
              <a:rPr lang="ru-RU" sz="2800" b="1" dirty="0"/>
            </a:br>
            <a:r>
              <a:rPr lang="ru-RU" sz="2800" b="1" dirty="0"/>
              <a:t>Извинение</a:t>
            </a:r>
            <a:br>
              <a:rPr lang="ru-RU" sz="2800" b="1" dirty="0"/>
            </a:br>
            <a:br>
              <a:rPr lang="ru-RU" sz="2800" b="1" dirty="0"/>
            </a:br>
            <a:r>
              <a:rPr lang="ru-RU" sz="2800" dirty="0"/>
              <a:t>Формулу</a:t>
            </a:r>
            <a:r>
              <a:rPr lang="ru-RU" sz="2800" b="1" dirty="0"/>
              <a:t> «Извините» </a:t>
            </a:r>
            <a:r>
              <a:rPr lang="ru-RU" sz="2800" dirty="0"/>
              <a:t>или</a:t>
            </a:r>
            <a:r>
              <a:rPr lang="ru-RU" sz="2800" b="1" dirty="0"/>
              <a:t> «Простите» </a:t>
            </a:r>
            <a:r>
              <a:rPr lang="ru-RU" sz="2800" dirty="0"/>
              <a:t>(иногда с добавлением вежливого «Пожалуйста») используют в случае совершения небольшого проступка (наступил на ногу, непреднамеренно толкнул).</a:t>
            </a: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Формулы извинения:</a:t>
            </a:r>
            <a:br>
              <a:rPr lang="ru-RU" sz="2800" b="1" dirty="0"/>
            </a:br>
            <a:r>
              <a:rPr lang="ru-RU" sz="2800" dirty="0"/>
              <a:t>«Прошу прощения за поздний визит»</a:t>
            </a:r>
            <a:br>
              <a:rPr lang="ru-RU" sz="2800" b="1" dirty="0"/>
            </a:br>
            <a:r>
              <a:rPr lang="ru-RU" sz="2800" dirty="0"/>
              <a:t>«Извините, не подскажете, где находится…»</a:t>
            </a:r>
            <a:br>
              <a:rPr lang="ru-RU" sz="2800" dirty="0"/>
            </a:br>
            <a:r>
              <a:rPr lang="ru-RU" sz="2800" dirty="0"/>
              <a:t>«Простите, не могли бы вы пройти немного вперед?» </a:t>
            </a:r>
            <a:br>
              <a:rPr lang="ru-RU" sz="2800" dirty="0"/>
            </a:br>
            <a:br>
              <a:rPr lang="ru-RU" sz="2800" dirty="0"/>
            </a:br>
            <a:br>
              <a:rPr lang="ru-RU" sz="2800" u="sng" dirty="0"/>
            </a:br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2D47E6-65EE-499C-A336-891971C86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0" b="94722" l="26771" r="75521">
                        <a14:foregroundMark x1="39792" y1="31667" x2="39792" y2="31667"/>
                        <a14:foregroundMark x1="29063" y1="64722" x2="29063" y2="64722"/>
                        <a14:foregroundMark x1="26771" y1="71667" x2="26771" y2="71667"/>
                        <a14:foregroundMark x1="43542" y1="54722" x2="43750" y2="60694"/>
                        <a14:foregroundMark x1="36458" y1="80556" x2="40104" y2="85833"/>
                        <a14:foregroundMark x1="40104" y1="85833" x2="39792" y2="85972"/>
                        <a14:foregroundMark x1="40938" y1="92500" x2="44271" y2="94167"/>
                        <a14:foregroundMark x1="55521" y1="32361" x2="55625" y2="38611"/>
                        <a14:foregroundMark x1="56146" y1="32083" x2="58438" y2="37222"/>
                        <a14:foregroundMark x1="59896" y1="40833" x2="61250" y2="47917"/>
                        <a14:foregroundMark x1="61250" y1="47917" x2="59375" y2="49167"/>
                        <a14:foregroundMark x1="52396" y1="49444" x2="54479" y2="58889"/>
                        <a14:foregroundMark x1="54479" y1="58889" x2="55937" y2="57778"/>
                        <a14:foregroundMark x1="53750" y1="48333" x2="52083" y2="49167"/>
                        <a14:foregroundMark x1="64375" y1="49861" x2="71042" y2="58889"/>
                        <a14:foregroundMark x1="71042" y1="58889" x2="72083" y2="62361"/>
                        <a14:foregroundMark x1="74063" y1="62500" x2="75521" y2="66389"/>
                        <a14:foregroundMark x1="71771" y1="94861" x2="66875" y2="93889"/>
                        <a14:foregroundMark x1="61250" y1="52083" x2="60521" y2="53472"/>
                        <a14:foregroundMark x1="37292" y1="31250" x2="37292" y2="31250"/>
                      </a14:backgroundRemoval>
                    </a14:imgEffect>
                  </a14:imgLayer>
                </a14:imgProps>
              </a:ext>
            </a:extLst>
          </a:blip>
          <a:srcRect l="25513" t="26153" r="22179" b="2334"/>
          <a:stretch/>
        </p:blipFill>
        <p:spPr>
          <a:xfrm>
            <a:off x="8505917" y="3110718"/>
            <a:ext cx="3498513" cy="358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67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ADD39-7C47-4688-9141-79AD78E8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3583"/>
          </a:xfrm>
        </p:spPr>
        <p:txBody>
          <a:bodyPr>
            <a:normAutofit/>
          </a:bodyPr>
          <a:lstStyle/>
          <a:p>
            <a:r>
              <a:rPr lang="ru-RU" sz="2800" b="1" dirty="0"/>
              <a:t>Нарушения этики речи</a:t>
            </a:r>
            <a:br>
              <a:rPr lang="ru-RU" sz="2800" b="1" dirty="0"/>
            </a:br>
            <a:br>
              <a:rPr lang="ru-RU" sz="2800" b="1" dirty="0"/>
            </a:br>
            <a:r>
              <a:rPr lang="ru-RU" sz="2800" dirty="0"/>
              <a:t>- Игнорирование инициативы общения 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- Игнорирование инициативы общения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- Нарушение принципа вежливости 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- Проявление необоснованного доминирования в разговоре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- Злоупотребление временем и вниманием собеседника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- Вмешательство в чужой разговор 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- Разглашение конфиденциальной информации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6B3283-B4F2-4EE6-B160-AE832519E7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474" b="88021" l="35059" r="69141">
                        <a14:foregroundMark x1="61426" y1="30469" x2="53906" y2="27734"/>
                        <a14:foregroundMark x1="53906" y1="27734" x2="51953" y2="29167"/>
                        <a14:foregroundMark x1="38379" y1="58464" x2="38477" y2="58464"/>
                        <a14:foregroundMark x1="36133" y1="61068" x2="36133" y2="61068"/>
                        <a14:foregroundMark x1="35156" y1="65104" x2="36035" y2="64974"/>
                        <a14:foregroundMark x1="36328" y1="68229" x2="36328" y2="68229"/>
                        <a14:foregroundMark x1="66895" y1="65104" x2="66895" y2="65104"/>
                        <a14:foregroundMark x1="69141" y1="68490" x2="69141" y2="68490"/>
                        <a14:foregroundMark x1="45801" y1="86458" x2="49609" y2="85286"/>
                        <a14:foregroundMark x1="61914" y1="84115" x2="55469" y2="85807"/>
                        <a14:foregroundMark x1="49512" y1="69271" x2="53125" y2="76693"/>
                        <a14:foregroundMark x1="53125" y1="76693" x2="53320" y2="76563"/>
                        <a14:foregroundMark x1="43945" y1="87240" x2="51953" y2="85938"/>
                        <a14:foregroundMark x1="51953" y1="85938" x2="60742" y2="86458"/>
                        <a14:foregroundMark x1="63086" y1="87500" x2="56250" y2="88021"/>
                        <a14:foregroundMark x1="56250" y1="88021" x2="55176" y2="87240"/>
                        <a14:foregroundMark x1="51563" y1="58073" x2="51367" y2="62240"/>
                        <a14:foregroundMark x1="55371" y1="59766" x2="54102" y2="60677"/>
                        <a14:foregroundMark x1="53809" y1="50391" x2="51758" y2="57161"/>
                        <a14:foregroundMark x1="51758" y1="57161" x2="60547" y2="55859"/>
                      </a14:backgroundRemoval>
                    </a14:imgEffect>
                  </a14:imgLayer>
                </a14:imgProps>
              </a:ext>
            </a:extLst>
          </a:blip>
          <a:srcRect l="34231" t="24616" r="30128" b="10940"/>
          <a:stretch/>
        </p:blipFill>
        <p:spPr>
          <a:xfrm flipH="1">
            <a:off x="8850924" y="105507"/>
            <a:ext cx="2954216" cy="35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9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F37EC-C71F-440A-A5B3-D94B4308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2800" b="1" dirty="0"/>
            </a:b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5752B5-9EA3-43D5-B7F5-76389AAA5F99}"/>
              </a:ext>
            </a:extLst>
          </p:cNvPr>
          <p:cNvSpPr txBox="1"/>
          <p:nvPr/>
        </p:nvSpPr>
        <p:spPr>
          <a:xfrm>
            <a:off x="697523" y="302359"/>
            <a:ext cx="10796954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</a:rPr>
              <a:t>Частые ошибки речевого поведения</a:t>
            </a:r>
          </a:p>
          <a:p>
            <a:endParaRPr lang="ru-RU" sz="2800" b="1" dirty="0">
              <a:latin typeface="+mj-lt"/>
            </a:endParaRPr>
          </a:p>
          <a:p>
            <a:r>
              <a:rPr lang="ru-RU" sz="2800" b="1" dirty="0">
                <a:latin typeface="+mj-lt"/>
              </a:rPr>
              <a:t>Нарушение ритуалов: </a:t>
            </a:r>
            <a:r>
              <a:rPr lang="ru-RU" sz="2800" dirty="0">
                <a:latin typeface="+mj-lt"/>
              </a:rPr>
              <a:t>не поздоровался, не поблагодарил, не извинился и пр.</a:t>
            </a:r>
          </a:p>
          <a:p>
            <a:endParaRPr lang="ru-RU" sz="2800" dirty="0">
              <a:latin typeface="+mj-lt"/>
            </a:endParaRPr>
          </a:p>
          <a:p>
            <a:r>
              <a:rPr lang="ru-RU" sz="2800" dirty="0">
                <a:latin typeface="+mj-lt"/>
              </a:rPr>
              <a:t>Присутствие в речи </a:t>
            </a:r>
            <a:r>
              <a:rPr lang="ru-RU" sz="2800" b="1" dirty="0">
                <a:latin typeface="+mj-lt"/>
              </a:rPr>
              <a:t>жаргонизмов: </a:t>
            </a:r>
            <a:r>
              <a:rPr lang="ru-RU" sz="2800" dirty="0">
                <a:latin typeface="+mj-lt"/>
              </a:rPr>
              <a:t>«</a:t>
            </a:r>
            <a:r>
              <a:rPr lang="ru-RU" sz="2800" dirty="0" err="1">
                <a:latin typeface="+mj-lt"/>
              </a:rPr>
              <a:t>ваще</a:t>
            </a:r>
            <a:r>
              <a:rPr lang="ru-RU" sz="2800" dirty="0">
                <a:latin typeface="+mj-lt"/>
              </a:rPr>
              <a:t>», «чумовой», «улет» и т. д.</a:t>
            </a:r>
          </a:p>
          <a:p>
            <a:endParaRPr lang="ru-RU" sz="2800" dirty="0">
              <a:latin typeface="+mj-lt"/>
            </a:endParaRPr>
          </a:p>
          <a:p>
            <a:r>
              <a:rPr lang="ru-RU" sz="2800" dirty="0">
                <a:latin typeface="+mj-lt"/>
              </a:rPr>
              <a:t>Сарказм, приказной тон, грубость, невежество, отсутствие эмпатии по отношению к собеседнику.</a:t>
            </a:r>
          </a:p>
          <a:p>
            <a:endParaRPr lang="ru-RU" sz="2800" dirty="0">
              <a:latin typeface="+mj-lt"/>
            </a:endParaRPr>
          </a:p>
          <a:p>
            <a:r>
              <a:rPr lang="ru-RU" sz="2800" b="1" dirty="0">
                <a:latin typeface="+mj-lt"/>
              </a:rPr>
              <a:t>Упоминание </a:t>
            </a:r>
            <a:r>
              <a:rPr lang="ru-RU" sz="2800" dirty="0">
                <a:latin typeface="+mj-lt"/>
              </a:rPr>
              <a:t>о присутствующем человеке </a:t>
            </a:r>
            <a:r>
              <a:rPr lang="ru-RU" sz="2800" b="1" dirty="0">
                <a:latin typeface="+mj-lt"/>
              </a:rPr>
              <a:t>в третьем лице.</a:t>
            </a:r>
          </a:p>
          <a:p>
            <a:endParaRPr lang="ru-RU" sz="2800" dirty="0">
              <a:latin typeface="+mj-lt"/>
            </a:endParaRPr>
          </a:p>
          <a:p>
            <a:r>
              <a:rPr lang="ru-RU" sz="2800" dirty="0">
                <a:latin typeface="+mj-lt"/>
              </a:rPr>
              <a:t>Использование неуместных выражений, сквернословие, употребление ненормативной лексики.</a:t>
            </a:r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9141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B2289-2C69-4F92-87C5-82E77707D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846"/>
            <a:ext cx="10515600" cy="6682154"/>
          </a:xfrm>
        </p:spPr>
        <p:txBody>
          <a:bodyPr>
            <a:normAutofit fontScale="90000"/>
          </a:bodyPr>
          <a:lstStyle/>
          <a:p>
            <a:br>
              <a:rPr lang="ru-RU" sz="2800" b="1" dirty="0"/>
            </a:br>
            <a:r>
              <a:rPr lang="ru-RU" sz="2800" b="1" dirty="0"/>
              <a:t>Табуированная лексика </a:t>
            </a:r>
            <a:r>
              <a:rPr lang="ru-RU" sz="2800" dirty="0"/>
              <a:t>строго запрещена в деловом общении. 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- </a:t>
            </a:r>
            <a:r>
              <a:rPr lang="ru-RU" sz="2400" b="1" dirty="0"/>
              <a:t>слова-паразиты</a:t>
            </a:r>
            <a:r>
              <a:rPr lang="ru-RU" sz="2400" dirty="0"/>
              <a:t>: «ну», «это самое», «как бы», «так сказать», «там», «вот», «типа», «короче», «в общем», «то есть», «</a:t>
            </a:r>
            <a:r>
              <a:rPr lang="ru-RU" sz="2400" dirty="0" err="1"/>
              <a:t>ээ</a:t>
            </a:r>
            <a:r>
              <a:rPr lang="ru-RU" sz="2400" dirty="0"/>
              <a:t>-э», «мм-м» и др. 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- использование </a:t>
            </a:r>
            <a:r>
              <a:rPr lang="ru-RU" sz="2400" b="1" dirty="0"/>
              <a:t>бранных слов </a:t>
            </a:r>
            <a:r>
              <a:rPr lang="ru-RU" sz="2400" dirty="0"/>
              <a:t>(не обязательно табуированных)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- употреблять </a:t>
            </a:r>
            <a:r>
              <a:rPr lang="ru-RU" sz="2400" b="1" dirty="0"/>
              <a:t>книжную лексику:</a:t>
            </a:r>
            <a:r>
              <a:rPr lang="ru-RU" sz="2400" dirty="0"/>
              <a:t> сложные, неясные для слушателя слова с абстрактным значением, слова-термины. 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- насыщение речи </a:t>
            </a:r>
            <a:r>
              <a:rPr lang="ru-RU" sz="2400" b="1" dirty="0"/>
              <a:t>иностранными словами </a:t>
            </a:r>
            <a:br>
              <a:rPr lang="ru-RU" sz="2400" dirty="0"/>
            </a:br>
            <a:r>
              <a:rPr lang="ru-RU" sz="2400" dirty="0"/>
              <a:t>например: употребление слов «индифферентно» вместо «равнодушно», </a:t>
            </a:r>
            <a:br>
              <a:rPr lang="ru-RU" sz="2400" dirty="0"/>
            </a:br>
            <a:r>
              <a:rPr lang="ru-RU" sz="2400" dirty="0"/>
              <a:t>«диверсификация» вместо «разнообразие». 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стоит </a:t>
            </a:r>
            <a:r>
              <a:rPr lang="ru-RU" sz="2400" b="1" dirty="0"/>
              <a:t>отказаться</a:t>
            </a:r>
            <a:r>
              <a:rPr lang="ru-RU" sz="2400" dirty="0"/>
              <a:t> от слишком длинных предложений, </a:t>
            </a:r>
            <a:br>
              <a:rPr lang="ru-RU" sz="2400" dirty="0"/>
            </a:br>
            <a:r>
              <a:rPr lang="ru-RU" sz="2400" dirty="0"/>
              <a:t>- полезно делать небольшие паузы </a:t>
            </a:r>
            <a:br>
              <a:rPr lang="ru-RU" sz="2400" dirty="0"/>
            </a:br>
            <a:r>
              <a:rPr lang="ru-RU" sz="2400" dirty="0"/>
              <a:t>- использовать речевые формулы поддержания контакта 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например:  «вам, наверное, интересно узнать…», «вы, конечно, знаете…», «вам, возможно, известно…», «как видите…», «обратите внимание…» и т.п. </a:t>
            </a: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91414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D7F34-A562-4044-BF07-4BD69E73C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445452"/>
            <a:ext cx="5509260" cy="5967095"/>
          </a:xfrm>
        </p:spPr>
        <p:txBody>
          <a:bodyPr>
            <a:normAutofit/>
          </a:bodyPr>
          <a:lstStyle/>
          <a:p>
            <a:r>
              <a:rPr lang="ru-RU" sz="2600" dirty="0"/>
              <a:t>«Слово, словно стрела, пущенная из лука, попадая в цель, вонзается в душу и наносит ей рану. Стрелы брани влекут за собой гнев, если же слово вскрывает твое несчастье, то возникает и объемлет душу печаль. Стрела упрёка наносит рану, называемую стыдом. И хотя раны, нанесённые словами бескровны, но след их очень глубок»</a:t>
            </a:r>
            <a:br>
              <a:rPr lang="ru-RU" sz="2600" dirty="0"/>
            </a:br>
            <a:br>
              <a:rPr lang="ru-RU" sz="2600" dirty="0"/>
            </a:br>
            <a:r>
              <a:rPr lang="ru-RU" sz="2600" dirty="0"/>
              <a:t>(Ахилл </a:t>
            </a:r>
            <a:r>
              <a:rPr lang="ru-RU" sz="2600" dirty="0" err="1"/>
              <a:t>Татий</a:t>
            </a:r>
            <a:r>
              <a:rPr lang="ru-RU" sz="2600" dirty="0"/>
              <a:t> - греческий писатель II века н. э.,).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CB2A4F-D1E0-4F37-9D6C-AA472505D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4"/>
          <a:stretch/>
        </p:blipFill>
        <p:spPr bwMode="auto">
          <a:xfrm>
            <a:off x="7120890" y="571499"/>
            <a:ext cx="4157345" cy="57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3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4C44A-B8E1-4C94-9B3F-159A0606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539" y="742949"/>
            <a:ext cx="5756030" cy="5235575"/>
          </a:xfrm>
        </p:spPr>
        <p:txBody>
          <a:bodyPr>
            <a:normAutofit/>
          </a:bodyPr>
          <a:lstStyle/>
          <a:p>
            <a:r>
              <a:rPr lang="ru-RU" sz="2800" dirty="0"/>
              <a:t>«Лёгкость ума и прелесть в разговоре являются либо даром природы, либо плодом воспитания, начатого в колыбели», – </a:t>
            </a:r>
            <a:br>
              <a:rPr lang="ru-RU" sz="2800" dirty="0"/>
            </a:br>
            <a:r>
              <a:rPr lang="ru-RU" sz="2800" dirty="0"/>
              <a:t>утверждал О. де Бальзак.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B74B76-9E29-4D10-ABC2-675CD2DE7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41" y="742949"/>
            <a:ext cx="4308253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6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856CE-B884-4C76-B81E-35C1DEC6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54" y="86751"/>
            <a:ext cx="10515600" cy="3509010"/>
          </a:xfrm>
        </p:spPr>
        <p:txBody>
          <a:bodyPr>
            <a:normAutofit/>
          </a:bodyPr>
          <a:lstStyle/>
          <a:p>
            <a:r>
              <a:rPr lang="ru-RU" sz="2800" b="1" dirty="0"/>
              <a:t>Речевой этикет </a:t>
            </a:r>
            <a:r>
              <a:rPr lang="ru-RU" sz="2800" dirty="0"/>
              <a:t>— важная часть жизни любого сообщества. Делает общение понятным и приемлемым для представителей разных культур и социальных групп.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B0182C-1962-4E68-8253-F48774D46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78" b="91389" l="5000" r="41458">
                        <a14:foregroundMark x1="24271" y1="57778" x2="20625" y2="55278"/>
                        <a14:foregroundMark x1="20625" y1="55278" x2="18333" y2="55417"/>
                        <a14:foregroundMark x1="8750" y1="70278" x2="8438" y2="78194"/>
                        <a14:foregroundMark x1="8438" y1="78194" x2="6875" y2="79722"/>
                        <a14:foregroundMark x1="6146" y1="71944" x2="5625" y2="78056"/>
                        <a14:foregroundMark x1="5625" y1="78056" x2="5000" y2="79444"/>
                        <a14:foregroundMark x1="9167" y1="89444" x2="10938" y2="90833"/>
                        <a14:foregroundMark x1="18958" y1="89722" x2="18125" y2="90833"/>
                        <a14:foregroundMark x1="25729" y1="91250" x2="26979" y2="91389"/>
                        <a14:foregroundMark x1="39271" y1="75833" x2="37813" y2="83472"/>
                        <a14:foregroundMark x1="28750" y1="62778" x2="33333" y2="65139"/>
                        <a14:foregroundMark x1="33333" y1="65139" x2="39479" y2="65000"/>
                        <a14:foregroundMark x1="33333" y1="58472" x2="38542" y2="59028"/>
                        <a14:foregroundMark x1="38542" y1="59028" x2="39271" y2="60278"/>
                        <a14:foregroundMark x1="36979" y1="57778" x2="33229" y2="58194"/>
                        <a14:foregroundMark x1="33229" y1="58194" x2="32292" y2="58889"/>
                        <a14:foregroundMark x1="35833" y1="57361" x2="32188" y2="58194"/>
                        <a14:foregroundMark x1="32188" y1="58194" x2="32188" y2="58333"/>
                        <a14:foregroundMark x1="35104" y1="56667" x2="32813" y2="59028"/>
                        <a14:foregroundMark x1="40938" y1="64861" x2="41458" y2="68472"/>
                        <a14:foregroundMark x1="37604" y1="66944" x2="38021" y2="69444"/>
                        <a14:foregroundMark x1="23229" y1="73194" x2="24167" y2="74722"/>
                        <a14:foregroundMark x1="22792" y1="72639" x2="24688" y2="74444"/>
                        <a14:foregroundMark x1="22500" y1="72361" x2="22792" y2="72639"/>
                        <a14:foregroundMark x1="25729" y1="74306" x2="24583" y2="72361"/>
                        <a14:foregroundMark x1="25833" y1="72500" x2="24063" y2="71806"/>
                        <a14:foregroundMark x1="25521" y1="72500" x2="23333" y2="71389"/>
                        <a14:foregroundMark x1="27917" y1="63472" x2="27917" y2="63472"/>
                        <a14:foregroundMark x1="28021" y1="64167" x2="29271" y2="65972"/>
                        <a14:foregroundMark x1="23229" y1="77222" x2="23229" y2="77222"/>
                        <a14:backgroundMark x1="21354" y1="72639" x2="21354" y2="72639"/>
                        <a14:backgroundMark x1="22396" y1="75139" x2="22396" y2="75139"/>
                        <a14:backgroundMark x1="24375" y1="77083" x2="24375" y2="77083"/>
                        <a14:backgroundMark x1="24445" y1="77222" x2="24375" y2="77500"/>
                        <a14:backgroundMark x1="24688" y1="76250" x2="24445" y2="77222"/>
                        <a14:backgroundMark x1="24583" y1="75972" x2="24583" y2="75972"/>
                      </a14:backgroundRemoval>
                    </a14:imgEffect>
                  </a14:imgLayer>
                </a14:imgProps>
              </a:ext>
            </a:extLst>
          </a:blip>
          <a:srcRect l="4231" t="54359" r="57820" b="7179"/>
          <a:stretch/>
        </p:blipFill>
        <p:spPr>
          <a:xfrm>
            <a:off x="3399691" y="2836311"/>
            <a:ext cx="5087816" cy="378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61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0A48A-33E4-49C2-B2FE-FA55F41E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30" y="1"/>
            <a:ext cx="7143750" cy="6858000"/>
          </a:xfrm>
        </p:spPr>
        <p:txBody>
          <a:bodyPr>
            <a:normAutofit fontScale="90000"/>
          </a:bodyPr>
          <a:lstStyle/>
          <a:p>
            <a:br>
              <a:rPr lang="ru-RU" sz="2700" dirty="0"/>
            </a:br>
            <a:br>
              <a:rPr lang="ru-RU" sz="2700" dirty="0"/>
            </a:br>
            <a:br>
              <a:rPr lang="ru-RU" sz="2700" dirty="0"/>
            </a:br>
            <a:r>
              <a:rPr lang="ru-RU" sz="2700" dirty="0"/>
              <a:t>отрывок из стихотворения В. А. Солоухина  </a:t>
            </a:r>
            <a:r>
              <a:rPr lang="ru-RU" sz="3100" b="1" dirty="0"/>
              <a:t>«Здравствуйте»</a:t>
            </a:r>
            <a:br>
              <a:rPr lang="ru-RU" sz="3100" dirty="0"/>
            </a:br>
            <a:br>
              <a:rPr lang="ru-RU" sz="3100" dirty="0"/>
            </a:br>
            <a:r>
              <a:rPr lang="ru-RU" sz="2900" dirty="0"/>
              <a:t>- Здравствуйте! </a:t>
            </a:r>
            <a:br>
              <a:rPr lang="ru-RU" sz="2900" dirty="0"/>
            </a:br>
            <a:r>
              <a:rPr lang="ru-RU" sz="2900" dirty="0"/>
              <a:t>- Поклонившись, мы друг другу сказали.</a:t>
            </a:r>
            <a:br>
              <a:rPr lang="ru-RU" sz="2900" dirty="0"/>
            </a:br>
            <a:r>
              <a:rPr lang="ru-RU" sz="2900" dirty="0"/>
              <a:t>- Здравствуйте! </a:t>
            </a:r>
            <a:br>
              <a:rPr lang="ru-RU" sz="2900" dirty="0"/>
            </a:br>
            <a:r>
              <a:rPr lang="ru-RU" sz="2900" dirty="0"/>
              <a:t>– Что особого тем мы друг другу сказали? </a:t>
            </a:r>
            <a:br>
              <a:rPr lang="ru-RU" sz="2900" dirty="0"/>
            </a:br>
            <a:r>
              <a:rPr lang="ru-RU" sz="2900" dirty="0"/>
              <a:t>Просто «здравствуйте», больше ведь мы ничего не сказали, </a:t>
            </a:r>
            <a:br>
              <a:rPr lang="ru-RU" sz="2900" dirty="0"/>
            </a:br>
            <a:r>
              <a:rPr lang="ru-RU" sz="2900" dirty="0"/>
              <a:t>Отчего же на капельку солнца прибавилось в мире? </a:t>
            </a:r>
            <a:br>
              <a:rPr lang="ru-RU" sz="2900" dirty="0"/>
            </a:br>
            <a:r>
              <a:rPr lang="ru-RU" sz="2900" dirty="0"/>
              <a:t>Отчего же на капельку счастья прибавилось в мире? </a:t>
            </a:r>
            <a:br>
              <a:rPr lang="ru-RU" sz="2900" dirty="0"/>
            </a:br>
            <a:r>
              <a:rPr lang="ru-RU" sz="2900" dirty="0"/>
              <a:t>Отчего же на капельку радостней сделалась жизнь?</a:t>
            </a:r>
            <a:br>
              <a:rPr lang="ru-RU" sz="2900" dirty="0"/>
            </a:br>
            <a:r>
              <a:rPr lang="ru-RU" sz="2900" dirty="0"/>
              <a:t>Как видим, «здравствуйте» радует нас. </a:t>
            </a:r>
            <a:br>
              <a:rPr lang="ru-RU" sz="2900" dirty="0"/>
            </a:br>
            <a:br>
              <a:rPr lang="ru-RU" sz="3100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0DFDCB-C43F-4ACF-AB05-969E204A6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8" t="25167" r="61901" b="11167"/>
          <a:stretch/>
        </p:blipFill>
        <p:spPr>
          <a:xfrm>
            <a:off x="236220" y="742071"/>
            <a:ext cx="3966210" cy="53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67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14E75-46F5-4153-99ED-8E7BA1A2E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373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B44FA4-53FF-4FFD-A216-E8AF56E056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50" b="95694" l="9375" r="45000">
                        <a14:foregroundMark x1="26458" y1="46389" x2="22083" y2="42778"/>
                        <a14:foregroundMark x1="22083" y1="42778" x2="20938" y2="42639"/>
                        <a14:foregroundMark x1="13958" y1="46667" x2="11146" y2="48750"/>
                        <a14:foregroundMark x1="10417" y1="54583" x2="11354" y2="55278"/>
                        <a14:foregroundMark x1="9583" y1="55972" x2="11042" y2="57917"/>
                        <a14:foregroundMark x1="21667" y1="74167" x2="21875" y2="78194"/>
                        <a14:foregroundMark x1="19896" y1="69722" x2="16458" y2="74861"/>
                        <a14:foregroundMark x1="16458" y1="74861" x2="22708" y2="81667"/>
                        <a14:foregroundMark x1="22708" y1="81667" x2="21979" y2="80139"/>
                        <a14:foregroundMark x1="35521" y1="70556" x2="33333" y2="77917"/>
                        <a14:foregroundMark x1="33333" y1="77917" x2="39271" y2="80972"/>
                        <a14:foregroundMark x1="39271" y1="80972" x2="38854" y2="78611"/>
                        <a14:foregroundMark x1="43750" y1="52361" x2="43750" y2="52361"/>
                        <a14:foregroundMark x1="40625" y1="45000" x2="40521" y2="49028"/>
                        <a14:foregroundMark x1="32927" y1="43112" x2="31354" y2="45000"/>
                        <a14:foregroundMark x1="34479" y1="41250" x2="34165" y2="41627"/>
                        <a14:foregroundMark x1="31354" y1="45000" x2="31875" y2="44722"/>
                        <a14:foregroundMark x1="45179" y1="47416" x2="45000" y2="50278"/>
                        <a14:foregroundMark x1="30938" y1="92639" x2="36042" y2="93611"/>
                        <a14:foregroundMark x1="36042" y1="93611" x2="36667" y2="92778"/>
                        <a14:foregroundMark x1="35833" y1="87500" x2="36875" y2="91250"/>
                        <a14:foregroundMark x1="39063" y1="92639" x2="35938" y2="93889"/>
                        <a14:foregroundMark x1="31146" y1="92917" x2="35417" y2="95556"/>
                        <a14:foregroundMark x1="35417" y1="95556" x2="36667" y2="94167"/>
                        <a14:foregroundMark x1="16563" y1="92083" x2="19896" y2="95694"/>
                        <a14:foregroundMark x1="19896" y1="95694" x2="20625" y2="94167"/>
                        <a14:backgroundMark x1="18125" y1="64722" x2="15625" y2="65972"/>
                        <a14:backgroundMark x1="30104" y1="51250" x2="29167" y2="55278"/>
                        <a14:backgroundMark x1="28021" y1="54583" x2="28229" y2="61250"/>
                        <a14:backgroundMark x1="28229" y1="61250" x2="28229" y2="61250"/>
                        <a14:backgroundMark x1="40521" y1="63750" x2="38958" y2="63889"/>
                        <a14:backgroundMark x1="32917" y1="39861" x2="32292" y2="39861"/>
                        <a14:backgroundMark x1="32708" y1="40278" x2="31667" y2="41944"/>
                        <a14:backgroundMark x1="41250" y1="42778" x2="40313" y2="42917"/>
                        <a14:backgroundMark x1="42917" y1="46389" x2="42396" y2="46528"/>
                        <a14:backgroundMark x1="46458" y1="46667" x2="46354" y2="47639"/>
                      </a14:backgroundRemoval>
                    </a14:imgEffect>
                  </a14:imgLayer>
                </a14:imgProps>
              </a:ext>
            </a:extLst>
          </a:blip>
          <a:srcRect l="8717" t="39145" r="53333" b="1796"/>
          <a:stretch/>
        </p:blipFill>
        <p:spPr>
          <a:xfrm>
            <a:off x="3727446" y="1699846"/>
            <a:ext cx="4737107" cy="50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1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75B7C-01A6-4428-8998-DAEF91F0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260" y="342900"/>
            <a:ext cx="6454140" cy="6366510"/>
          </a:xfrm>
        </p:spPr>
        <p:txBody>
          <a:bodyPr>
            <a:normAutofit/>
          </a:bodyPr>
          <a:lstStyle/>
          <a:p>
            <a:r>
              <a:rPr lang="ru-RU" sz="2000" dirty="0"/>
              <a:t>доктор филологических наук, советский  и российский лингвист, специалист по синтаксису современного русского языка; функциональной стилистике; культуре речи... </a:t>
            </a:r>
            <a:r>
              <a:rPr lang="ru-RU" sz="2800" dirty="0"/>
              <a:t>Наталья Ивановна </a:t>
            </a:r>
            <a:r>
              <a:rPr lang="ru-RU" sz="2800" dirty="0" err="1"/>
              <a:t>Формановская</a:t>
            </a: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«Под </a:t>
            </a:r>
            <a:r>
              <a:rPr lang="ru-RU" sz="2800" b="1" dirty="0"/>
              <a:t>речевым этикетом </a:t>
            </a:r>
            <a:r>
              <a:rPr lang="ru-RU" sz="2800" dirty="0"/>
              <a:t>понимаются регулирующие правила речевого поведения, система национально специфических стереотипных, устойчивых формул общения, принятых и предписанных обществом для установления контакта собеседников, поддержания и прерывания контакта в избранной тональности».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5F6955-667F-4565-A9F3-7A06979CB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82" t="7834" r="21543" b="2166"/>
          <a:stretch/>
        </p:blipFill>
        <p:spPr>
          <a:xfrm>
            <a:off x="728450" y="828675"/>
            <a:ext cx="4266459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4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2BD2B-53B3-491F-B273-4E42D095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670" y="491490"/>
            <a:ext cx="6560820" cy="5875019"/>
          </a:xfrm>
        </p:spPr>
        <p:txBody>
          <a:bodyPr>
            <a:normAutofit/>
          </a:bodyPr>
          <a:lstStyle/>
          <a:p>
            <a:r>
              <a:rPr lang="ru-RU" sz="2000" dirty="0"/>
              <a:t>заслуженный профессор Ростовского университета, доктор филологических наук</a:t>
            </a:r>
            <a:br>
              <a:rPr lang="ru-RU" sz="2000" b="1" dirty="0"/>
            </a:br>
            <a:r>
              <a:rPr lang="ru-RU" sz="2000" b="1" dirty="0"/>
              <a:t>        </a:t>
            </a:r>
            <a:r>
              <a:rPr lang="ru-RU" sz="2800" b="1" dirty="0"/>
              <a:t>Людмила Алексеевна Введенская</a:t>
            </a:r>
            <a:br>
              <a:rPr lang="ru-RU" sz="2800" b="1" dirty="0"/>
            </a:br>
            <a:br>
              <a:rPr lang="ru-RU" sz="2800" b="1" dirty="0"/>
            </a:br>
            <a:br>
              <a:rPr lang="ru-RU" sz="2800" dirty="0"/>
            </a:br>
            <a:r>
              <a:rPr lang="ru-RU" sz="2800" dirty="0"/>
              <a:t>«Под </a:t>
            </a:r>
            <a:r>
              <a:rPr lang="ru-RU" sz="2800" b="1" dirty="0"/>
              <a:t>речевым этикетом </a:t>
            </a:r>
            <a:r>
              <a:rPr lang="ru-RU" sz="2800" dirty="0"/>
              <a:t>понимаются разработанные правила речевого поведения, система речевых формул общения в избранной тональности''.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AAC204-F8E8-4F43-BB58-DD83F8311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6" b="18372"/>
          <a:stretch/>
        </p:blipFill>
        <p:spPr>
          <a:xfrm>
            <a:off x="434339" y="634397"/>
            <a:ext cx="4400551" cy="558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8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11A82-53F0-4A31-A825-AA853FD7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2870"/>
            <a:ext cx="10515600" cy="110460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r>
              <a:rPr lang="ru-RU" sz="3100" b="1" dirty="0"/>
              <a:t>Правила речевого этикета для разных социальных групп</a:t>
            </a:r>
            <a:br>
              <a:rPr lang="ru-RU" sz="3100" dirty="0"/>
            </a:br>
            <a:r>
              <a:rPr lang="ru-RU" sz="3100" b="1" dirty="0"/>
              <a:t>Факторы</a:t>
            </a: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328FBA9-64EA-4BC5-9165-38EC818E9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555295"/>
              </p:ext>
            </p:extLst>
          </p:nvPr>
        </p:nvGraphicFramePr>
        <p:xfrm>
          <a:off x="182880" y="1723292"/>
          <a:ext cx="11830050" cy="4906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>
                  <a:extLst>
                    <a:ext uri="{9D8B030D-6E8A-4147-A177-3AD203B41FA5}">
                      <a16:colId xmlns:a16="http://schemas.microsoft.com/office/drawing/2014/main" val="1559487339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1314232641"/>
                    </a:ext>
                  </a:extLst>
                </a:gridCol>
              </a:tblGrid>
              <a:tr h="4906108">
                <a:tc>
                  <a:txBody>
                    <a:bodyPr/>
                    <a:lstStyle/>
                    <a:p>
                      <a:r>
                        <a:rPr lang="ru-RU" sz="2800" b="0" u="sng" dirty="0">
                          <a:solidFill>
                            <a:schemeClr val="tx1"/>
                          </a:solidFill>
                        </a:rPr>
                        <a:t>Особенность партнёров: </a:t>
                      </a:r>
                      <a:br>
                        <a:rPr lang="ru-RU" sz="2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- социальный статус субъекта</a:t>
                      </a:r>
                    </a:p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и адресата общения </a:t>
                      </a:r>
                      <a:br>
                        <a:rPr lang="ru-RU" sz="2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- место в служебной иерархии </a:t>
                      </a:r>
                      <a:br>
                        <a:rPr lang="ru-RU" sz="2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- профессия </a:t>
                      </a:r>
                      <a:br>
                        <a:rPr lang="ru-RU" sz="2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- национальность </a:t>
                      </a:r>
                      <a:br>
                        <a:rPr lang="ru-RU" sz="2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- вероисповедание </a:t>
                      </a:r>
                      <a:br>
                        <a:rPr lang="ru-RU" sz="2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- возраст </a:t>
                      </a:r>
                      <a:br>
                        <a:rPr lang="ru-RU" sz="2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- пол </a:t>
                      </a:r>
                      <a:br>
                        <a:rPr lang="ru-RU" sz="2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- характер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u="sng" dirty="0">
                          <a:solidFill>
                            <a:schemeClr val="tx1"/>
                          </a:solidFill>
                        </a:rPr>
                        <a:t>Ситуация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 : </a:t>
                      </a:r>
                    </a:p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- презентация</a:t>
                      </a:r>
                    </a:p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- конференция </a:t>
                      </a:r>
                    </a:p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- симпозиум </a:t>
                      </a:r>
                    </a:p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- совещание </a:t>
                      </a:r>
                    </a:p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- консультация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- юбилей или другой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праздник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048182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3973463-9DF9-42ED-AB22-07A6B4E61464}"/>
              </a:ext>
            </a:extLst>
          </p:cNvPr>
          <p:cNvCxnSpPr>
            <a:cxnSpLocks/>
          </p:cNvCxnSpPr>
          <p:nvPr/>
        </p:nvCxnSpPr>
        <p:spPr>
          <a:xfrm>
            <a:off x="6693877" y="961292"/>
            <a:ext cx="2004646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C9109B3-B60C-494D-A490-38746AA59D68}"/>
              </a:ext>
            </a:extLst>
          </p:cNvPr>
          <p:cNvCxnSpPr>
            <a:cxnSpLocks/>
          </p:cNvCxnSpPr>
          <p:nvPr/>
        </p:nvCxnSpPr>
        <p:spPr>
          <a:xfrm flipH="1">
            <a:off x="2192215" y="961292"/>
            <a:ext cx="3165231" cy="9495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27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B2169D73-0625-4DC2-AEB0-8F08426C0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592378"/>
              </p:ext>
            </p:extLst>
          </p:nvPr>
        </p:nvGraphicFramePr>
        <p:xfrm>
          <a:off x="1028700" y="1851888"/>
          <a:ext cx="1016508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167">
                  <a:extLst>
                    <a:ext uri="{9D8B030D-6E8A-4147-A177-3AD203B41FA5}">
                      <a16:colId xmlns:a16="http://schemas.microsoft.com/office/drawing/2014/main" val="1820715679"/>
                    </a:ext>
                  </a:extLst>
                </a:gridCol>
                <a:gridCol w="5155913">
                  <a:extLst>
                    <a:ext uri="{9D8B030D-6E8A-4147-A177-3AD203B41FA5}">
                      <a16:colId xmlns:a16="http://schemas.microsoft.com/office/drawing/2014/main" val="2959094734"/>
                    </a:ext>
                  </a:extLst>
                </a:gridCol>
              </a:tblGrid>
              <a:tr h="4840166">
                <a:tc>
                  <a:txBody>
                    <a:bodyPr/>
                    <a:lstStyle/>
                    <a:p>
                      <a:r>
                        <a:rPr kumimoji="0" lang="ru-RU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             </a:t>
                      </a:r>
                      <a:r>
                        <a:rPr kumimoji="0" lang="ru-RU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1</a:t>
                      </a:r>
                    </a:p>
                    <a:p>
                      <a:endParaRPr kumimoji="0" lang="ru-RU" sz="2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j-ea"/>
                        <a:cs typeface="+mj-cs"/>
                      </a:endParaRPr>
                    </a:p>
                    <a:p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вежливость </a:t>
                      </a:r>
                      <a:b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тактичность</a:t>
                      </a:r>
                      <a:b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деликатность</a:t>
                      </a:r>
                      <a:b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уважительность </a:t>
                      </a:r>
                      <a:b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доброжелательность </a:t>
                      </a:r>
                      <a:b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терпимость </a:t>
                      </a:r>
                      <a:b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предупредительность,</a:t>
                      </a:r>
                      <a:b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выдержанность и многое другое</a:t>
                      </a:r>
                      <a:br>
                        <a:rPr kumimoji="0" lang="ru-RU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                               2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речевые формулы общения, применяемые в различных ситуациях и формах общения                                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239981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5520774-BA0A-4E8F-BCBA-7BD62CDFD827}"/>
              </a:ext>
            </a:extLst>
          </p:cNvPr>
          <p:cNvCxnSpPr>
            <a:cxnSpLocks/>
          </p:cNvCxnSpPr>
          <p:nvPr/>
        </p:nvCxnSpPr>
        <p:spPr>
          <a:xfrm>
            <a:off x="6206490" y="1024686"/>
            <a:ext cx="1817370" cy="1021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E03BE3F-7A35-4AD4-89E4-3FA54F97111E}"/>
              </a:ext>
            </a:extLst>
          </p:cNvPr>
          <p:cNvCxnSpPr>
            <a:cxnSpLocks/>
          </p:cNvCxnSpPr>
          <p:nvPr/>
        </p:nvCxnSpPr>
        <p:spPr>
          <a:xfrm flipH="1">
            <a:off x="2616885" y="1024686"/>
            <a:ext cx="2538045" cy="1021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4FF668FE-8358-4F0B-A787-5B3B63E7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055" y="362373"/>
            <a:ext cx="5753100" cy="66399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нормы речевого этикета</a:t>
            </a:r>
          </a:p>
        </p:txBody>
      </p:sp>
    </p:spTree>
    <p:extLst>
      <p:ext uri="{BB962C8B-B14F-4D97-AF65-F5344CB8AC3E}">
        <p14:creationId xmlns:p14="http://schemas.microsoft.com/office/powerpoint/2010/main" val="258658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21779-76C1-43D5-B08D-FE35B639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2845"/>
          </a:xfrm>
        </p:spPr>
        <p:txBody>
          <a:bodyPr>
            <a:normAutofit/>
          </a:bodyPr>
          <a:lstStyle/>
          <a:p>
            <a:r>
              <a:rPr lang="ru-RU" sz="2800" b="1" dirty="0"/>
              <a:t>принципы </a:t>
            </a:r>
            <a:r>
              <a:rPr lang="ru-RU" sz="2800" dirty="0"/>
              <a:t>(средства общения) </a:t>
            </a:r>
            <a:r>
              <a:rPr lang="ru-RU" sz="2800" b="1" dirty="0"/>
              <a:t>при любом типе коммуникации  </a:t>
            </a: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Интонация речи - </a:t>
            </a:r>
            <a:r>
              <a:rPr lang="ru-RU" sz="2800" dirty="0"/>
              <a:t> может быть строго официальной, нейтральной, дружеской. </a:t>
            </a:r>
            <a:br>
              <a:rPr lang="ru-RU" sz="2800" dirty="0"/>
            </a:br>
            <a:r>
              <a:rPr lang="ru-RU" sz="2800" dirty="0"/>
              <a:t>Основной тон при </a:t>
            </a:r>
            <a:r>
              <a:rPr lang="ru-RU" sz="2800" u="sng" dirty="0"/>
              <a:t>строго официальных отношениях </a:t>
            </a:r>
            <a:r>
              <a:rPr lang="ru-RU" sz="2800" dirty="0"/>
              <a:t>- спокойный, ровный, сдержанный.</a:t>
            </a:r>
            <a:br>
              <a:rPr lang="ru-RU" sz="2800" dirty="0"/>
            </a:br>
            <a:r>
              <a:rPr lang="ru-RU" sz="2800" dirty="0"/>
              <a:t>При </a:t>
            </a:r>
            <a:r>
              <a:rPr lang="ru-RU" sz="2800" u="sng" dirty="0"/>
              <a:t>менее строгих официальных отношениях </a:t>
            </a:r>
            <a:r>
              <a:rPr lang="ru-RU" sz="2800" dirty="0"/>
              <a:t>– спокойный, доброжелательный, приветливый. </a:t>
            </a:r>
            <a:br>
              <a:rPr lang="ru-RU" sz="2800" dirty="0"/>
            </a:br>
            <a:r>
              <a:rPr lang="ru-RU" sz="2800" dirty="0"/>
              <a:t>Повышенный, напористый, безапелляционный тон </a:t>
            </a:r>
            <a:br>
              <a:rPr lang="ru-RU" sz="2800" dirty="0"/>
            </a:br>
            <a:r>
              <a:rPr lang="ru-RU" sz="2800" dirty="0"/>
              <a:t>свидетельствует о </a:t>
            </a:r>
            <a:r>
              <a:rPr lang="ru-RU" sz="2800" u="sng" dirty="0"/>
              <a:t>неверно избранной коммуникативной стратегии.</a:t>
            </a:r>
            <a:br>
              <a:rPr lang="ru-RU" sz="2800" dirty="0"/>
            </a:br>
            <a:br>
              <a:rPr lang="ru-RU" sz="2800" dirty="0"/>
            </a:br>
            <a:r>
              <a:rPr lang="ru-RU" sz="2800" b="1" dirty="0"/>
              <a:t>Умение слушать собеседника.</a:t>
            </a:r>
            <a:br>
              <a:rPr lang="ru-RU" sz="2800" b="1" dirty="0"/>
            </a:br>
            <a:r>
              <a:rPr lang="ru-RU" sz="2800" dirty="0"/>
              <a:t>«Не слушать – это не только отсутствие вежливости, но и признак пренебрежения» - Оноре де Бальзак.</a:t>
            </a:r>
            <a:br>
              <a:rPr lang="ru-RU" sz="2800" dirty="0"/>
            </a:br>
            <a:br>
              <a:rPr lang="ru-RU" sz="2800" b="1" dirty="0"/>
            </a:br>
            <a:r>
              <a:rPr lang="ru-RU" sz="2800" b="1" dirty="0"/>
              <a:t> Умение ценить время собеседников и слушателей. </a:t>
            </a:r>
          </a:p>
        </p:txBody>
      </p:sp>
    </p:spTree>
    <p:extLst>
      <p:ext uri="{BB962C8B-B14F-4D97-AF65-F5344CB8AC3E}">
        <p14:creationId xmlns:p14="http://schemas.microsoft.com/office/powerpoint/2010/main" val="276896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2BA23-8CCA-4893-ABF6-A83AB8F39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3" y="388571"/>
            <a:ext cx="4753708" cy="5761355"/>
          </a:xfrm>
        </p:spPr>
        <p:txBody>
          <a:bodyPr>
            <a:normAutofit/>
          </a:bodyPr>
          <a:lstStyle/>
          <a:p>
            <a:r>
              <a:rPr lang="ru-RU" sz="2800" b="1" dirty="0"/>
              <a:t>формулы речевого этикета</a:t>
            </a:r>
            <a:r>
              <a:rPr lang="ru-RU" sz="2800" dirty="0"/>
              <a:t>:</a:t>
            </a:r>
            <a:br>
              <a:rPr lang="ru-RU" sz="2800" dirty="0"/>
            </a:b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/>
              <a:t>приветствие</a:t>
            </a:r>
            <a:br>
              <a:rPr lang="ru-RU" sz="2800" dirty="0"/>
            </a:br>
            <a:r>
              <a:rPr lang="ru-RU" sz="2800" dirty="0"/>
              <a:t>извинение/прощение </a:t>
            </a:r>
            <a:br>
              <a:rPr lang="ru-RU" sz="2800" dirty="0"/>
            </a:br>
            <a:r>
              <a:rPr lang="ru-RU" sz="2800" dirty="0"/>
              <a:t>просьба</a:t>
            </a:r>
            <a:br>
              <a:rPr lang="ru-RU" sz="2800" dirty="0"/>
            </a:br>
            <a:r>
              <a:rPr lang="ru-RU" sz="2800" dirty="0"/>
              <a:t>уточнение </a:t>
            </a:r>
            <a:br>
              <a:rPr lang="ru-RU" sz="2800" dirty="0"/>
            </a:br>
            <a:r>
              <a:rPr lang="ru-RU" sz="2800" dirty="0"/>
              <a:t>благодарность</a:t>
            </a:r>
            <a:br>
              <a:rPr lang="ru-RU" sz="2800" dirty="0"/>
            </a:br>
            <a:r>
              <a:rPr lang="ru-RU" sz="2800" dirty="0"/>
              <a:t>ответ на благодарность </a:t>
            </a:r>
            <a:br>
              <a:rPr lang="ru-RU" sz="2800" dirty="0"/>
            </a:br>
            <a:r>
              <a:rPr lang="ru-RU" sz="2800" dirty="0"/>
              <a:t>согласие </a:t>
            </a:r>
            <a:br>
              <a:rPr lang="ru-RU" sz="2800" dirty="0"/>
            </a:br>
            <a:r>
              <a:rPr lang="ru-RU" sz="2800" dirty="0"/>
              <a:t>несогласие</a:t>
            </a:r>
            <a:br>
              <a:rPr lang="ru-RU" sz="2800" dirty="0"/>
            </a:br>
            <a:r>
              <a:rPr lang="ru-RU" sz="2800" dirty="0"/>
              <a:t>сожаление/сочувствие </a:t>
            </a:r>
            <a:br>
              <a:rPr lang="ru-RU" sz="2800" dirty="0"/>
            </a:br>
            <a:r>
              <a:rPr lang="ru-RU" sz="2800" dirty="0"/>
              <a:t>прощание.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5AD0C1-1A6D-4790-8692-C84DAF6F2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00" b="91944" l="35417" r="63333">
                        <a14:foregroundMark x1="43125" y1="56944" x2="40104" y2="55833"/>
                        <a14:foregroundMark x1="40104" y1="55833" x2="37813" y2="57639"/>
                        <a14:foregroundMark x1="37813" y1="57639" x2="37604" y2="58056"/>
                        <a14:foregroundMark x1="41354" y1="55000" x2="38958" y2="55417"/>
                        <a14:foregroundMark x1="37708" y1="55417" x2="37708" y2="55417"/>
                        <a14:foregroundMark x1="37396" y1="55556" x2="37396" y2="55556"/>
                        <a14:foregroundMark x1="36458" y1="59444" x2="35417" y2="59861"/>
                        <a14:foregroundMark x1="36250" y1="62083" x2="35417" y2="64028"/>
                        <a14:foregroundMark x1="43854" y1="58333" x2="44479" y2="59167"/>
                        <a14:foregroundMark x1="61771" y1="57917" x2="62083" y2="61389"/>
                        <a14:foregroundMark x1="63021" y1="58889" x2="63333" y2="60694"/>
                        <a14:foregroundMark x1="54375" y1="91528" x2="51146" y2="90278"/>
                        <a14:foregroundMark x1="51146" y1="90278" x2="48958" y2="90417"/>
                        <a14:foregroundMark x1="50625" y1="92222" x2="47813" y2="92083"/>
                        <a14:foregroundMark x1="47813" y1="92083" x2="47604" y2="91806"/>
                        <a14:foregroundMark x1="63229" y1="85694" x2="63333" y2="87639"/>
                      </a14:backgroundRemoval>
                    </a14:imgEffect>
                  </a14:imgLayer>
                </a14:imgProps>
              </a:ext>
            </a:extLst>
          </a:blip>
          <a:srcRect l="33847" t="54188" r="35256" b="5666"/>
          <a:stretch/>
        </p:blipFill>
        <p:spPr>
          <a:xfrm>
            <a:off x="5972903" y="1479628"/>
            <a:ext cx="5445373" cy="50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63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9621D-608E-4C43-86C4-363F28E3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175" y="234461"/>
            <a:ext cx="11064240" cy="6482862"/>
          </a:xfrm>
        </p:spPr>
        <p:txBody>
          <a:bodyPr>
            <a:normAutofit fontScale="90000"/>
          </a:bodyPr>
          <a:lstStyle/>
          <a:p>
            <a:br>
              <a:rPr lang="ru-RU" sz="2800" b="1" dirty="0"/>
            </a:br>
            <a:r>
              <a:rPr lang="ru-RU" sz="3100" b="1" dirty="0"/>
              <a:t>3 этапа любой беседы</a:t>
            </a:r>
            <a:r>
              <a:rPr lang="ru-RU" sz="3100" dirty="0"/>
              <a:t>: </a:t>
            </a:r>
            <a:br>
              <a:rPr lang="ru-RU" sz="2800" dirty="0"/>
            </a:br>
            <a:r>
              <a:rPr lang="ru-RU" sz="2800" b="1" dirty="0"/>
              <a:t>начало: </a:t>
            </a:r>
            <a:r>
              <a:rPr lang="ru-RU" sz="2800" dirty="0"/>
              <a:t>«Доброе утро!», «Привет!», «Здравствуйте!». </a:t>
            </a:r>
            <a:br>
              <a:rPr lang="ru-RU" sz="2800" dirty="0"/>
            </a:br>
            <a:r>
              <a:rPr lang="ru-RU" sz="2800" dirty="0"/>
              <a:t>              </a:t>
            </a:r>
            <a:br>
              <a:rPr lang="ru-RU" sz="2800" dirty="0"/>
            </a:br>
            <a:r>
              <a:rPr lang="ru-RU" sz="2800" dirty="0"/>
              <a:t>                </a:t>
            </a:r>
            <a:r>
              <a:rPr lang="ru-RU" sz="2800" u="sng" dirty="0"/>
              <a:t>Собеседники не знакомы</a:t>
            </a:r>
            <a:r>
              <a:rPr lang="ru-RU" sz="2800" dirty="0"/>
              <a:t>: «Я бы хотел представиться…»,              </a:t>
            </a:r>
            <a:br>
              <a:rPr lang="ru-RU" sz="2800" dirty="0"/>
            </a:br>
            <a:r>
              <a:rPr lang="ru-RU" sz="2800" dirty="0"/>
              <a:t>               «Разрешите представиться…», «Позвольте с вами познакомиться…»    </a:t>
            </a:r>
            <a:br>
              <a:rPr lang="ru-RU" sz="2800" dirty="0"/>
            </a:br>
            <a:r>
              <a:rPr lang="ru-RU" sz="2800" dirty="0"/>
              <a:t>                и т. п.</a:t>
            </a:r>
            <a:br>
              <a:rPr lang="ru-RU" sz="2800" dirty="0"/>
            </a:br>
            <a:br>
              <a:rPr lang="ru-RU" sz="2800" dirty="0"/>
            </a:br>
            <a:r>
              <a:rPr lang="ru-RU" sz="2800" b="1" dirty="0"/>
              <a:t>основная часть: </a:t>
            </a:r>
            <a:r>
              <a:rPr lang="ru-RU" sz="2800" dirty="0"/>
              <a:t>зависит от ситуации, целей беседы и множества иных </a:t>
            </a:r>
            <a:br>
              <a:rPr lang="ru-RU" sz="2800" dirty="0"/>
            </a:br>
            <a:r>
              <a:rPr lang="ru-RU" sz="2800" dirty="0"/>
              <a:t>                             факторов. </a:t>
            </a:r>
            <a:br>
              <a:rPr lang="ru-RU" sz="2800" dirty="0"/>
            </a:br>
            <a:r>
              <a:rPr lang="ru-RU" sz="2800" dirty="0"/>
              <a:t>                             «У меня к вам есть просьба…», «Я хотел бы вас попросить…».</a:t>
            </a:r>
            <a:br>
              <a:rPr lang="ru-RU" sz="2800" dirty="0"/>
            </a:br>
            <a:r>
              <a:rPr lang="ru-RU" sz="2800" dirty="0"/>
              <a:t>                             Непременно используем «Пожалуйста».</a:t>
            </a:r>
            <a:br>
              <a:rPr lang="ru-RU" sz="2800" dirty="0"/>
            </a:br>
            <a:r>
              <a:rPr lang="ru-RU" sz="2800" dirty="0"/>
              <a:t>                             «Спасибо», «Благодарю вас».</a:t>
            </a:r>
            <a:br>
              <a:rPr lang="ru-RU" sz="2800" dirty="0"/>
            </a:br>
            <a:br>
              <a:rPr lang="ru-RU" sz="2800" dirty="0"/>
            </a:br>
            <a:r>
              <a:rPr lang="ru-RU" sz="2800" b="1" dirty="0"/>
              <a:t>заключительная часть: </a:t>
            </a:r>
            <a:r>
              <a:rPr lang="ru-RU" sz="2800" dirty="0"/>
              <a:t>«Всего доброго!», «До свидания!», «До скорой встречи»,</a:t>
            </a:r>
            <a:br>
              <a:rPr lang="ru-RU" sz="2800" dirty="0"/>
            </a:br>
            <a:r>
              <a:rPr lang="ru-RU" sz="2800" dirty="0"/>
              <a:t>                                           «До завтра».</a:t>
            </a:r>
            <a:br>
              <a:rPr lang="ru-RU" sz="2800" dirty="0"/>
            </a:br>
            <a:br>
              <a:rPr lang="ru-RU" sz="2800" dirty="0"/>
            </a:br>
            <a:r>
              <a:rPr lang="ru-RU" sz="2800" u="sng" dirty="0"/>
              <a:t>Следует учитывать</a:t>
            </a:r>
            <a:r>
              <a:rPr lang="ru-RU" sz="2800" dirty="0"/>
              <a:t>:</a:t>
            </a:r>
            <a:br>
              <a:rPr lang="ru-RU" sz="2800" dirty="0"/>
            </a:br>
            <a:r>
              <a:rPr lang="ru-RU" sz="2800" dirty="0"/>
              <a:t>возраст, социальный статус, пол собеседника.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6401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1474</Words>
  <Application>Microsoft Office PowerPoint</Application>
  <PresentationFormat>Широкоэкранный</PresentationFormat>
  <Paragraphs>63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Речевой этикет — важная часть жизни любого сообщества. Делает общение понятным и приемлемым для представителей разных культур и социальных групп. </vt:lpstr>
      <vt:lpstr>доктор филологических наук, советский  и российский лингвист, специалист по синтаксису современного русского языка; функциональной стилистике; культуре речи... Наталья Ивановна Формановская   «Под речевым этикетом понимаются регулирующие правила речевого поведения, система национально специфических стереотипных, устойчивых формул общения, принятых и предписанных обществом для установления контакта собеседников, поддержания и прерывания контакта в избранной тональности». </vt:lpstr>
      <vt:lpstr>заслуженный профессор Ростовского университета, доктор филологических наук         Людмила Алексеевна Введенская   «Под речевым этикетом понимаются разработанные правила речевого поведения, система речевых формул общения в избранной тональности''.</vt:lpstr>
      <vt:lpstr>    Правила речевого этикета для разных социальных групп Факторы    </vt:lpstr>
      <vt:lpstr>нормы речевого этикета</vt:lpstr>
      <vt:lpstr>принципы (средства общения) при любом типе коммуникации    Интонация речи -  может быть строго официальной, нейтральной, дружеской.  Основной тон при строго официальных отношениях - спокойный, ровный, сдержанный. При менее строгих официальных отношениях – спокойный, доброжелательный, приветливый.  Повышенный, напористый, безапелляционный тон  свидетельствует о неверно избранной коммуникативной стратегии.  Умение слушать собеседника. «Не слушать – это не только отсутствие вежливости, но и признак пренебрежения» - Оноре де Бальзак.   Умение ценить время собеседников и слушателей. </vt:lpstr>
      <vt:lpstr>формулы речевого этикета:   приветствие извинение/прощение  просьба уточнение  благодарность ответ на благодарность  согласие  несогласие сожаление/сочувствие  прощание.  </vt:lpstr>
      <vt:lpstr> 3 этапа любой беседы:  начало: «Доброе утро!», «Привет!», «Здравствуйте!».                                 Собеседники не знакомы: «Я бы хотел представиться…»,                              «Разрешите представиться…», «Позвольте с вами познакомиться…»                     и т. п.  основная часть: зависит от ситуации, целей беседы и множества иных                               факторов.                               «У меня к вам есть просьба…», «Я хотел бы вас попросить…».                              Непременно используем «Пожалуйста».                              «Спасибо», «Благодарю вас».  заключительная часть: «Всего доброго!», «До свидания!», «До скорой встречи»,                                            «До завтра».  Следует учитывать: возраст, социальный статус, пол собеседника. </vt:lpstr>
      <vt:lpstr>формулы обращения   безличное обращение а также формы «вы»  и «ты»  При выборе формулы обращения учитывать: насколько близки собеседники (не знают друг друга, плохо знакомы, являются хорошими приятелями); тип ситуации (в какой обстановке проводится беседа – официальной, полуофициальной, неофициальной); характеристику говорящего, адресата (учитываются пол, возраст, статус лиц); отношение к оппоненту (фамильярное, почтительное, нейтрально-вежливое). </vt:lpstr>
      <vt:lpstr> </vt:lpstr>
      <vt:lpstr>Варианты основных формул обращения  специфические обращения:  - прямые слова-обращения, относящиеся непосредственно к конкретному лицу/лицам - именные обращения – произносить имя и отчество человека: Мария Ивановна – МарьИванна  Фёдор Семёнович – ФёдСемёныч.  В исключительных случаях допускается называние только фамилии при обращении к конкретному лицу: в армии школе в больницах.   </vt:lpstr>
      <vt:lpstr>Формулы речевого этикета  Просьба – является речевым действием, побуждающим человека к выполнению определенных задач.  Просьба может быть выражена в форме: приказа, требования, совета, рекомендации, мольбы, прощения, заявления, прошения/петиции.  Приемы: - этикетного предварения: «Вы, наверное, очень заняты, но позвольте попросить...» - мотивировки просьбы: «Лишь вы в силах мне помочь» - основной части: «Вас не затруднит…?», «Окажите любезность…», «Простите, не могли бы вы…»  Характер просьбы: категоричный, нейтральный, вежливый, сверх вежливый. </vt:lpstr>
      <vt:lpstr>  Извинение  Формулу «Извините» или «Простите» (иногда с добавлением вежливого «Пожалуйста») используют в случае совершения небольшого проступка (наступил на ногу, непреднамеренно толкнул).   Формулы извинения: «Прошу прощения за поздний визит» «Извините, не подскажете, где находится…» «Простите, не могли бы вы пройти немного вперед?»     </vt:lpstr>
      <vt:lpstr>Нарушения этики речи  - Игнорирование инициативы общения   - Игнорирование инициативы общения  - Нарушение принципа вежливости   - Проявление необоснованного доминирования в разговоре  - Злоупотребление временем и вниманием собеседника  - Вмешательство в чужой разговор   - Разглашение конфиденциальной информации </vt:lpstr>
      <vt:lpstr> </vt:lpstr>
      <vt:lpstr> Табуированная лексика строго запрещена в деловом общении.   - слова-паразиты: «ну», «это самое», «как бы», «так сказать», «там», «вот», «типа», «короче», «в общем», «то есть», «ээ-э», «мм-м» и др.   - использование бранных слов (не обязательно табуированных)  - употреблять книжную лексику: сложные, неясные для слушателя слова с абстрактным значением, слова-термины.   - насыщение речи иностранными словами  например: употребление слов «индифферентно» вместо «равнодушно»,  «диверсификация» вместо «разнообразие».   стоит отказаться от слишком длинных предложений,  - полезно делать небольшие паузы  - использовать речевые формулы поддержания контакта   например:  «вам, наверное, интересно узнать…», «вы, конечно, знаете…», «вам, возможно, известно…», «как видите…», «обратите внимание…» и т.п.   </vt:lpstr>
      <vt:lpstr>«Слово, словно стрела, пущенная из лука, попадая в цель, вонзается в душу и наносит ей рану. Стрелы брани влекут за собой гнев, если же слово вскрывает твое несчастье, то возникает и объемлет душу печаль. Стрела упрёка наносит рану, называемую стыдом. И хотя раны, нанесённые словами бескровны, но след их очень глубок»  (Ахилл Татий - греческий писатель II века н. э.,). </vt:lpstr>
      <vt:lpstr>«Лёгкость ума и прелесть в разговоре являются либо даром природы, либо плодом воспитания, начатого в колыбели», –  утверждал О. де Бальзак. </vt:lpstr>
      <vt:lpstr>   отрывок из стихотворения В. А. Солоухина  «Здравствуйте»  - Здравствуйте!  - Поклонившись, мы друг другу сказали. - Здравствуйте!  – Что особого тем мы друг другу сказали?  Просто «здравствуйте», больше ведь мы ничего не сказали,  Отчего же на капельку солнца прибавилось в мире?  Отчего же на капельку счастья прибавилось в мире?  Отчего же на капельку радостней сделалась жизнь? Как видим, «здравствуйте» радует нас.  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Главные положения речевого этикета </dc:title>
  <dc:creator>Ирина Дорофеева</dc:creator>
  <cp:lastModifiedBy>Ирина Дорофеева</cp:lastModifiedBy>
  <cp:revision>19</cp:revision>
  <dcterms:created xsi:type="dcterms:W3CDTF">2022-01-16T14:17:16Z</dcterms:created>
  <dcterms:modified xsi:type="dcterms:W3CDTF">2023-05-06T17:14:36Z</dcterms:modified>
</cp:coreProperties>
</file>