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0" r:id="rId3"/>
    <p:sldId id="272" r:id="rId4"/>
    <p:sldId id="274" r:id="rId5"/>
    <p:sldId id="296" r:id="rId6"/>
    <p:sldId id="305" r:id="rId7"/>
    <p:sldId id="290" r:id="rId8"/>
    <p:sldId id="306" r:id="rId9"/>
    <p:sldId id="307" r:id="rId10"/>
    <p:sldId id="309" r:id="rId11"/>
    <p:sldId id="299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CFFFF"/>
    <a:srgbClr val="66FF33"/>
    <a:srgbClr val="CC00CC"/>
    <a:srgbClr val="FF99FF"/>
    <a:srgbClr val="FFFF99"/>
    <a:srgbClr val="99FF99"/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84604" autoAdjust="0"/>
  </p:normalViewPr>
  <p:slideViewPr>
    <p:cSldViewPr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852936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64502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0926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859B-1BD8-4304-BBEB-83E918821CC6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2613-ECAD-4813-95A6-18D89C7AC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30.11.2023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579613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579613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72816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emf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8.wdp"/><Relationship Id="rId7" Type="http://schemas.openxmlformats.org/officeDocument/2006/relationships/image" Target="../media/image35.png"/><Relationship Id="rId12" Type="http://schemas.microsoft.com/office/2007/relationships/hdphoto" Target="../media/hdphoto1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38.jpeg"/><Relationship Id="rId5" Type="http://schemas.openxmlformats.org/officeDocument/2006/relationships/image" Target="../media/image34.jpeg"/><Relationship Id="rId10" Type="http://schemas.openxmlformats.org/officeDocument/2006/relationships/image" Target="../media/image37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40381" y="68241"/>
            <a:ext cx="8568952" cy="1200519"/>
          </a:xfrm>
          <a:prstGeom prst="rect">
            <a:avLst/>
          </a:prstGeom>
          <a:solidFill>
            <a:srgbClr val="CCECFF"/>
          </a:solidFill>
          <a:ln w="381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Above"/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  <a:effectLst/>
              </a:rPr>
              <a:t>                        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Муниципальное  автономное  дошкольное  образовательное учреждение  детский  сад  </a:t>
            </a:r>
            <a:r>
              <a:rPr lang="ru-RU" sz="1800" dirty="0">
                <a:solidFill>
                  <a:srgbClr val="002060"/>
                </a:solidFill>
                <a:effectLst/>
              </a:rPr>
              <a:t>общеразвивающего вида с приоритетным осуществлением деятельности по направлению физического развития детей «Березка»   </a:t>
            </a:r>
            <a:endParaRPr lang="ru-RU" sz="180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62638" y="5013176"/>
            <a:ext cx="5256584" cy="1530532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Down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104836" y="5643605"/>
            <a:ext cx="5705486" cy="68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660033"/>
                </a:solidFill>
                <a:latin typeface="Arial Black" pitchFamily="34" charset="0"/>
                <a:ea typeface="+mj-ea"/>
                <a:cs typeface="Times New Roman" pitchFamily="18" charset="0"/>
              </a:rPr>
              <a:t>Воспитатель: </a:t>
            </a:r>
            <a:r>
              <a:rPr lang="ru-RU" b="1" dirty="0">
                <a:solidFill>
                  <a:srgbClr val="660033"/>
                </a:solidFill>
                <a:latin typeface="Arial Black" pitchFamily="34" charset="0"/>
                <a:ea typeface="+mj-ea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srgbClr val="660033"/>
                </a:solidFill>
                <a:latin typeface="Arial Black" pitchFamily="34" charset="0"/>
                <a:ea typeface="+mj-ea"/>
                <a:cs typeface="Times New Roman" pitchFamily="18" charset="0"/>
              </a:rPr>
              <a:t>арасова Елена Сергеевна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 descr="https://sun6-21.userapi.com/s/v1/if1/ObWSwF68DFP3c5z9yF9K34FP_KYgALG44kXUL4VCXuEyU_faSFh51ng8Hi4XnxRz_OSq1fKA.jpg?size=440x440&amp;quality=96&amp;crop=73,0,440,440&amp;ava=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16"/>
          <a:stretch/>
        </p:blipFill>
        <p:spPr bwMode="auto">
          <a:xfrm>
            <a:off x="535208" y="1628800"/>
            <a:ext cx="1135275" cy="9576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Front" fov="3900000">
              <a:rot lat="2400000" lon="0" rev="0"/>
            </a:camera>
            <a:lightRig rig="twoPt" dir="t">
              <a:rot lat="0" lon="0" rev="7200000"/>
            </a:lightRig>
          </a:scene3d>
          <a:sp3d z="63500"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4" name="Picture 2" descr="C:\Users\ПК\Desktop\аукцион педидей\фото\20230421_1346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45" b="97280" l="4158" r="96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1575">
            <a:off x="175072" y="3366265"/>
            <a:ext cx="2860100" cy="286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0161" y="1760824"/>
            <a:ext cx="61004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Дидактическое пособие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«ЗНАЙКА МЯЧ» </a:t>
            </a:r>
            <a:endParaRPr lang="ru-RU" sz="36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496" y="404664"/>
            <a:ext cx="5796136" cy="648072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«Знайка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социально-комунникативное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0382" y="6565888"/>
            <a:ext cx="2781728" cy="254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674348" y="2060848"/>
            <a:ext cx="2376264" cy="478028"/>
          </a:xfrm>
          <a:prstGeom prst="flowChartAlternateProcess">
            <a:avLst/>
          </a:prstGeom>
          <a:gradFill>
            <a:gsLst>
              <a:gs pos="0">
                <a:srgbClr val="66FF66"/>
              </a:gs>
              <a:gs pos="50000">
                <a:srgbClr val="FF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674348" y="3198045"/>
            <a:ext cx="2562508" cy="399085"/>
          </a:xfrm>
          <a:prstGeom prst="flowChartAlternateProcess">
            <a:avLst/>
          </a:prstGeom>
          <a:gradFill>
            <a:gsLst>
              <a:gs pos="0">
                <a:srgbClr val="66FF66"/>
              </a:gs>
              <a:gs pos="50000">
                <a:srgbClr val="FF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C:\Users\ПК\Desktop\аукцион педидей\Новая папка\20230501_1008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r="15358"/>
          <a:stretch/>
        </p:blipFill>
        <p:spPr bwMode="auto">
          <a:xfrm rot="5400000">
            <a:off x="-110617" y="1854069"/>
            <a:ext cx="2903320" cy="187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К\Desktop\аукцион педидей\Новая папка\20230501_1034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r="14499"/>
          <a:stretch/>
        </p:blipFill>
        <p:spPr bwMode="auto">
          <a:xfrm rot="5400000">
            <a:off x="2032400" y="1888001"/>
            <a:ext cx="2899419" cy="181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альтернативный процесс 13"/>
          <p:cNvSpPr/>
          <p:nvPr/>
        </p:nvSpPr>
        <p:spPr>
          <a:xfrm>
            <a:off x="6165950" y="1422706"/>
            <a:ext cx="2734397" cy="466939"/>
          </a:xfrm>
          <a:prstGeom prst="flowChartAlternateProcess">
            <a:avLst/>
          </a:prstGeom>
          <a:gradFill>
            <a:gsLst>
              <a:gs pos="0">
                <a:srgbClr val="66FF66"/>
              </a:gs>
              <a:gs pos="50000">
                <a:srgbClr val="FF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Оденем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девочку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прогулку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ПК\Desktop\аукцион педидей\Новая папка\20230428_1557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t="7685" r="21435"/>
          <a:stretch/>
        </p:blipFill>
        <p:spPr bwMode="auto">
          <a:xfrm rot="5400000">
            <a:off x="5417020" y="4110051"/>
            <a:ext cx="2727393" cy="21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\Desktop\аукцион педидей\Новая папка\20230501_0834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r="4268"/>
          <a:stretch/>
        </p:blipFill>
        <p:spPr bwMode="auto">
          <a:xfrm rot="5400000">
            <a:off x="3374159" y="4383260"/>
            <a:ext cx="2713493" cy="161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Блок-схема: альтернативный процесс 16"/>
          <p:cNvSpPr/>
          <p:nvPr/>
        </p:nvSpPr>
        <p:spPr>
          <a:xfrm>
            <a:off x="6794472" y="2708920"/>
            <a:ext cx="2105875" cy="398746"/>
          </a:xfrm>
          <a:prstGeom prst="flowChartAlternateProcess">
            <a:avLst/>
          </a:prstGeom>
          <a:gradFill>
            <a:gsLst>
              <a:gs pos="0">
                <a:srgbClr val="66FF66"/>
              </a:gs>
              <a:gs pos="50000">
                <a:srgbClr val="FF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Летит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едет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плывет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C:\Users\ПК\Desktop\аукцион педидей\Новая папка\20230424_09285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r="12802"/>
          <a:stretch/>
        </p:blipFill>
        <p:spPr bwMode="auto">
          <a:xfrm>
            <a:off x="463046" y="4581128"/>
            <a:ext cx="2954627" cy="172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82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64630" y="1628800"/>
            <a:ext cx="738663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Tx/>
              <a:buNone/>
            </a:pP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Активность педагога</a:t>
            </a: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тяга к </a:t>
            </a:r>
            <a:r>
              <a:rPr lang="uk-UA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знаниям</a:t>
            </a: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uk-UA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превращениям</a:t>
            </a: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uk-UA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мост</a:t>
            </a: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uk-UA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вчерашнего</a:t>
            </a: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uk-UA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будущему</a:t>
            </a: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r">
              <a:buFontTx/>
              <a:buNone/>
            </a:pP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k-UA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uk-UA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В.А.Сухомлинский</a:t>
            </a:r>
            <a:r>
              <a:rPr lang="uk-UA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645" y="6603343"/>
            <a:ext cx="2781728" cy="254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65781" y="4149080"/>
            <a:ext cx="7584337" cy="1512168"/>
          </a:xfrm>
          <a:prstGeom prst="horizontalScroll">
            <a:avLst/>
          </a:prstGeom>
          <a:solidFill>
            <a:srgbClr val="FFFFB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E-mail:</a:t>
            </a:r>
            <a:r>
              <a:rPr lang="en-US" sz="2800" dirty="0" smtClean="0">
                <a:solidFill>
                  <a:schemeClr val="tx1"/>
                </a:solidFill>
              </a:rPr>
              <a:t> taracovaelena@gmail.com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744" y="5446773"/>
            <a:ext cx="63484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5645" y="6577217"/>
            <a:ext cx="2781728" cy="254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50825" y="333375"/>
            <a:ext cx="8677275" cy="652462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 lvl="1" algn="just">
              <a:spcAft>
                <a:spcPts val="1000"/>
              </a:spcAft>
              <a:buClr>
                <a:srgbClr val="C00000"/>
              </a:buClr>
              <a:defRPr/>
            </a:pPr>
            <a:endParaRPr lang="ru-RU" dirty="0">
              <a:latin typeface="Tahoma" pitchFamily="34" charset="0"/>
            </a:endParaRPr>
          </a:p>
          <a:p>
            <a:pPr lvl="1">
              <a:spcAft>
                <a:spcPts val="1000"/>
              </a:spcAft>
              <a:buClr>
                <a:srgbClr val="C00000"/>
              </a:buClr>
              <a:defRPr/>
            </a:pPr>
            <a:endParaRPr lang="ru-RU" sz="1700" dirty="0">
              <a:latin typeface="+mj-lt"/>
              <a:cs typeface="Times New Roman" pitchFamily="18" charset="0"/>
            </a:endParaRPr>
          </a:p>
          <a:p>
            <a:pPr lvl="1">
              <a:spcAft>
                <a:spcPts val="1000"/>
              </a:spcAft>
              <a:buClr>
                <a:srgbClr val="C00000"/>
              </a:buClr>
              <a:defRPr/>
            </a:pPr>
            <a:endParaRPr lang="ru-RU" sz="1700" dirty="0">
              <a:cs typeface="Times New Roman" pitchFamily="18" charset="0"/>
            </a:endParaRPr>
          </a:p>
          <a:p>
            <a:pPr lvl="1">
              <a:spcAft>
                <a:spcPts val="1000"/>
              </a:spcAft>
              <a:buClr>
                <a:srgbClr val="C00000"/>
              </a:buClr>
              <a:defRPr/>
            </a:pPr>
            <a:endParaRPr lang="ru-RU" sz="1700" dirty="0"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cs typeface="Times New Roman" pitchFamily="18" charset="0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195736" y="4293095"/>
            <a:ext cx="5689005" cy="1583604"/>
          </a:xfrm>
          <a:prstGeom prst="roundRect">
            <a:avLst>
              <a:gd name="adj" fmla="val 16667"/>
            </a:avLst>
          </a:prstGeom>
          <a:solidFill>
            <a:srgbClr val="FFFFC9"/>
          </a:solidFill>
          <a:ln w="57150">
            <a:solidFill>
              <a:srgbClr val="002060"/>
            </a:solidFill>
            <a:round/>
            <a:headEnd/>
            <a:tailE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sz="2400" b="1" dirty="0" err="1" smtClean="0">
                <a:solidFill>
                  <a:srgbClr val="C00000"/>
                </a:solidFill>
                <a:latin typeface="Arial Black" pitchFamily="34" charset="0"/>
              </a:rPr>
              <a:t>Возрастная</a:t>
            </a:r>
            <a:r>
              <a:rPr lang="uk-UA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uk-UA" sz="2400" b="1" dirty="0" err="1" smtClean="0">
                <a:solidFill>
                  <a:srgbClr val="C00000"/>
                </a:solidFill>
                <a:latin typeface="Arial Black" pitchFamily="34" charset="0"/>
              </a:rPr>
              <a:t>категория</a:t>
            </a:r>
            <a:r>
              <a:rPr lang="uk-UA" sz="2400" b="1" dirty="0" smtClean="0">
                <a:solidFill>
                  <a:srgbClr val="C00000"/>
                </a:solidFill>
                <a:latin typeface="Arial Black" pitchFamily="34" charset="0"/>
              </a:rPr>
              <a:t>:</a:t>
            </a:r>
            <a:endParaRPr lang="uk-UA" sz="24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дошкольного возраста 3-7 лет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900113" y="836712"/>
            <a:ext cx="7632700" cy="2304256"/>
          </a:xfrm>
          <a:prstGeom prst="roundRect">
            <a:avLst>
              <a:gd name="adj" fmla="val 16667"/>
            </a:avLst>
          </a:prstGeom>
          <a:solidFill>
            <a:srgbClr val="FFFFC9"/>
          </a:solidFill>
          <a:ln w="57150">
            <a:solidFill>
              <a:srgbClr val="002060"/>
            </a:solidFill>
            <a:round/>
            <a:headEnd/>
            <a:tailE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Tahoma" pitchFamily="34" charset="0"/>
              </a:rPr>
              <a:t>Цель: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пособствовать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мотивации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получению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знаний,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всестороннему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активизации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познавательных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процессов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многофункционального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6" descr="https://openclipart.org/image/2400px/svg_to_png/121249/PiezaRompecabez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76" y="2992166"/>
            <a:ext cx="1871748" cy="175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7594" y="5474466"/>
            <a:ext cx="1420812" cy="3603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5367" name="Picture 2" descr="http://cq.ua/wp-content/uploads/2013/12/puzz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7514">
            <a:off x="1434846" y="5179985"/>
            <a:ext cx="120332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532813" y="6669088"/>
            <a:ext cx="611187" cy="18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45645" y="836712"/>
            <a:ext cx="1420812" cy="3603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Picture 2" descr="http://cq.ua/wp-content/uploads/2013/12/puzz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14955">
            <a:off x="7505880" y="2768388"/>
            <a:ext cx="120332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16416" cy="729357"/>
          </a:xfr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Концептуальность идеи создания пособия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ltGray">
          <a:xfrm>
            <a:off x="3960716" y="2693296"/>
            <a:ext cx="4480421" cy="854746"/>
          </a:xfrm>
          <a:prstGeom prst="bevel">
            <a:avLst>
              <a:gd name="adj" fmla="val 12639"/>
            </a:avLst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ltGray">
          <a:xfrm>
            <a:off x="3013485" y="3933056"/>
            <a:ext cx="5103993" cy="910077"/>
          </a:xfrm>
          <a:prstGeom prst="bevel">
            <a:avLst>
              <a:gd name="adj" fmla="val 1263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ltGray">
          <a:xfrm>
            <a:off x="825556" y="5210139"/>
            <a:ext cx="6696745" cy="864096"/>
          </a:xfrm>
          <a:prstGeom prst="bevel">
            <a:avLst>
              <a:gd name="adj" fmla="val 1040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Возможность применения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педагогом данного игрового 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пособия в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 непосредственно  образовательной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деятельности по всем направлениям развития детей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31"/>
          <p:cNvSpPr>
            <a:spLocks/>
          </p:cNvSpPr>
          <p:nvPr/>
        </p:nvSpPr>
        <p:spPr bwMode="gray">
          <a:xfrm rot="17897070" flipH="1">
            <a:off x="3117745" y="3247212"/>
            <a:ext cx="821374" cy="601662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32"/>
          <p:cNvSpPr>
            <a:spLocks/>
          </p:cNvSpPr>
          <p:nvPr/>
        </p:nvSpPr>
        <p:spPr bwMode="gray">
          <a:xfrm rot="17970573" flipH="1">
            <a:off x="2080015" y="4327944"/>
            <a:ext cx="872969" cy="708392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3199501" y="4126484"/>
            <a:ext cx="483361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chemeClr val="bg1"/>
                </a:solidFill>
                <a:latin typeface="Arial" charset="0"/>
              </a:rPr>
              <a:t>Поддержка индивидуальности и инициативы детей не используя директивную форму общения  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4013878" y="2859059"/>
            <a:ext cx="43740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Мобильный, полифункциональный набор дидактических игр развивающей направленности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4173929" y="2098268"/>
            <a:ext cx="4932040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300" kern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kern="13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1300" kern="13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841588" y="1158794"/>
            <a:ext cx="4518115" cy="1534502"/>
          </a:xfrm>
          <a:prstGeom prst="downArrowCallou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идея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многофункциональное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5645" y="6603343"/>
            <a:ext cx="2781728" cy="254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ПК\Desktop\аукцион педидей\фото\20230421_134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2" b="98548" l="0" r="99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1" y="1023943"/>
            <a:ext cx="2700578" cy="270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К\Desktop\аукцион педидей\фото\20230421_134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1" b="95078" l="27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9" y="2700428"/>
            <a:ext cx="1935431" cy="205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gray">
          <a:xfrm>
            <a:off x="427302" y="1199453"/>
            <a:ext cx="3659188" cy="1879600"/>
          </a:xfrm>
          <a:custGeom>
            <a:avLst/>
            <a:gdLst/>
            <a:ahLst/>
            <a:cxnLst>
              <a:cxn ang="0">
                <a:pos x="2304" y="691"/>
              </a:cxn>
              <a:cxn ang="0">
                <a:pos x="1991" y="833"/>
              </a:cxn>
              <a:cxn ang="0">
                <a:pos x="1817" y="1184"/>
              </a:cxn>
              <a:cxn ang="0">
                <a:pos x="0" y="1184"/>
              </a:cxn>
              <a:cxn ang="0">
                <a:pos x="0" y="1"/>
              </a:cxn>
              <a:cxn ang="0">
                <a:pos x="2305" y="0"/>
              </a:cxn>
              <a:cxn ang="0">
                <a:pos x="2304" y="691"/>
              </a:cxn>
            </a:cxnLst>
            <a:rect l="0" t="0" r="r" b="b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solidFill>
            <a:schemeClr val="accent2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427302" y="1027406"/>
            <a:ext cx="3652838" cy="611981"/>
          </a:xfrm>
          <a:prstGeom prst="rect">
            <a:avLst/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50000">
                <a:schemeClr val="accent2">
                  <a:gamma/>
                  <a:shade val="89020"/>
                  <a:invGamma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СОДЕРЖАНИЮ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4971563" y="1303204"/>
            <a:ext cx="3659187" cy="1879600"/>
          </a:xfrm>
          <a:custGeom>
            <a:avLst/>
            <a:gdLst/>
            <a:ahLst/>
            <a:cxnLst>
              <a:cxn ang="0">
                <a:pos x="1" y="691"/>
              </a:cxn>
              <a:cxn ang="0">
                <a:pos x="314" y="833"/>
              </a:cxn>
              <a:cxn ang="0">
                <a:pos x="481" y="1182"/>
              </a:cxn>
              <a:cxn ang="0">
                <a:pos x="2305" y="1184"/>
              </a:cxn>
              <a:cxn ang="0">
                <a:pos x="2305" y="1"/>
              </a:cxn>
              <a:cxn ang="0">
                <a:pos x="0" y="0"/>
              </a:cxn>
              <a:cxn ang="0">
                <a:pos x="1" y="691"/>
              </a:cxn>
            </a:cxnLst>
            <a:rect l="0" t="0" r="r" b="b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solidFill>
            <a:schemeClr val="fol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 flipH="1">
            <a:off x="4940875" y="1052116"/>
            <a:ext cx="3663950" cy="587271"/>
          </a:xfrm>
          <a:prstGeom prst="rect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50000">
                <a:schemeClr val="folHlink">
                  <a:gamma/>
                  <a:shade val="89020"/>
                  <a:invGamma/>
                </a:schemeClr>
              </a:gs>
              <a:gs pos="100000">
                <a:schemeClr val="folHlink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ДИДАКТИЧЕСКОМУ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МАТЕРИАЛУ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Gray">
          <a:xfrm>
            <a:off x="439792" y="3833891"/>
            <a:ext cx="3659188" cy="1879600"/>
          </a:xfrm>
          <a:custGeom>
            <a:avLst/>
            <a:gdLst/>
            <a:ahLst/>
            <a:cxnLst>
              <a:cxn ang="0">
                <a:pos x="2304" y="493"/>
              </a:cxn>
              <a:cxn ang="0">
                <a:pos x="1991" y="351"/>
              </a:cxn>
              <a:cxn ang="0">
                <a:pos x="1813" y="1"/>
              </a:cxn>
              <a:cxn ang="0">
                <a:pos x="0" y="0"/>
              </a:cxn>
              <a:cxn ang="0">
                <a:pos x="0" y="1183"/>
              </a:cxn>
              <a:cxn ang="0">
                <a:pos x="2305" y="1184"/>
              </a:cxn>
              <a:cxn ang="0">
                <a:pos x="2304" y="493"/>
              </a:cxn>
            </a:cxnLst>
            <a:rect l="0" t="0" r="r" b="b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solidFill>
            <a:schemeClr val="accent1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Freeform 8"/>
          <p:cNvSpPr>
            <a:spLocks/>
          </p:cNvSpPr>
          <p:nvPr/>
        </p:nvSpPr>
        <p:spPr bwMode="gray">
          <a:xfrm>
            <a:off x="5068084" y="3859120"/>
            <a:ext cx="3659187" cy="1881188"/>
          </a:xfrm>
          <a:custGeom>
            <a:avLst/>
            <a:gdLst/>
            <a:ahLst/>
            <a:cxnLst>
              <a:cxn ang="0">
                <a:pos x="1" y="494"/>
              </a:cxn>
              <a:cxn ang="0">
                <a:pos x="314" y="352"/>
              </a:cxn>
              <a:cxn ang="0">
                <a:pos x="483" y="0"/>
              </a:cxn>
              <a:cxn ang="0">
                <a:pos x="2305" y="1"/>
              </a:cxn>
              <a:cxn ang="0">
                <a:pos x="2305" y="1184"/>
              </a:cxn>
              <a:cxn ang="0">
                <a:pos x="0" y="1185"/>
              </a:cxn>
              <a:cxn ang="0">
                <a:pos x="1" y="494"/>
              </a:cxn>
            </a:cxnLst>
            <a:rect l="0" t="0" r="r" b="b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solidFill>
            <a:schemeClr val="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" name="Freeform 9"/>
          <p:cNvSpPr>
            <a:spLocks/>
          </p:cNvSpPr>
          <p:nvPr/>
        </p:nvSpPr>
        <p:spPr bwMode="gray">
          <a:xfrm>
            <a:off x="5566915" y="3627078"/>
            <a:ext cx="3186113" cy="789520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solidFill>
            <a:srgbClr val="0070C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/>
              <a:t> </a:t>
            </a:r>
            <a:r>
              <a:rPr lang="ru-RU" b="1" dirty="0" smtClean="0"/>
              <a:t>        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ПОЗНОВАТЕЛЬНОМУ </a:t>
            </a:r>
          </a:p>
          <a:p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ИНТЕРЕСУ  </a:t>
            </a:r>
            <a:endParaRPr lang="ru-RU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 flipH="1">
            <a:off x="427302" y="3528064"/>
            <a:ext cx="3165475" cy="752977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ХАРАКТЕРУ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ИГРОВЫХ ДЕЙСТВИЙ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559340" y="1701273"/>
            <a:ext cx="2954337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сенсорному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представлений,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ознакомлению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миром и </a:t>
            </a:r>
          </a:p>
          <a:p>
            <a:pPr eaLnBrk="0" hangingPunct="0"/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природой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gray">
          <a:xfrm>
            <a:off x="5277902" y="1723588"/>
            <a:ext cx="32395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Предметные, словесные, настольно-печатные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gray">
          <a:xfrm>
            <a:off x="506443" y="4763959"/>
            <a:ext cx="3352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Игры-загадки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игры-беседы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gray">
          <a:xfrm>
            <a:off x="5099508" y="4303502"/>
            <a:ext cx="350531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35"/>
          <p:cNvGrpSpPr>
            <a:grpSpLocks/>
          </p:cNvGrpSpPr>
          <p:nvPr/>
        </p:nvGrpSpPr>
        <p:grpSpPr bwMode="auto">
          <a:xfrm>
            <a:off x="2873755" y="2171018"/>
            <a:ext cx="3009308" cy="2798578"/>
            <a:chOff x="2350" y="2010"/>
            <a:chExt cx="1060" cy="1060"/>
          </a:xfrm>
        </p:grpSpPr>
        <p:sp>
          <p:nvSpPr>
            <p:cNvPr id="20" name="Oval 29"/>
            <p:cNvSpPr>
              <a:spLocks noChangeArrowheads="1"/>
            </p:cNvSpPr>
            <p:nvPr/>
          </p:nvSpPr>
          <p:spPr bwMode="gray">
            <a:xfrm>
              <a:off x="2350" y="2010"/>
              <a:ext cx="1060" cy="10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" name="Group 30"/>
            <p:cNvGrpSpPr>
              <a:grpSpLocks/>
            </p:cNvGrpSpPr>
            <p:nvPr/>
          </p:nvGrpSpPr>
          <p:grpSpPr bwMode="auto">
            <a:xfrm rot="-2288454">
              <a:off x="2439" y="2081"/>
              <a:ext cx="887" cy="907"/>
              <a:chOff x="887" y="2040"/>
              <a:chExt cx="433" cy="422"/>
            </a:xfrm>
          </p:grpSpPr>
          <p:pic>
            <p:nvPicPr>
              <p:cNvPr id="23" name="Picture 3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24" name="Oval 3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F6600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5" name="Picture 33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22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2428" y="2053"/>
              <a:ext cx="915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282845" cy="611141"/>
          </a:xfr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«ЗНАЙКА МЯЧ»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5645" y="6603343"/>
            <a:ext cx="2781728" cy="254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ПК\Desktop\аукцион педидей\Новая папка\20230421_1349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0" b="93631" l="1908" r="96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5" y="-35039"/>
            <a:ext cx="951993" cy="10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27"/>
          <p:cNvSpPr txBox="1">
            <a:spLocks noChangeArrowheads="1"/>
          </p:cNvSpPr>
          <p:nvPr/>
        </p:nvSpPr>
        <p:spPr bwMode="gray">
          <a:xfrm>
            <a:off x="3361983" y="2870824"/>
            <a:ext cx="21791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uk-UA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  </a:t>
            </a:r>
            <a:r>
              <a:rPr lang="uk-UA" b="1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</a:t>
            </a:r>
            <a:r>
              <a:rPr lang="uk-UA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uk-UA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</a:t>
            </a:r>
            <a:r>
              <a:rPr lang="uk-UA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endParaRPr lang="en-US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C:\Users\ПК\Desktop\аукцион педидей\Новая папка\20230424_0937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4726"/>
            <a:ext cx="1523823" cy="990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C:\Users\ПК\Desktop\аукцион педидей\Новая папка\20230424_10101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r="29404" b="2888"/>
          <a:stretch/>
        </p:blipFill>
        <p:spPr bwMode="auto">
          <a:xfrm>
            <a:off x="1631327" y="5874726"/>
            <a:ext cx="1353956" cy="983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ПК\Desktop\аукцион педидей\Новая папка\20230424_1020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97" y="5874726"/>
            <a:ext cx="2149232" cy="983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ПК\Desktop\аукцион педидей\Новая папка\20230424_10214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r="12879"/>
          <a:stretch/>
        </p:blipFill>
        <p:spPr bwMode="auto">
          <a:xfrm>
            <a:off x="5333052" y="5874725"/>
            <a:ext cx="1687220" cy="957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C:\Users\ПК\Desktop\аукцион педидей\Новая папка\20230424_09382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74725"/>
            <a:ext cx="2020038" cy="957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140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val 5"/>
          <p:cNvGrpSpPr>
            <a:grpSpLocks/>
          </p:cNvGrpSpPr>
          <p:nvPr/>
        </p:nvGrpSpPr>
        <p:grpSpPr bwMode="auto">
          <a:xfrm>
            <a:off x="123965" y="2090055"/>
            <a:ext cx="2275314" cy="1113217"/>
            <a:chOff x="-12" y="561"/>
            <a:chExt cx="1606" cy="883"/>
          </a:xfrm>
        </p:grpSpPr>
        <p:pic>
          <p:nvPicPr>
            <p:cNvPr id="34836" name="Oval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" y="561"/>
              <a:ext cx="1606" cy="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7" name="Text Box 2"/>
            <p:cNvSpPr txBox="1">
              <a:spLocks noChangeArrowheads="1"/>
            </p:cNvSpPr>
            <p:nvPr/>
          </p:nvSpPr>
          <p:spPr bwMode="auto">
            <a:xfrm>
              <a:off x="232" y="699"/>
              <a:ext cx="1123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 dirty="0" err="1" smtClean="0">
                  <a:latin typeface="Times New Roman" pitchFamily="18" charset="0"/>
                  <a:cs typeface="Times New Roman" pitchFamily="18" charset="0"/>
                </a:rPr>
                <a:t>Социально-</a:t>
              </a:r>
              <a:endParaRPr lang="uk-UA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sz="1600" b="1" dirty="0" err="1" smtClean="0">
                  <a:latin typeface="Times New Roman" pitchFamily="18" charset="0"/>
                  <a:cs typeface="Times New Roman" pitchFamily="18" charset="0"/>
                </a:rPr>
                <a:t>комуникативное</a:t>
              </a:r>
              <a:endParaRPr lang="uk-UA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b="1" dirty="0" err="1" smtClean="0"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Oval 5"/>
          <p:cNvGrpSpPr>
            <a:grpSpLocks/>
          </p:cNvGrpSpPr>
          <p:nvPr/>
        </p:nvGrpSpPr>
        <p:grpSpPr bwMode="auto">
          <a:xfrm>
            <a:off x="7008812" y="2007885"/>
            <a:ext cx="2135188" cy="1195387"/>
            <a:chOff x="4186" y="787"/>
            <a:chExt cx="1582" cy="753"/>
          </a:xfrm>
        </p:grpSpPr>
        <p:pic>
          <p:nvPicPr>
            <p:cNvPr id="34834" name="Oval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6" y="787"/>
              <a:ext cx="1582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5" name="Text Box 5"/>
            <p:cNvSpPr txBox="1">
              <a:spLocks noChangeArrowheads="1"/>
            </p:cNvSpPr>
            <p:nvPr/>
          </p:nvSpPr>
          <p:spPr bwMode="auto">
            <a:xfrm>
              <a:off x="4425" y="906"/>
              <a:ext cx="1106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400" b="1" dirty="0" err="1" smtClean="0">
                  <a:latin typeface="Times New Roman" pitchFamily="18" charset="0"/>
                  <a:cs typeface="Times New Roman" pitchFamily="18" charset="0"/>
                </a:rPr>
                <a:t>Художественно</a:t>
              </a:r>
              <a:r>
                <a:rPr lang="uk-UA" sz="1400" b="1" dirty="0" smtClean="0">
                  <a:latin typeface="Times New Roman" pitchFamily="18" charset="0"/>
                  <a:cs typeface="Times New Roman" pitchFamily="18" charset="0"/>
                </a:rPr>
                <a:t> –</a:t>
              </a:r>
            </a:p>
            <a:p>
              <a:pPr algn="ctr"/>
              <a:r>
                <a:rPr lang="uk-UA" sz="1400" b="1" dirty="0" err="1" smtClean="0">
                  <a:latin typeface="Times New Roman" pitchFamily="18" charset="0"/>
                  <a:cs typeface="Times New Roman" pitchFamily="18" charset="0"/>
                </a:rPr>
                <a:t>эстетическое</a:t>
              </a:r>
              <a:r>
                <a:rPr lang="uk-UA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uk-UA" sz="1400" b="1" dirty="0" err="1" smtClean="0"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Oval 5"/>
          <p:cNvGrpSpPr>
            <a:grpSpLocks/>
          </p:cNvGrpSpPr>
          <p:nvPr/>
        </p:nvGrpSpPr>
        <p:grpSpPr bwMode="auto">
          <a:xfrm>
            <a:off x="1561762" y="957372"/>
            <a:ext cx="1895949" cy="1132683"/>
            <a:chOff x="1597" y="380"/>
            <a:chExt cx="1279" cy="737"/>
          </a:xfrm>
        </p:grpSpPr>
        <p:pic>
          <p:nvPicPr>
            <p:cNvPr id="34832" name="Oval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97" y="380"/>
              <a:ext cx="1279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3" name="Text Box 8"/>
            <p:cNvSpPr txBox="1">
              <a:spLocks noChangeArrowheads="1"/>
            </p:cNvSpPr>
            <p:nvPr/>
          </p:nvSpPr>
          <p:spPr bwMode="auto">
            <a:xfrm>
              <a:off x="1794" y="496"/>
              <a:ext cx="891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400" b="1" dirty="0" err="1" smtClean="0">
                  <a:latin typeface="Times New Roman" pitchFamily="18" charset="0"/>
                  <a:cs typeface="Times New Roman" pitchFamily="18" charset="0"/>
                </a:rPr>
                <a:t>Познавательное</a:t>
              </a:r>
              <a:r>
                <a:rPr lang="uk-UA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uk-UA" sz="1400" b="1" dirty="0" err="1" smtClean="0"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Oval 5"/>
          <p:cNvGrpSpPr>
            <a:grpSpLocks/>
          </p:cNvGrpSpPr>
          <p:nvPr/>
        </p:nvGrpSpPr>
        <p:grpSpPr bwMode="auto">
          <a:xfrm>
            <a:off x="3704078" y="866878"/>
            <a:ext cx="1963049" cy="1103313"/>
            <a:chOff x="3003" y="392"/>
            <a:chExt cx="1382" cy="695"/>
          </a:xfrm>
        </p:grpSpPr>
        <p:pic>
          <p:nvPicPr>
            <p:cNvPr id="34830" name="Oval 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3" y="392"/>
              <a:ext cx="1382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1" name="Text Box 11"/>
            <p:cNvSpPr txBox="1">
              <a:spLocks noChangeArrowheads="1"/>
            </p:cNvSpPr>
            <p:nvPr/>
          </p:nvSpPr>
          <p:spPr bwMode="auto">
            <a:xfrm>
              <a:off x="3214" y="504"/>
              <a:ext cx="963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400" b="1" dirty="0" err="1" smtClean="0">
                  <a:latin typeface="Times New Roman" pitchFamily="18" charset="0"/>
                  <a:cs typeface="Times New Roman" pitchFamily="18" charset="0"/>
                </a:rPr>
                <a:t>Речевое</a:t>
              </a:r>
              <a:r>
                <a:rPr lang="uk-UA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uk-UA" sz="1400" b="1" dirty="0" err="1" smtClean="0"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Выноска с четырьмя стрелками 17"/>
          <p:cNvGrpSpPr>
            <a:grpSpLocks/>
          </p:cNvGrpSpPr>
          <p:nvPr/>
        </p:nvGrpSpPr>
        <p:grpSpPr bwMode="auto">
          <a:xfrm>
            <a:off x="2399279" y="2090055"/>
            <a:ext cx="4675187" cy="1884362"/>
            <a:chOff x="1463" y="925"/>
            <a:chExt cx="2945" cy="1187"/>
          </a:xfrm>
        </p:grpSpPr>
        <p:pic>
          <p:nvPicPr>
            <p:cNvPr id="34828" name="Выноска с четырьмя стрелками 17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63" y="925"/>
              <a:ext cx="2945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9" name="Text Box 16"/>
            <p:cNvSpPr txBox="1">
              <a:spLocks noChangeArrowheads="1"/>
            </p:cNvSpPr>
            <p:nvPr/>
          </p:nvSpPr>
          <p:spPr bwMode="auto">
            <a:xfrm>
              <a:off x="1951" y="1235"/>
              <a:ext cx="1916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uk-UA" sz="1600" b="1" dirty="0" err="1" smtClean="0">
                  <a:solidFill>
                    <a:srgbClr val="000099"/>
                  </a:solidFill>
                  <a:latin typeface="Arial Black" pitchFamily="34" charset="0"/>
                </a:rPr>
                <a:t>Всестороннее</a:t>
              </a:r>
              <a:r>
                <a:rPr lang="uk-UA" sz="1600" b="1" dirty="0" smtClean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uk-UA" sz="1600" b="1" dirty="0" err="1" smtClean="0">
                  <a:solidFill>
                    <a:srgbClr val="000099"/>
                  </a:solidFill>
                  <a:latin typeface="Arial Black" pitchFamily="34" charset="0"/>
                </a:rPr>
                <a:t>воспитание</a:t>
              </a:r>
              <a:r>
                <a:rPr lang="uk-UA" sz="1600" b="1" dirty="0" smtClean="0">
                  <a:solidFill>
                    <a:srgbClr val="000099"/>
                  </a:solidFill>
                  <a:latin typeface="Arial Black" pitchFamily="34" charset="0"/>
                </a:rPr>
                <a:t> и </a:t>
              </a:r>
              <a:r>
                <a:rPr lang="uk-UA" sz="1600" b="1" dirty="0" err="1" smtClean="0">
                  <a:solidFill>
                    <a:srgbClr val="000099"/>
                  </a:solidFill>
                  <a:latin typeface="Arial Black" pitchFamily="34" charset="0"/>
                </a:rPr>
                <a:t>развитие</a:t>
              </a:r>
              <a:r>
                <a:rPr lang="uk-UA" sz="1600" b="1" dirty="0" smtClean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uk-UA" sz="1600" b="1" dirty="0" err="1" smtClean="0">
                  <a:solidFill>
                    <a:srgbClr val="000099"/>
                  </a:solidFill>
                  <a:latin typeface="Arial Black" pitchFamily="34" charset="0"/>
                </a:rPr>
                <a:t>дошкольников</a:t>
              </a:r>
              <a:endParaRPr lang="ru-RU" sz="16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650689" y="116632"/>
            <a:ext cx="7885112" cy="648072"/>
          </a:xfrm>
          <a:prstGeom prst="roundRect">
            <a:avLst/>
          </a:prstGeom>
          <a:solidFill>
            <a:srgbClr val="FF99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err="1" smtClean="0">
                <a:solidFill>
                  <a:srgbClr val="000099"/>
                </a:solidFill>
                <a:latin typeface="Arial Black" pitchFamily="34" charset="0"/>
              </a:rPr>
              <a:t>Полифункциональность</a:t>
            </a:r>
            <a:r>
              <a:rPr lang="uk-UA" sz="2000" b="1" dirty="0" smtClean="0">
                <a:solidFill>
                  <a:srgbClr val="000099"/>
                </a:solidFill>
                <a:latin typeface="Arial Black" pitchFamily="34" charset="0"/>
              </a:rPr>
              <a:t> и </a:t>
            </a:r>
            <a:r>
              <a:rPr lang="uk-UA" sz="2000" b="1" dirty="0" err="1" smtClean="0">
                <a:solidFill>
                  <a:srgbClr val="000099"/>
                </a:solidFill>
                <a:latin typeface="Arial Black" pitchFamily="34" charset="0"/>
              </a:rPr>
              <a:t>вариативность</a:t>
            </a:r>
            <a:r>
              <a:rPr lang="uk-UA" sz="2000" b="1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uk-UA" sz="2000" b="1" dirty="0" err="1" smtClean="0">
                <a:solidFill>
                  <a:srgbClr val="000099"/>
                </a:solidFill>
                <a:latin typeface="Arial Black" pitchFamily="34" charset="0"/>
              </a:rPr>
              <a:t>использования</a:t>
            </a:r>
            <a:r>
              <a:rPr lang="uk-UA" sz="2000" b="1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uk-UA" sz="2000" b="1" dirty="0" err="1" smtClean="0">
                <a:solidFill>
                  <a:srgbClr val="000099"/>
                </a:solidFill>
                <a:latin typeface="Arial Black" pitchFamily="34" charset="0"/>
              </a:rPr>
              <a:t>дидактического</a:t>
            </a:r>
            <a:r>
              <a:rPr lang="uk-UA" sz="2000" b="1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uk-UA" sz="2000" b="1" dirty="0" err="1" smtClean="0">
                <a:solidFill>
                  <a:srgbClr val="000099"/>
                </a:solidFill>
                <a:latin typeface="Arial Black" pitchFamily="34" charset="0"/>
              </a:rPr>
              <a:t>пособия</a:t>
            </a:r>
            <a:endParaRPr lang="ru-RU" sz="2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0382" y="6565888"/>
            <a:ext cx="2781728" cy="254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653457" y="3672860"/>
            <a:ext cx="3350335" cy="1152128"/>
          </a:xfrm>
          <a:prstGeom prst="horizontalScroll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Помогает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любой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учебный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увлекательным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Oval 5"/>
          <p:cNvGrpSpPr>
            <a:grpSpLocks/>
          </p:cNvGrpSpPr>
          <p:nvPr/>
        </p:nvGrpSpPr>
        <p:grpSpPr bwMode="auto">
          <a:xfrm>
            <a:off x="5925590" y="986742"/>
            <a:ext cx="1904881" cy="1103313"/>
            <a:chOff x="3003" y="392"/>
            <a:chExt cx="1382" cy="695"/>
          </a:xfrm>
        </p:grpSpPr>
        <p:pic>
          <p:nvPicPr>
            <p:cNvPr id="28" name="Oval 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3" y="392"/>
              <a:ext cx="1382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3214" y="504"/>
              <a:ext cx="963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400" b="1" dirty="0" err="1" smtClean="0">
                  <a:latin typeface="Times New Roman" pitchFamily="18" charset="0"/>
                  <a:cs typeface="Times New Roman" pitchFamily="18" charset="0"/>
                </a:rPr>
                <a:t>Физическое</a:t>
              </a:r>
              <a:r>
                <a:rPr lang="uk-UA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uk-UA" sz="1400" b="1" dirty="0" err="1" smtClean="0"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Горизонтальный свиток 29"/>
          <p:cNvSpPr/>
          <p:nvPr/>
        </p:nvSpPr>
        <p:spPr>
          <a:xfrm>
            <a:off x="1531307" y="4941168"/>
            <a:ext cx="3035306" cy="1152128"/>
          </a:xfrm>
          <a:prstGeom prst="horizontalScroll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Облегчает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усвоения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знаний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4795165" y="4825365"/>
            <a:ext cx="3035306" cy="1152128"/>
          </a:xfrm>
          <a:prstGeom prst="horizontalScroll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Вызывает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чувство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глубокого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удовлетворения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Горизонтальный свиток 31"/>
          <p:cNvSpPr/>
          <p:nvPr/>
        </p:nvSpPr>
        <p:spPr>
          <a:xfrm>
            <a:off x="5371676" y="3599454"/>
            <a:ext cx="3485856" cy="1152128"/>
          </a:xfrm>
          <a:prstGeom prst="horizontalScroll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Помогает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создать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радостное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рабочее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настроение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эмоционального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комфорта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media.tenor.com/IYtLtsvRKjYAAAAC/huh-question-confus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32" y="1916832"/>
            <a:ext cx="329946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404664"/>
            <a:ext cx="5400600" cy="108012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же такое </a:t>
            </a:r>
            <a:b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ЗНАЙКА МЯЧ ?</a:t>
            </a: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1336675" y="1844824"/>
            <a:ext cx="6479381" cy="436319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028" name="Picture 4" descr="Картинки по запросу смайлик  гиф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10287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майлик  гиф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47" y="4275119"/>
            <a:ext cx="10287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orumsmilenet.b-cdn.net/u/8/f/b/8fbc6cc041756a5fe76865841bdc848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47302"/>
            <a:ext cx="11144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36936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«Знайка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речи»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0382" y="6565888"/>
            <a:ext cx="2781728" cy="254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897216">
            <a:off x="3140463" y="2164262"/>
            <a:ext cx="3076144" cy="671547"/>
          </a:xfrm>
          <a:prstGeom prst="teardrop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по 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описанию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2929872" y="3276389"/>
            <a:ext cx="3242222" cy="800684"/>
          </a:xfrm>
          <a:prstGeom prst="teardrop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чистоговорку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Капля 9"/>
          <p:cNvSpPr/>
          <p:nvPr/>
        </p:nvSpPr>
        <p:spPr>
          <a:xfrm rot="18424347">
            <a:off x="5606448" y="5227032"/>
            <a:ext cx="2365751" cy="882672"/>
          </a:xfrm>
          <a:prstGeom prst="teardrop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спрятался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К\Desktop\аукцион педидей\Новая папка\20230428_1605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4" t="7980" r="5761"/>
          <a:stretch/>
        </p:blipFill>
        <p:spPr bwMode="auto">
          <a:xfrm>
            <a:off x="252342" y="1124744"/>
            <a:ext cx="3045992" cy="1892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Капля 12"/>
          <p:cNvSpPr/>
          <p:nvPr/>
        </p:nvSpPr>
        <p:spPr>
          <a:xfrm rot="20297141">
            <a:off x="3766665" y="4436483"/>
            <a:ext cx="2869590" cy="804701"/>
          </a:xfrm>
          <a:prstGeom prst="teardrop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«Зарядка для 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язычка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ПК\Desktop\аукцион педидей\Новая папка\20230501_0928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6790" y="3785091"/>
            <a:ext cx="2445901" cy="135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Капля 10"/>
          <p:cNvSpPr/>
          <p:nvPr/>
        </p:nvSpPr>
        <p:spPr>
          <a:xfrm rot="1135057">
            <a:off x="3983015" y="1169616"/>
            <a:ext cx="2924114" cy="670506"/>
          </a:xfrm>
          <a:prstGeom prst="teardrop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одним словом»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ПК\Desktop\аукцион педидей\Новая папка\20230501_0937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" b="99131" l="25654" r="74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18" r="26802"/>
          <a:stretch/>
        </p:blipFill>
        <p:spPr bwMode="auto">
          <a:xfrm rot="5400000">
            <a:off x="6224983" y="1922454"/>
            <a:ext cx="2611288" cy="2460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аукцион педидей\Новая папка\20230501_10013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4" r="24777"/>
          <a:stretch/>
        </p:blipFill>
        <p:spPr bwMode="auto">
          <a:xfrm rot="5400000">
            <a:off x="1921518" y="4645566"/>
            <a:ext cx="1847993" cy="1748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К\Desktop\аукцион педидей\Новая папка\20230421_141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9" r="29526"/>
          <a:stretch/>
        </p:blipFill>
        <p:spPr bwMode="auto">
          <a:xfrm>
            <a:off x="395536" y="4174969"/>
            <a:ext cx="2076201" cy="160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аукцион педидей\Новая папка\20230424_1017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/>
          <a:stretch/>
        </p:blipFill>
        <p:spPr bwMode="auto">
          <a:xfrm>
            <a:off x="220935" y="1240498"/>
            <a:ext cx="2838897" cy="17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аукцион педидей\Новая папка\20230421_1357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62682">
            <a:off x="4817488" y="3919041"/>
            <a:ext cx="1649716" cy="211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433" y="188640"/>
            <a:ext cx="7074943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«Знайка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0382" y="6565888"/>
            <a:ext cx="2781728" cy="254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302827" y="5789569"/>
            <a:ext cx="2736304" cy="67761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20935" y="3093595"/>
            <a:ext cx="2813140" cy="57108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Знатоки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687989" y="3093595"/>
            <a:ext cx="2532079" cy="61812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спортсмену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собраться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соревнование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К\Desktop\аукцион педидей\Новая папка\20230421_1349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32" b="96699" l="16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63" y="3806942"/>
            <a:ext cx="2021128" cy="21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аукцион педидей\Новая папка\20230424_1023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r="3331"/>
          <a:stretch/>
        </p:blipFill>
        <p:spPr bwMode="auto">
          <a:xfrm>
            <a:off x="6459833" y="1197690"/>
            <a:ext cx="2582753" cy="139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6475356" y="2428434"/>
            <a:ext cx="2532079" cy="61812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Какому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спортсмену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пренадлежит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ПК\Desktop\аукцион педидей\Новая папка\20230424_10011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r="22006"/>
          <a:stretch/>
        </p:blipFill>
        <p:spPr bwMode="auto">
          <a:xfrm>
            <a:off x="6710914" y="3664678"/>
            <a:ext cx="2230253" cy="14931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6740381" y="5283187"/>
            <a:ext cx="2084459" cy="48120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чья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тень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К\Desktop\аукцион педидей\Новая папка\20230421_14071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6" r="25622"/>
          <a:stretch/>
        </p:blipFill>
        <p:spPr bwMode="auto">
          <a:xfrm rot="10800000">
            <a:off x="3868927" y="1264447"/>
            <a:ext cx="2170204" cy="186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222566" y="5954934"/>
            <a:ext cx="2032269" cy="72515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прячет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496" y="188640"/>
            <a:ext cx="6876896" cy="864096"/>
          </a:xfrm>
          <a:solidFill>
            <a:schemeClr val="accent3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«Знайка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0382" y="6565888"/>
            <a:ext cx="2781728" cy="254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753994" y="5634824"/>
            <a:ext cx="2105875" cy="398746"/>
          </a:xfrm>
          <a:prstGeom prst="flowChartAlternateProcess">
            <a:avLst/>
          </a:prstGeom>
          <a:gradFill>
            <a:gsLst>
              <a:gs pos="0">
                <a:srgbClr val="66FF66"/>
              </a:gs>
              <a:gs pos="50000">
                <a:srgbClr val="FF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«Урожай»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324894" y="5875118"/>
            <a:ext cx="2211687" cy="561934"/>
          </a:xfrm>
          <a:prstGeom prst="flowChartAlternateProcess">
            <a:avLst/>
          </a:prstGeom>
          <a:gradFill>
            <a:gsLst>
              <a:gs pos="0">
                <a:srgbClr val="66FF66"/>
              </a:gs>
              <a:gs pos="50000">
                <a:srgbClr val="FF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39665" y="5834197"/>
            <a:ext cx="2280482" cy="485963"/>
          </a:xfrm>
          <a:prstGeom prst="flowChartAlternateProcess">
            <a:avLst/>
          </a:prstGeom>
          <a:gradFill>
            <a:gsLst>
              <a:gs pos="0">
                <a:srgbClr val="66FF66"/>
              </a:gs>
              <a:gs pos="50000">
                <a:srgbClr val="FF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Защитники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19040" y="4997980"/>
            <a:ext cx="2705854" cy="533720"/>
          </a:xfrm>
          <a:prstGeom prst="flowChartAlternateProcess">
            <a:avLst/>
          </a:prstGeom>
          <a:gradFill>
            <a:gsLst>
              <a:gs pos="0">
                <a:srgbClr val="66FF66"/>
              </a:gs>
              <a:gs pos="50000">
                <a:srgbClr val="FF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5, не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10…»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944244" y="4899531"/>
            <a:ext cx="2734397" cy="466939"/>
          </a:xfrm>
          <a:prstGeom prst="flowChartAlternateProcess">
            <a:avLst/>
          </a:prstGeom>
          <a:gradFill>
            <a:gsLst>
              <a:gs pos="0">
                <a:srgbClr val="66FF66"/>
              </a:gs>
              <a:gs pos="50000">
                <a:srgbClr val="FF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Оденем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девочку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прогулку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071689" y="4333651"/>
            <a:ext cx="2838562" cy="432048"/>
          </a:xfrm>
          <a:prstGeom prst="flowChartAlternateProcess">
            <a:avLst/>
          </a:prstGeom>
          <a:gradFill>
            <a:gsLst>
              <a:gs pos="0">
                <a:srgbClr val="66FF66"/>
              </a:gs>
              <a:gs pos="50000">
                <a:srgbClr val="FF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временам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К\Desktop\аукцион педидей\Новая папка\20230501_1025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r="19935"/>
          <a:stretch/>
        </p:blipFill>
        <p:spPr bwMode="auto">
          <a:xfrm rot="5400000">
            <a:off x="-273377" y="1696774"/>
            <a:ext cx="2835599" cy="183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К\Desktop\аукцион педидей\Новая папка\20230501_0958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2"/>
          <a:stretch/>
        </p:blipFill>
        <p:spPr bwMode="auto">
          <a:xfrm rot="5400000">
            <a:off x="1550039" y="1794241"/>
            <a:ext cx="2877333" cy="168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К\Desktop\аукцион педидей\Новая папка\20230501_1021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1"/>
          <a:stretch/>
        </p:blipFill>
        <p:spPr bwMode="auto">
          <a:xfrm rot="5400000">
            <a:off x="4358385" y="1893099"/>
            <a:ext cx="2903318" cy="1774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аукцион педидей\Новая папка\20230501_1039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6" r="22131"/>
          <a:stretch/>
        </p:blipFill>
        <p:spPr bwMode="auto">
          <a:xfrm>
            <a:off x="2885859" y="3242762"/>
            <a:ext cx="1544878" cy="165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ПК\Desktop\аукцион педидей\Новая папка\20230501_1106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355" r="7467" b="-1"/>
          <a:stretch/>
        </p:blipFill>
        <p:spPr bwMode="auto">
          <a:xfrm rot="5400000">
            <a:off x="6426226" y="1776380"/>
            <a:ext cx="3003131" cy="20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ПК\Desktop\аукцион педидей\Новая папка\20230501_09154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7" r="29165"/>
          <a:stretch/>
        </p:blipFill>
        <p:spPr bwMode="auto">
          <a:xfrm>
            <a:off x="3712625" y="4080212"/>
            <a:ext cx="1812232" cy="1426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98572" y="4231979"/>
            <a:ext cx="2705854" cy="533720"/>
          </a:xfrm>
          <a:prstGeom prst="flowChartAlternateProcess">
            <a:avLst/>
          </a:prstGeom>
          <a:gradFill>
            <a:gsLst>
              <a:gs pos="0">
                <a:srgbClr val="66FF66"/>
              </a:gs>
              <a:gs pos="50000">
                <a:srgbClr val="FF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aec1478d473574f99a70b4c2793af5d4ab2"/>
</p:tagLst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407</Words>
  <Application>Microsoft Office PowerPoint</Application>
  <PresentationFormat>Экран (4:3)</PresentationFormat>
  <Paragraphs>88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Концептуальность идеи создания пособия </vt:lpstr>
      <vt:lpstr>«ЗНАЙКА МЯЧ»</vt:lpstr>
      <vt:lpstr>Презентация PowerPoint</vt:lpstr>
      <vt:lpstr>Что же такое  ЗНАЙКА МЯЧ ?</vt:lpstr>
      <vt:lpstr>Блок «Знайка мяч» и развитие речи»</vt:lpstr>
      <vt:lpstr>Блок «Знайка мяч и физическое развитие</vt:lpstr>
      <vt:lpstr>Блок «Знайка мяч» и познавательное развитие»</vt:lpstr>
      <vt:lpstr>Блок «Знайка мяч» и социально-комунникативное развитие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Противоборство и объединение</dc:title>
  <dc:creator>obstinate</dc:creator>
  <dc:description>Шаблон презентации с сайта https://presentation-creation.ru/</dc:description>
  <cp:lastModifiedBy>ПК</cp:lastModifiedBy>
  <cp:revision>810</cp:revision>
  <dcterms:created xsi:type="dcterms:W3CDTF">2018-02-25T09:09:03Z</dcterms:created>
  <dcterms:modified xsi:type="dcterms:W3CDTF">2023-11-29T22:42:38Z</dcterms:modified>
</cp:coreProperties>
</file>