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60" r:id="rId5"/>
    <p:sldId id="261" r:id="rId6"/>
    <p:sldId id="262" r:id="rId7"/>
    <p:sldId id="297" r:id="rId8"/>
    <p:sldId id="263" r:id="rId9"/>
    <p:sldId id="264" r:id="rId10"/>
    <p:sldId id="265" r:id="rId11"/>
    <p:sldId id="267" r:id="rId12"/>
    <p:sldId id="268" r:id="rId13"/>
    <p:sldId id="269" r:id="rId14"/>
    <p:sldId id="270" r:id="rId15"/>
    <p:sldId id="271" r:id="rId16"/>
    <p:sldId id="272" r:id="rId17"/>
    <p:sldId id="273" r:id="rId18"/>
    <p:sldId id="303" r:id="rId19"/>
    <p:sldId id="275" r:id="rId20"/>
    <p:sldId id="276" r:id="rId21"/>
    <p:sldId id="277" r:id="rId22"/>
    <p:sldId id="293" r:id="rId23"/>
    <p:sldId id="278" r:id="rId24"/>
    <p:sldId id="279" r:id="rId25"/>
    <p:sldId id="294" r:id="rId26"/>
    <p:sldId id="295" r:id="rId27"/>
    <p:sldId id="296" r:id="rId28"/>
    <p:sldId id="299" r:id="rId29"/>
    <p:sldId id="300" r:id="rId30"/>
    <p:sldId id="310" r:id="rId31"/>
    <p:sldId id="311" r:id="rId32"/>
    <p:sldId id="280" r:id="rId33"/>
    <p:sldId id="282" r:id="rId34"/>
    <p:sldId id="284" r:id="rId35"/>
    <p:sldId id="301" r:id="rId36"/>
    <p:sldId id="309" r:id="rId37"/>
    <p:sldId id="302" r:id="rId38"/>
    <p:sldId id="312" r:id="rId39"/>
    <p:sldId id="304" r:id="rId40"/>
    <p:sldId id="305" r:id="rId41"/>
    <p:sldId id="306" r:id="rId42"/>
    <p:sldId id="308" r:id="rId43"/>
    <p:sldId id="315" r:id="rId44"/>
    <p:sldId id="316" r:id="rId45"/>
    <p:sldId id="307" r:id="rId46"/>
    <p:sldId id="286" r:id="rId47"/>
    <p:sldId id="313" r:id="rId48"/>
    <p:sldId id="31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88" autoAdjust="0"/>
    <p:restoredTop sz="94660"/>
  </p:normalViewPr>
  <p:slideViewPr>
    <p:cSldViewPr>
      <p:cViewPr varScale="1">
        <p:scale>
          <a:sx n="86" d="100"/>
          <a:sy n="86"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DEC5B-8207-4046-A22C-4F678F33C1F8}"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241965-A510-415C-8A7A-357806FE9F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DEC5B-8207-4046-A22C-4F678F33C1F8}" type="datetimeFigureOut">
              <a:rPr lang="ru-RU" smtClean="0"/>
              <a:pPr/>
              <a:t>19.10.2022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41965-A510-415C-8A7A-357806FE9F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tsad3.1966@ivreg.ru"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ru.wikipedia.org/wiki/%D0%92%D0%B5%D0%BD%D0%B3%D0%B5%D1%80%D1%81%D0%BA%D0%B8%D0%B9_%D1%8F%D0%B7%D1%8B%D0%BA" TargetMode="External"/><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ru.wikipedia.org/wiki/%D0%A8%D0%B5%D1%80%D0%B1%D1%80%D1%83%D0%BA%D1%81%D0%BA%D0%B8%D0%B9_%D1%83%D0%BD%D0%B8%D0%B2%D0%B5%D1%80%D1%81%D0%B8%D1%82%D0%B5%D1%82" TargetMode="External"/><Relationship Id="rId5" Type="http://schemas.openxmlformats.org/officeDocument/2006/relationships/hyperlink" Target="https://ru.wikipedia.org/wiki/2014_%D0%B3%D0%BE%D0%B4" TargetMode="External"/><Relationship Id="rId4" Type="http://schemas.openxmlformats.org/officeDocument/2006/relationships/hyperlink" Target="https://ru.wikipedia.org/wiki/1916_%D0%B3%D0%BE%D0%B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5.jpeg"/><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TeMz4aTd.jpg"/>
          <p:cNvPicPr>
            <a:picLocks noChangeAspect="1"/>
          </p:cNvPicPr>
          <p:nvPr/>
        </p:nvPicPr>
        <p:blipFill>
          <a:blip r:embed="rId2"/>
          <a:stretch>
            <a:fillRect/>
          </a:stretch>
        </p:blipFill>
        <p:spPr>
          <a:xfrm>
            <a:off x="0" y="0"/>
            <a:ext cx="9144000" cy="6851530"/>
          </a:xfrm>
          <a:prstGeom prst="rect">
            <a:avLst/>
          </a:prstGeom>
        </p:spPr>
      </p:pic>
      <p:sp>
        <p:nvSpPr>
          <p:cNvPr id="5" name="Заголовок 4"/>
          <p:cNvSpPr>
            <a:spLocks noGrp="1"/>
          </p:cNvSpPr>
          <p:nvPr>
            <p:ph type="title"/>
          </p:nvPr>
        </p:nvSpPr>
        <p:spPr>
          <a:xfrm>
            <a:off x="1214414" y="785794"/>
            <a:ext cx="7072362" cy="1000132"/>
          </a:xfrm>
        </p:spPr>
        <p:txBody>
          <a:bodyPr>
            <a:normAutofit fontScale="90000"/>
          </a:bodyPr>
          <a:lstStyle/>
          <a:p>
            <a:r>
              <a:rPr lang="ru-RU" sz="1400" dirty="0" smtClean="0">
                <a:latin typeface="Times New Roman" pitchFamily="18" charset="0"/>
                <a:cs typeface="Times New Roman" pitchFamily="18" charset="0"/>
              </a:rPr>
              <a:t>Муниципальное казённое дошкольное образовательное учреждение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детский сад </a:t>
            </a:r>
            <a:r>
              <a:rPr lang="ru-RU" sz="1400" dirty="0" err="1" smtClean="0">
                <a:latin typeface="Times New Roman" pitchFamily="18" charset="0"/>
                <a:cs typeface="Times New Roman" pitchFamily="18" charset="0"/>
              </a:rPr>
              <a:t>общеразвивающего</a:t>
            </a:r>
            <a:r>
              <a:rPr lang="ru-RU" sz="1400" dirty="0" smtClean="0">
                <a:latin typeface="Times New Roman" pitchFamily="18" charset="0"/>
                <a:cs typeface="Times New Roman" pitchFamily="18" charset="0"/>
              </a:rPr>
              <a:t> вида № 3 г. Заволжска</a:t>
            </a:r>
            <a:br>
              <a:rPr lang="ru-RU" sz="1400" dirty="0" smtClean="0">
                <a:latin typeface="Times New Roman" pitchFamily="18" charset="0"/>
                <a:cs typeface="Times New Roman" pitchFamily="18" charset="0"/>
              </a:rPr>
            </a:br>
            <a:r>
              <a:rPr lang="ru-RU" sz="1400" u="sng" dirty="0" smtClean="0">
                <a:latin typeface="Times New Roman" pitchFamily="18" charset="0"/>
                <a:cs typeface="Times New Roman" pitchFamily="18" charset="0"/>
              </a:rPr>
              <a:t>Адрес: 155412 Ивановская область, г. Заволжск, ул. Герцена, д. 4 тел. 8(49333) 2-13-30;</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u="sng" dirty="0" smtClean="0">
                <a:latin typeface="Times New Roman" pitchFamily="18" charset="0"/>
                <a:cs typeface="Times New Roman" pitchFamily="18" charset="0"/>
              </a:rPr>
              <a:t>ИНН 3710004559 КПП 371001001 </a:t>
            </a:r>
            <a:r>
              <a:rPr lang="en-US" sz="1400" u="sng" dirty="0" smtClean="0">
                <a:latin typeface="Times New Roman" pitchFamily="18" charset="0"/>
                <a:cs typeface="Times New Roman" pitchFamily="18" charset="0"/>
              </a:rPr>
              <a:t>E</a:t>
            </a:r>
            <a:r>
              <a:rPr lang="ru-RU" sz="1400" u="sng" dirty="0" smtClean="0">
                <a:latin typeface="Times New Roman" pitchFamily="18" charset="0"/>
                <a:cs typeface="Times New Roman" pitchFamily="18" charset="0"/>
              </a:rPr>
              <a:t>-</a:t>
            </a:r>
            <a:r>
              <a:rPr lang="en-US" sz="1400" u="sng" dirty="0" smtClean="0">
                <a:latin typeface="Times New Roman" pitchFamily="18" charset="0"/>
                <a:cs typeface="Times New Roman" pitchFamily="18" charset="0"/>
              </a:rPr>
              <a:t>mail</a:t>
            </a:r>
            <a:r>
              <a:rPr lang="ru-RU" sz="1400" u="sng" dirty="0" smtClean="0">
                <a:latin typeface="Times New Roman" pitchFamily="18" charset="0"/>
                <a:cs typeface="Times New Roman" pitchFamily="18" charset="0"/>
              </a:rPr>
              <a:t>: </a:t>
            </a:r>
            <a:r>
              <a:rPr lang="en-US" sz="1400" u="sng" dirty="0" err="1" smtClean="0">
                <a:latin typeface="Times New Roman" pitchFamily="18" charset="0"/>
                <a:cs typeface="Times New Roman" pitchFamily="18" charset="0"/>
                <a:hlinkClick r:id="rId3"/>
              </a:rPr>
              <a:t>detsad</a:t>
            </a:r>
            <a:r>
              <a:rPr lang="ru-RU" sz="1400" u="sng" dirty="0" smtClean="0">
                <a:latin typeface="Times New Roman" pitchFamily="18" charset="0"/>
                <a:cs typeface="Times New Roman" pitchFamily="18" charset="0"/>
                <a:hlinkClick r:id="rId3"/>
              </a:rPr>
              <a:t>3.1966@</a:t>
            </a:r>
            <a:r>
              <a:rPr lang="en-US" sz="1400" u="sng" dirty="0" err="1" smtClean="0">
                <a:latin typeface="Times New Roman" pitchFamily="18" charset="0"/>
                <a:cs typeface="Times New Roman" pitchFamily="18" charset="0"/>
                <a:hlinkClick r:id="rId3"/>
              </a:rPr>
              <a:t>ivreg</a:t>
            </a:r>
            <a:r>
              <a:rPr lang="ru-RU" sz="1400" u="sng" dirty="0" smtClean="0">
                <a:latin typeface="Times New Roman" pitchFamily="18" charset="0"/>
                <a:cs typeface="Times New Roman" pitchFamily="18" charset="0"/>
                <a:hlinkClick r:id="rId3"/>
              </a:rPr>
              <a:t>.</a:t>
            </a:r>
            <a:r>
              <a:rPr lang="en-US" sz="1400" u="sng" dirty="0" smtClean="0">
                <a:latin typeface="Times New Roman" pitchFamily="18" charset="0"/>
                <a:cs typeface="Times New Roman" pitchFamily="18" charset="0"/>
                <a:hlinkClick r:id="rId3"/>
              </a:rPr>
              <a:t>ru</a:t>
            </a:r>
            <a:r>
              <a:rPr lang="ru-RU" sz="1400" dirty="0" smtClean="0"/>
              <a:t/>
            </a:r>
            <a:br>
              <a:rPr lang="ru-RU" sz="1400" dirty="0" smtClean="0"/>
            </a:br>
            <a:endParaRPr lang="ru-RU" sz="1400" dirty="0">
              <a:solidFill>
                <a:srgbClr val="002060"/>
              </a:solidFill>
            </a:endParaRPr>
          </a:p>
        </p:txBody>
      </p:sp>
      <p:sp>
        <p:nvSpPr>
          <p:cNvPr id="6" name="Содержимое 5"/>
          <p:cNvSpPr>
            <a:spLocks noGrp="1"/>
          </p:cNvSpPr>
          <p:nvPr>
            <p:ph idx="1"/>
          </p:nvPr>
        </p:nvSpPr>
        <p:spPr>
          <a:xfrm>
            <a:off x="714348" y="1600200"/>
            <a:ext cx="7643866" cy="4525963"/>
          </a:xfrm>
        </p:spPr>
        <p:txBody>
          <a:bodyPr/>
          <a:lstStyle/>
          <a:p>
            <a:pPr marL="0" lvl="0" indent="0" algn="ctr" fontAlgn="base">
              <a:spcBef>
                <a:spcPct val="0"/>
              </a:spcBef>
              <a:spcAft>
                <a:spcPct val="0"/>
              </a:spcAft>
              <a:buNone/>
            </a:pPr>
            <a:endPar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lvl="0" indent="0" algn="ctr" eaLnBrk="0" fontAlgn="base" hangingPunct="0">
              <a:spcBef>
                <a:spcPct val="0"/>
              </a:spcBef>
              <a:spcAft>
                <a:spcPct val="0"/>
              </a:spcAft>
              <a:buNone/>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Применение  логических  </a:t>
            </a:r>
            <a:r>
              <a:rPr lang="ru-RU" sz="2800" b="1" dirty="0" smtClean="0">
                <a:solidFill>
                  <a:srgbClr val="002060"/>
                </a:solidFill>
                <a:latin typeface="Times New Roman" pitchFamily="18" charset="0"/>
                <a:ea typeface="Times New Roman" pitchFamily="18" charset="0"/>
                <a:cs typeface="Times New Roman" pitchFamily="18" charset="0"/>
              </a:rPr>
              <a:t>б</a:t>
            </a: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локов </a:t>
            </a:r>
            <a:r>
              <a:rPr kumimoji="0" lang="ru-RU" sz="2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Дьенеша</a:t>
            </a:r>
            <a:endPar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lvl="0" indent="0" algn="ctr" eaLnBrk="0" fontAlgn="base" hangingPunct="0">
              <a:spcBef>
                <a:spcPct val="0"/>
              </a:spcBef>
              <a:spcAft>
                <a:spcPct val="0"/>
              </a:spcAft>
              <a:buNone/>
            </a:pP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и палочек </a:t>
            </a:r>
            <a:r>
              <a:rPr kumimoji="0" lang="ru-RU" sz="2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Кюизенера</a:t>
            </a: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в формировании основ финансовой грамотности детей дошкольного возраста»</a:t>
            </a:r>
          </a:p>
          <a:p>
            <a:pPr marL="0" lvl="0" indent="0" algn="ctr" eaLnBrk="0" fontAlgn="base" hangingPunct="0">
              <a:spcBef>
                <a:spcPct val="0"/>
              </a:spcBef>
              <a:spcAft>
                <a:spcPct val="0"/>
              </a:spcAft>
              <a:buNone/>
            </a:pPr>
            <a:endParaRPr kumimoji="0" lang="ru-RU" sz="2000" b="1" i="0" u="none" strike="noStrike" cap="none" normalizeH="0" baseline="0" dirty="0" smtClean="0">
              <a:ln>
                <a:noFill/>
              </a:ln>
              <a:solidFill>
                <a:srgbClr val="002060"/>
              </a:solidFill>
              <a:effectLst/>
              <a:latin typeface="Monotype Corsiva" pitchFamily="66" charset="0"/>
              <a:ea typeface="Times New Roman" pitchFamily="18" charset="0"/>
              <a:cs typeface="Times New Roman" pitchFamily="18" charset="0"/>
            </a:endParaRPr>
          </a:p>
          <a:p>
            <a:pPr marL="0" lvl="0" indent="0" algn="r" eaLnBrk="0" fontAlgn="base" hangingPunct="0">
              <a:spcBef>
                <a:spcPct val="0"/>
              </a:spcBef>
              <a:spcAft>
                <a:spcPct val="0"/>
              </a:spcAft>
              <a:buNone/>
            </a:pPr>
            <a:endParaRPr kumimoji="0" lang="ru-RU" b="0" i="0" u="none" strike="noStrike" cap="none" normalizeH="0" baseline="0" dirty="0" smtClean="0">
              <a:ln>
                <a:noFill/>
              </a:ln>
              <a:solidFill>
                <a:schemeClr val="tx1"/>
              </a:solidFill>
              <a:effectLst/>
              <a:latin typeface="Monotype Corsiva" pitchFamily="66" charset="0"/>
              <a:cs typeface="Times New Roman" pitchFamily="18" charset="0"/>
            </a:endParaRPr>
          </a:p>
          <a:p>
            <a:pPr algn="r">
              <a:buNone/>
            </a:pPr>
            <a:r>
              <a:rPr lang="ru-RU" sz="1600" dirty="0" smtClean="0"/>
              <a:t>                                                                                                                          </a:t>
            </a:r>
            <a:r>
              <a:rPr lang="ru-RU" sz="1600" b="1" dirty="0" smtClean="0">
                <a:solidFill>
                  <a:srgbClr val="002060"/>
                </a:solidFill>
                <a:latin typeface="Times New Roman" pitchFamily="18" charset="0"/>
                <a:cs typeface="Times New Roman" pitchFamily="18" charset="0"/>
              </a:rPr>
              <a:t>Воспитатель: </a:t>
            </a:r>
          </a:p>
          <a:p>
            <a:pPr algn="r">
              <a:buNone/>
            </a:pPr>
            <a:r>
              <a:rPr lang="ru-RU" sz="1600" b="1" dirty="0" smtClean="0">
                <a:solidFill>
                  <a:srgbClr val="002060"/>
                </a:solidFill>
                <a:latin typeface="Times New Roman" pitchFamily="18" charset="0"/>
                <a:cs typeface="Times New Roman" pitchFamily="18" charset="0"/>
              </a:rPr>
              <a:t>                                                                                                               Новожилова Надежда Николаевна</a:t>
            </a:r>
          </a:p>
          <a:p>
            <a:pPr algn="ctr">
              <a:buNone/>
            </a:pPr>
            <a:r>
              <a:rPr lang="ru-RU" sz="1600" b="1" dirty="0" smtClean="0">
                <a:solidFill>
                  <a:srgbClr val="002060"/>
                </a:solidFill>
                <a:latin typeface="Times New Roman" pitchFamily="18" charset="0"/>
                <a:cs typeface="Times New Roman" pitchFamily="18" charset="0"/>
              </a:rPr>
              <a:t>2022г</a:t>
            </a:r>
            <a:endParaRPr lang="ru-RU" sz="1600" b="1" dirty="0">
              <a:solidFill>
                <a:srgbClr val="002060"/>
              </a:solidFill>
              <a:latin typeface="Times New Roman" pitchFamily="18" charset="0"/>
              <a:cs typeface="Times New Roman" pitchFamily="18" charset="0"/>
            </a:endParaRPr>
          </a:p>
        </p:txBody>
      </p:sp>
      <p:pic>
        <p:nvPicPr>
          <p:cNvPr id="8" name="Рисунок 7" descr="C:\Users\ПК\Desktop\hello_html_m6dc1d831.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00496" y="4071942"/>
            <a:ext cx="2071702" cy="169832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Объект 5"/>
          <p:cNvPicPr>
            <a:picLocks noChangeAspect="1"/>
          </p:cNvPicPr>
          <p:nvPr/>
        </p:nvPicPr>
        <p:blipFill>
          <a:blip r:embed="rId5" cstate="print"/>
          <a:srcRect/>
          <a:stretch>
            <a:fillRect/>
          </a:stretch>
        </p:blipFill>
        <p:spPr>
          <a:xfrm>
            <a:off x="1428728" y="4071942"/>
            <a:ext cx="1785950" cy="18887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12" name="Заголовок 11"/>
          <p:cNvSpPr>
            <a:spLocks noGrp="1"/>
          </p:cNvSpPr>
          <p:nvPr>
            <p:ph type="title"/>
          </p:nvPr>
        </p:nvSpPr>
        <p:spPr>
          <a:xfrm>
            <a:off x="785786" y="714356"/>
            <a:ext cx="7572428" cy="1000132"/>
          </a:xfrm>
        </p:spPr>
        <p:txBody>
          <a:bodyPr>
            <a:normAutofit/>
          </a:bodyPr>
          <a:lstStyle/>
          <a:p>
            <a:r>
              <a:rPr lang="ru-RU" sz="3600" b="1" dirty="0" smtClean="0">
                <a:solidFill>
                  <a:srgbClr val="002060"/>
                </a:solidFill>
                <a:latin typeface="Times New Roman" pitchFamily="18" charset="0"/>
                <a:cs typeface="Times New Roman" pitchFamily="18" charset="0"/>
              </a:rPr>
              <a:t>Игры с «секретом»</a:t>
            </a:r>
            <a:endParaRPr lang="ru-RU" sz="3600" b="1" dirty="0">
              <a:solidFill>
                <a:srgbClr val="002060"/>
              </a:solidFill>
              <a:latin typeface="Times New Roman" pitchFamily="18" charset="0"/>
              <a:cs typeface="Times New Roman" pitchFamily="18" charset="0"/>
            </a:endParaRPr>
          </a:p>
        </p:txBody>
      </p:sp>
      <p:pic>
        <p:nvPicPr>
          <p:cNvPr id="14" name="Содержимое 13" descr="Рисунок6.jpg"/>
          <p:cNvPicPr>
            <a:picLocks noGrp="1" noChangeAspect="1"/>
          </p:cNvPicPr>
          <p:nvPr>
            <p:ph idx="1"/>
          </p:nvPr>
        </p:nvPicPr>
        <p:blipFill>
          <a:blip r:embed="rId3"/>
          <a:stretch>
            <a:fillRect/>
          </a:stretch>
        </p:blipFill>
        <p:spPr>
          <a:xfrm>
            <a:off x="1071538" y="1571612"/>
            <a:ext cx="7072362" cy="414340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0" cy="6851530"/>
          </a:xfrm>
          <a:prstGeom prst="rect">
            <a:avLst/>
          </a:prstGeom>
        </p:spPr>
      </p:pic>
      <p:sp>
        <p:nvSpPr>
          <p:cNvPr id="5" name="Заголовок 4"/>
          <p:cNvSpPr>
            <a:spLocks noGrp="1"/>
          </p:cNvSpPr>
          <p:nvPr>
            <p:ph type="title"/>
          </p:nvPr>
        </p:nvSpPr>
        <p:spPr>
          <a:xfrm>
            <a:off x="785786" y="857232"/>
            <a:ext cx="7572428" cy="857256"/>
          </a:xfrm>
        </p:spPr>
        <p:txBody>
          <a:bodyPr>
            <a:normAutofit fontScale="90000"/>
          </a:bodyPr>
          <a:lstStyle/>
          <a:p>
            <a:r>
              <a:rPr lang="ru-RU" b="1" dirty="0" smtClean="0">
                <a:solidFill>
                  <a:srgbClr val="C00000"/>
                </a:solidFill>
                <a:latin typeface="Times New Roman" pitchFamily="18" charset="0"/>
                <a:ea typeface="Times New Roman" pitchFamily="18" charset="0"/>
                <a:cs typeface="Times New Roman" pitchFamily="18" charset="0"/>
              </a:rPr>
              <a:t>МЕТОДИЧЕСКИЕ ПОСОБИЯ</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endParaRPr lang="ru-RU" dirty="0"/>
          </a:p>
        </p:txBody>
      </p:sp>
      <p:pic>
        <p:nvPicPr>
          <p:cNvPr id="6" name="Picture 4" descr="http://www.smartytoys.ru/images/store/221.jpg"/>
          <p:cNvPicPr>
            <a:picLocks noChangeAspect="1" noChangeArrowheads="1"/>
          </p:cNvPicPr>
          <p:nvPr/>
        </p:nvPicPr>
        <p:blipFill>
          <a:blip r:embed="rId3" cstate="screen"/>
          <a:srcRect/>
          <a:stretch>
            <a:fillRect/>
          </a:stretch>
        </p:blipFill>
        <p:spPr bwMode="auto">
          <a:xfrm>
            <a:off x="928662" y="1285860"/>
            <a:ext cx="2357454" cy="1662005"/>
          </a:xfrm>
          <a:prstGeom prst="rect">
            <a:avLst/>
          </a:prstGeom>
          <a:noFill/>
          <a:ln w="9525">
            <a:noFill/>
            <a:miter lim="800000"/>
            <a:headEnd/>
            <a:tailEnd/>
          </a:ln>
        </p:spPr>
      </p:pic>
      <p:pic>
        <p:nvPicPr>
          <p:cNvPr id="7" name="Picture 14" descr="http://www.corvet-igra.ru/prod/albom_02_full.jpg"/>
          <p:cNvPicPr>
            <a:picLocks noChangeAspect="1" noChangeArrowheads="1"/>
          </p:cNvPicPr>
          <p:nvPr/>
        </p:nvPicPr>
        <p:blipFill>
          <a:blip r:embed="rId4" cstate="screen"/>
          <a:srcRect/>
          <a:stretch>
            <a:fillRect/>
          </a:stretch>
        </p:blipFill>
        <p:spPr bwMode="auto">
          <a:xfrm>
            <a:off x="5643570" y="1285860"/>
            <a:ext cx="2565101" cy="1872207"/>
          </a:xfrm>
          <a:prstGeom prst="rect">
            <a:avLst/>
          </a:prstGeom>
          <a:noFill/>
          <a:ln w="9525">
            <a:noFill/>
            <a:miter lim="800000"/>
            <a:headEnd/>
            <a:tailEnd/>
          </a:ln>
        </p:spPr>
      </p:pic>
      <p:pic>
        <p:nvPicPr>
          <p:cNvPr id="8" name="Picture 18" descr="http://jili-bili.ru/files/small/120315.jpg"/>
          <p:cNvPicPr>
            <a:picLocks noChangeAspect="1" noChangeArrowheads="1"/>
          </p:cNvPicPr>
          <p:nvPr/>
        </p:nvPicPr>
        <p:blipFill>
          <a:blip r:embed="rId5" cstate="screen"/>
          <a:srcRect/>
          <a:stretch>
            <a:fillRect/>
          </a:stretch>
        </p:blipFill>
        <p:spPr bwMode="auto">
          <a:xfrm>
            <a:off x="1142976" y="2786058"/>
            <a:ext cx="2357454" cy="1689258"/>
          </a:xfrm>
          <a:prstGeom prst="rect">
            <a:avLst/>
          </a:prstGeom>
          <a:noFill/>
          <a:ln w="9525">
            <a:noFill/>
            <a:miter lim="800000"/>
            <a:headEnd/>
            <a:tailEnd/>
          </a:ln>
        </p:spPr>
      </p:pic>
      <p:pic>
        <p:nvPicPr>
          <p:cNvPr id="9" name="Picture 6" descr="http://mdou.ru/images/products/product_img_7375.jpg"/>
          <p:cNvPicPr>
            <a:picLocks noChangeAspect="1" noChangeArrowheads="1"/>
          </p:cNvPicPr>
          <p:nvPr/>
        </p:nvPicPr>
        <p:blipFill>
          <a:blip r:embed="rId6" cstate="screen"/>
          <a:srcRect/>
          <a:stretch>
            <a:fillRect/>
          </a:stretch>
        </p:blipFill>
        <p:spPr bwMode="auto">
          <a:xfrm>
            <a:off x="5715008" y="4286256"/>
            <a:ext cx="2365424" cy="1661513"/>
          </a:xfrm>
          <a:prstGeom prst="rect">
            <a:avLst/>
          </a:prstGeom>
          <a:noFill/>
          <a:ln w="9525">
            <a:noFill/>
            <a:miter lim="800000"/>
            <a:headEnd/>
            <a:tailEnd/>
          </a:ln>
        </p:spPr>
      </p:pic>
      <p:pic>
        <p:nvPicPr>
          <p:cNvPr id="10" name="Picture 22" descr="http://www.smartytoys.ru/images/store/222.jpg"/>
          <p:cNvPicPr>
            <a:picLocks noChangeAspect="1" noChangeArrowheads="1"/>
          </p:cNvPicPr>
          <p:nvPr/>
        </p:nvPicPr>
        <p:blipFill>
          <a:blip r:embed="rId7" cstate="screen"/>
          <a:srcRect/>
          <a:stretch>
            <a:fillRect/>
          </a:stretch>
        </p:blipFill>
        <p:spPr bwMode="auto">
          <a:xfrm>
            <a:off x="3571868" y="1357298"/>
            <a:ext cx="1815603" cy="2594295"/>
          </a:xfrm>
          <a:prstGeom prst="rect">
            <a:avLst/>
          </a:prstGeom>
          <a:noFill/>
          <a:ln w="9525">
            <a:noFill/>
            <a:miter lim="800000"/>
            <a:headEnd/>
            <a:tailEnd/>
          </a:ln>
        </p:spPr>
      </p:pic>
      <p:pic>
        <p:nvPicPr>
          <p:cNvPr id="11" name="Picture 12" descr="http://www.rebenok.com/img/8630_400.jpg"/>
          <p:cNvPicPr>
            <a:picLocks noChangeAspect="1" noChangeArrowheads="1"/>
          </p:cNvPicPr>
          <p:nvPr/>
        </p:nvPicPr>
        <p:blipFill>
          <a:blip r:embed="rId8" cstate="screen"/>
          <a:srcRect/>
          <a:stretch>
            <a:fillRect/>
          </a:stretch>
        </p:blipFill>
        <p:spPr bwMode="auto">
          <a:xfrm>
            <a:off x="928662" y="4357694"/>
            <a:ext cx="2076136" cy="1500198"/>
          </a:xfrm>
          <a:prstGeom prst="rect">
            <a:avLst/>
          </a:prstGeom>
          <a:noFill/>
          <a:ln w="9525">
            <a:noFill/>
            <a:miter lim="800000"/>
            <a:headEnd/>
            <a:tailEnd/>
          </a:ln>
        </p:spPr>
      </p:pic>
      <p:pic>
        <p:nvPicPr>
          <p:cNvPr id="12" name="Picture 10" descr="http://mirknig.com/uploads/posts/2011-01/1294410807_250-2.jpg"/>
          <p:cNvPicPr>
            <a:picLocks noChangeAspect="1" noChangeArrowheads="1"/>
          </p:cNvPicPr>
          <p:nvPr/>
        </p:nvPicPr>
        <p:blipFill>
          <a:blip r:embed="rId9" cstate="screen"/>
          <a:srcRect/>
          <a:stretch>
            <a:fillRect/>
          </a:stretch>
        </p:blipFill>
        <p:spPr bwMode="auto">
          <a:xfrm>
            <a:off x="3214678" y="4071942"/>
            <a:ext cx="2381250" cy="1733550"/>
          </a:xfrm>
          <a:prstGeom prst="rect">
            <a:avLst/>
          </a:prstGeom>
          <a:noFill/>
          <a:ln w="9525">
            <a:noFill/>
            <a:miter lim="800000"/>
            <a:headEnd/>
            <a:tailEnd/>
          </a:ln>
        </p:spPr>
      </p:pic>
      <p:pic>
        <p:nvPicPr>
          <p:cNvPr id="13" name="Picture 8" descr="http://www.rebenok.com/img/4729_200.jpg"/>
          <p:cNvPicPr>
            <a:picLocks noChangeAspect="1" noChangeArrowheads="1"/>
          </p:cNvPicPr>
          <p:nvPr/>
        </p:nvPicPr>
        <p:blipFill>
          <a:blip r:embed="rId10" cstate="screen"/>
          <a:srcRect/>
          <a:stretch>
            <a:fillRect/>
          </a:stretch>
        </p:blipFill>
        <p:spPr bwMode="auto">
          <a:xfrm>
            <a:off x="5643570" y="2500306"/>
            <a:ext cx="2214578" cy="1615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3" name="Заголовок 2"/>
          <p:cNvSpPr>
            <a:spLocks noGrp="1"/>
          </p:cNvSpPr>
          <p:nvPr>
            <p:ph type="title"/>
          </p:nvPr>
        </p:nvSpPr>
        <p:spPr>
          <a:xfrm>
            <a:off x="785786" y="785794"/>
            <a:ext cx="7572428" cy="928694"/>
          </a:xfrm>
        </p:spPr>
        <p:txBody>
          <a:bodyPr>
            <a:normAutofit fontScale="90000"/>
          </a:bodyPr>
          <a:lstStyle/>
          <a:p>
            <a:r>
              <a:rPr lang="ru-RU" sz="3600" b="1" dirty="0" smtClean="0">
                <a:solidFill>
                  <a:srgbClr val="C00000"/>
                </a:solidFill>
                <a:latin typeface="Times New Roman" pitchFamily="18" charset="0"/>
                <a:cs typeface="Times New Roman" pitchFamily="18" charset="0"/>
              </a:rPr>
              <a:t>Палочки </a:t>
            </a:r>
            <a:r>
              <a:rPr lang="ru-RU" sz="3600" b="1" dirty="0" err="1" smtClean="0">
                <a:solidFill>
                  <a:srgbClr val="C00000"/>
                </a:solidFill>
                <a:latin typeface="Times New Roman" pitchFamily="18" charset="0"/>
                <a:cs typeface="Times New Roman" pitchFamily="18" charset="0"/>
              </a:rPr>
              <a:t>Кюизенера</a:t>
            </a:r>
            <a:r>
              <a:rPr lang="ru-RU" sz="3600" b="1" dirty="0" smtClean="0">
                <a:solidFill>
                  <a:srgbClr val="C00000"/>
                </a:solidFill>
              </a:rPr>
              <a:t/>
            </a:r>
            <a:br>
              <a:rPr lang="ru-RU" sz="3600" b="1" dirty="0" smtClean="0">
                <a:solidFill>
                  <a:srgbClr val="C00000"/>
                </a:solidFill>
              </a:rPr>
            </a:br>
            <a:endParaRPr lang="ru-RU" sz="3600" b="1" dirty="0">
              <a:solidFill>
                <a:srgbClr val="C00000"/>
              </a:solidFill>
            </a:endParaRPr>
          </a:p>
        </p:txBody>
      </p:sp>
      <p:sp>
        <p:nvSpPr>
          <p:cNvPr id="4" name="Содержимое 3"/>
          <p:cNvSpPr>
            <a:spLocks noGrp="1"/>
          </p:cNvSpPr>
          <p:nvPr>
            <p:ph idx="1"/>
          </p:nvPr>
        </p:nvSpPr>
        <p:spPr>
          <a:xfrm>
            <a:off x="785786" y="1285861"/>
            <a:ext cx="7572428" cy="4786346"/>
          </a:xfrm>
        </p:spPr>
        <p:txBody>
          <a:bodyPr>
            <a:normAutofit/>
          </a:bodyPr>
          <a:lstStyle/>
          <a:p>
            <a:pPr>
              <a:buNone/>
            </a:pPr>
            <a:r>
              <a:rPr lang="ru-RU" sz="2000" b="1" dirty="0" smtClean="0">
                <a:solidFill>
                  <a:srgbClr val="002060"/>
                </a:solidFill>
                <a:latin typeface="Times New Roman" pitchFamily="18" charset="0"/>
                <a:cs typeface="Times New Roman" pitchFamily="18" charset="0"/>
              </a:rPr>
              <a:t>Бельгийский учитель начальной</a:t>
            </a:r>
          </a:p>
          <a:p>
            <a:pPr>
              <a:buNone/>
            </a:pPr>
            <a:r>
              <a:rPr lang="ru-RU" sz="2000" b="1" dirty="0" smtClean="0">
                <a:solidFill>
                  <a:srgbClr val="002060"/>
                </a:solidFill>
                <a:latin typeface="Times New Roman" pitchFamily="18" charset="0"/>
                <a:cs typeface="Times New Roman" pitchFamily="18" charset="0"/>
              </a:rPr>
              <a:t> школы Джордж </a:t>
            </a:r>
            <a:r>
              <a:rPr lang="ru-RU" sz="2000" b="1" dirty="0" err="1" smtClean="0">
                <a:solidFill>
                  <a:srgbClr val="002060"/>
                </a:solidFill>
                <a:latin typeface="Times New Roman" pitchFamily="18" charset="0"/>
                <a:cs typeface="Times New Roman" pitchFamily="18" charset="0"/>
              </a:rPr>
              <a:t>Кюизенер</a:t>
            </a:r>
            <a:r>
              <a:rPr lang="ru-RU" sz="2000" b="1" dirty="0" smtClean="0">
                <a:solidFill>
                  <a:srgbClr val="002060"/>
                </a:solidFill>
                <a:latin typeface="Times New Roman" pitchFamily="18" charset="0"/>
                <a:cs typeface="Times New Roman" pitchFamily="18" charset="0"/>
              </a:rPr>
              <a:t> (1891-1976 )</a:t>
            </a:r>
          </a:p>
          <a:p>
            <a:pPr>
              <a:buNone/>
            </a:pPr>
            <a:r>
              <a:rPr lang="ru-RU" sz="2000" b="1" dirty="0" smtClean="0">
                <a:solidFill>
                  <a:srgbClr val="002060"/>
                </a:solidFill>
                <a:latin typeface="Times New Roman" pitchFamily="18" charset="0"/>
                <a:cs typeface="Times New Roman" pitchFamily="18" charset="0"/>
              </a:rPr>
              <a:t> разработал универсальный</a:t>
            </a:r>
          </a:p>
          <a:p>
            <a:pPr>
              <a:buNone/>
            </a:pPr>
            <a:r>
              <a:rPr lang="ru-RU" sz="2000" b="1" dirty="0" smtClean="0">
                <a:solidFill>
                  <a:srgbClr val="002060"/>
                </a:solidFill>
                <a:latin typeface="Times New Roman" pitchFamily="18" charset="0"/>
                <a:cs typeface="Times New Roman" pitchFamily="18" charset="0"/>
              </a:rPr>
              <a:t> дидактический материал «Цветные числа»</a:t>
            </a:r>
          </a:p>
          <a:p>
            <a:pPr>
              <a:buNone/>
            </a:pPr>
            <a:r>
              <a:rPr lang="ru-RU" sz="2000" b="1" dirty="0" smtClean="0">
                <a:solidFill>
                  <a:srgbClr val="002060"/>
                </a:solidFill>
                <a:latin typeface="Times New Roman" pitchFamily="18" charset="0"/>
                <a:cs typeface="Times New Roman" pitchFamily="18" charset="0"/>
              </a:rPr>
              <a:t> для развития математических способностей. </a:t>
            </a:r>
          </a:p>
          <a:p>
            <a:pPr>
              <a:buNone/>
            </a:pPr>
            <a:r>
              <a:rPr lang="ru-RU" sz="2000" b="1" dirty="0" smtClean="0">
                <a:solidFill>
                  <a:srgbClr val="002060"/>
                </a:solidFill>
                <a:latin typeface="Times New Roman" pitchFamily="18" charset="0"/>
                <a:cs typeface="Times New Roman" pitchFamily="18" charset="0"/>
              </a:rPr>
              <a:t>Палочки </a:t>
            </a:r>
            <a:r>
              <a:rPr lang="ru-RU" sz="2000" b="1" dirty="0" err="1" smtClean="0">
                <a:solidFill>
                  <a:srgbClr val="002060"/>
                </a:solidFill>
                <a:latin typeface="Times New Roman" pitchFamily="18" charset="0"/>
                <a:cs typeface="Times New Roman" pitchFamily="18" charset="0"/>
              </a:rPr>
              <a:t>Кюизенера</a:t>
            </a:r>
            <a:r>
              <a:rPr lang="ru-RU" sz="2000" b="1" dirty="0" smtClean="0">
                <a:solidFill>
                  <a:srgbClr val="002060"/>
                </a:solidFill>
                <a:latin typeface="Times New Roman" pitchFamily="18" charset="0"/>
                <a:cs typeface="Times New Roman" pitchFamily="18" charset="0"/>
              </a:rPr>
              <a:t> – это счетные палочки, </a:t>
            </a:r>
          </a:p>
          <a:p>
            <a:pPr>
              <a:buNone/>
            </a:pPr>
            <a:r>
              <a:rPr lang="ru-RU" sz="2000" b="1" dirty="0" smtClean="0">
                <a:solidFill>
                  <a:srgbClr val="002060"/>
                </a:solidFill>
                <a:latin typeface="Times New Roman" pitchFamily="18" charset="0"/>
                <a:cs typeface="Times New Roman" pitchFamily="18" charset="0"/>
              </a:rPr>
              <a:t>которые еще называют «числа в цвете», цветными палочками, цветными числами, цветными линеечками. </a:t>
            </a:r>
          </a:p>
          <a:p>
            <a:pPr algn="r">
              <a:buNone/>
            </a:pPr>
            <a:r>
              <a:rPr lang="ru-RU" sz="2000" b="1" dirty="0" smtClean="0">
                <a:solidFill>
                  <a:srgbClr val="002060"/>
                </a:solidFill>
                <a:latin typeface="Times New Roman" pitchFamily="18" charset="0"/>
                <a:cs typeface="Times New Roman" pitchFamily="18" charset="0"/>
              </a:rPr>
              <a:t>Палочки </a:t>
            </a:r>
            <a:r>
              <a:rPr lang="ru-RU" sz="2000" b="1" dirty="0" err="1" smtClean="0">
                <a:solidFill>
                  <a:srgbClr val="002060"/>
                </a:solidFill>
                <a:latin typeface="Times New Roman" pitchFamily="18" charset="0"/>
                <a:cs typeface="Times New Roman" pitchFamily="18" charset="0"/>
              </a:rPr>
              <a:t>Кюизенера</a:t>
            </a:r>
            <a:r>
              <a:rPr lang="ru-RU" sz="2000" b="1" dirty="0" smtClean="0">
                <a:solidFill>
                  <a:srgbClr val="002060"/>
                </a:solidFill>
                <a:latin typeface="Times New Roman" pitchFamily="18" charset="0"/>
                <a:cs typeface="Times New Roman" pitchFamily="18" charset="0"/>
              </a:rPr>
              <a:t>, в основном, предназначаются </a:t>
            </a:r>
          </a:p>
          <a:p>
            <a:pPr algn="r">
              <a:buNone/>
            </a:pPr>
            <a:r>
              <a:rPr lang="ru-RU" sz="2000" b="1" dirty="0" smtClean="0">
                <a:solidFill>
                  <a:srgbClr val="002060"/>
                </a:solidFill>
                <a:latin typeface="Times New Roman" pitchFamily="18" charset="0"/>
                <a:cs typeface="Times New Roman" pitchFamily="18" charset="0"/>
              </a:rPr>
              <a:t>для занятий с детьми от 2 лет до 7 лет. </a:t>
            </a:r>
          </a:p>
          <a:p>
            <a:pPr algn="r">
              <a:buNone/>
            </a:pPr>
            <a:r>
              <a:rPr lang="ru-RU" sz="2000" b="1" dirty="0" smtClean="0">
                <a:solidFill>
                  <a:srgbClr val="002060"/>
                </a:solidFill>
                <a:latin typeface="Times New Roman" pitchFamily="18" charset="0"/>
                <a:cs typeface="Times New Roman" pitchFamily="18" charset="0"/>
              </a:rPr>
              <a:t>В 1952 году он опубликовал книгу "Числа и цвета", посвященную своему учебному пособию.</a:t>
            </a:r>
          </a:p>
          <a:p>
            <a:endParaRPr lang="ru-RU" sz="2800" dirty="0"/>
          </a:p>
        </p:txBody>
      </p:sp>
      <p:pic>
        <p:nvPicPr>
          <p:cNvPr id="5" name="Рисунок 4" descr="https://pandia.ru/text/81/088/images/img2_186.jpg"/>
          <p:cNvPicPr/>
          <p:nvPr/>
        </p:nvPicPr>
        <p:blipFill>
          <a:blip r:embed="rId3" cstate="print"/>
          <a:srcRect/>
          <a:stretch>
            <a:fillRect/>
          </a:stretch>
        </p:blipFill>
        <p:spPr bwMode="auto">
          <a:xfrm>
            <a:off x="6143636" y="1214422"/>
            <a:ext cx="2089372" cy="2357454"/>
          </a:xfrm>
          <a:prstGeom prst="rect">
            <a:avLst/>
          </a:prstGeom>
          <a:noFill/>
          <a:ln w="9525">
            <a:noFill/>
            <a:miter lim="800000"/>
            <a:headEnd/>
            <a:tailEnd/>
          </a:ln>
        </p:spPr>
      </p:pic>
      <p:pic>
        <p:nvPicPr>
          <p:cNvPr id="6" name="Объект 5"/>
          <p:cNvPicPr>
            <a:picLocks noChangeAspect="1"/>
          </p:cNvPicPr>
          <p:nvPr/>
        </p:nvPicPr>
        <p:blipFill>
          <a:blip r:embed="rId4" cstate="print"/>
          <a:srcRect/>
          <a:stretch>
            <a:fillRect/>
          </a:stretch>
        </p:blipFill>
        <p:spPr>
          <a:xfrm>
            <a:off x="857224" y="4214818"/>
            <a:ext cx="1500198" cy="177766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26862" y="0"/>
            <a:ext cx="9170862" cy="6858000"/>
          </a:xfrm>
          <a:prstGeom prst="rect">
            <a:avLst/>
          </a:prstGeom>
        </p:spPr>
      </p:pic>
      <p:sp>
        <p:nvSpPr>
          <p:cNvPr id="3" name="Заголовок 2"/>
          <p:cNvSpPr>
            <a:spLocks noGrp="1"/>
          </p:cNvSpPr>
          <p:nvPr>
            <p:ph type="title"/>
          </p:nvPr>
        </p:nvSpPr>
        <p:spPr>
          <a:xfrm>
            <a:off x="785786" y="785794"/>
            <a:ext cx="7572428" cy="714380"/>
          </a:xfrm>
        </p:spPr>
        <p:txBody>
          <a:bodyPr>
            <a:normAutofit fontScale="90000"/>
          </a:bodyPr>
          <a:lstStyle/>
          <a:p>
            <a:r>
              <a:rPr lang="ru-RU" b="1" dirty="0" smtClean="0">
                <a:solidFill>
                  <a:srgbClr val="C00000"/>
                </a:solidFill>
                <a:latin typeface="Times New Roman" pitchFamily="18" charset="0"/>
                <a:cs typeface="Times New Roman" pitchFamily="18" charset="0"/>
              </a:rPr>
              <a:t>Описание комплекта</a:t>
            </a:r>
            <a:endParaRPr lang="ru-RU" b="1" dirty="0">
              <a:solidFill>
                <a:srgbClr val="C00000"/>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785786" y="1600200"/>
            <a:ext cx="3710014" cy="4525963"/>
          </a:xfrm>
        </p:spPr>
        <p:txBody>
          <a:bodyPr>
            <a:normAutofit lnSpcReduction="10000"/>
          </a:bodyPr>
          <a:lstStyle/>
          <a:p>
            <a:pPr>
              <a:buNone/>
            </a:pPr>
            <a:r>
              <a:rPr lang="ru-RU" sz="2400" b="1" dirty="0" smtClean="0">
                <a:solidFill>
                  <a:srgbClr val="002060"/>
                </a:solidFill>
                <a:latin typeface="Times New Roman" pitchFamily="18" charset="0"/>
                <a:cs typeface="Times New Roman" pitchFamily="18" charset="0"/>
              </a:rPr>
              <a:t>Комплект состоит из 116 пластмассовых палочек 10-ти разных цветов и разной длины. </a:t>
            </a:r>
          </a:p>
          <a:p>
            <a:pPr>
              <a:buNone/>
            </a:pPr>
            <a:r>
              <a:rPr lang="ru-RU" sz="2400" b="1" dirty="0" smtClean="0">
                <a:solidFill>
                  <a:srgbClr val="002060"/>
                </a:solidFill>
                <a:latin typeface="Times New Roman" pitchFamily="18" charset="0"/>
                <a:cs typeface="Times New Roman" pitchFamily="18" charset="0"/>
              </a:rPr>
              <a:t>Наименьшая палочка имеет длину 1 см и является кубиком. В комплект входят цифры от 1 до 10, знаки действий, знаки отношений.  </a:t>
            </a:r>
          </a:p>
          <a:p>
            <a:pPr algn="just"/>
            <a:endParaRPr lang="ru-RU" sz="1800" b="1" dirty="0">
              <a:solidFill>
                <a:srgbClr val="002060"/>
              </a:solidFill>
            </a:endParaRPr>
          </a:p>
        </p:txBody>
      </p:sp>
      <p:pic>
        <p:nvPicPr>
          <p:cNvPr id="10" name="Содержимое 9" descr="Рисунок1.jpg"/>
          <p:cNvPicPr>
            <a:picLocks noGrp="1" noChangeAspect="1"/>
          </p:cNvPicPr>
          <p:nvPr>
            <p:ph sz="half" idx="2"/>
          </p:nvPr>
        </p:nvPicPr>
        <p:blipFill>
          <a:blip r:embed="rId3"/>
          <a:stretch>
            <a:fillRect/>
          </a:stretch>
        </p:blipFill>
        <p:spPr>
          <a:xfrm>
            <a:off x="4572000" y="1785926"/>
            <a:ext cx="3709988" cy="37099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0" cy="6858000"/>
          </a:xfrm>
          <a:prstGeom prst="rect">
            <a:avLst/>
          </a:prstGeom>
        </p:spPr>
      </p:pic>
      <p:sp>
        <p:nvSpPr>
          <p:cNvPr id="3" name="Заголовок 2"/>
          <p:cNvSpPr>
            <a:spLocks noGrp="1"/>
          </p:cNvSpPr>
          <p:nvPr>
            <p:ph type="title"/>
          </p:nvPr>
        </p:nvSpPr>
        <p:spPr>
          <a:xfrm>
            <a:off x="785786" y="714356"/>
            <a:ext cx="7572428" cy="785818"/>
          </a:xfrm>
        </p:spPr>
        <p:txBody>
          <a:bodyPr>
            <a:normAutofit/>
          </a:bodyPr>
          <a:lstStyle/>
          <a:p>
            <a:pPr lvl="0" algn="l" fontAlgn="base">
              <a:spcAft>
                <a:spcPct val="0"/>
              </a:spcAft>
            </a:pP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endParaRPr lang="ru-RU" sz="2000" b="1" dirty="0">
              <a:solidFill>
                <a:srgbClr val="002060"/>
              </a:solidFill>
            </a:endParaRPr>
          </a:p>
        </p:txBody>
      </p:sp>
      <p:sp>
        <p:nvSpPr>
          <p:cNvPr id="6" name="Содержимое 5"/>
          <p:cNvSpPr>
            <a:spLocks noGrp="1"/>
          </p:cNvSpPr>
          <p:nvPr>
            <p:ph idx="1"/>
          </p:nvPr>
        </p:nvSpPr>
        <p:spPr>
          <a:xfrm>
            <a:off x="785786" y="1357298"/>
            <a:ext cx="7572428" cy="4768865"/>
          </a:xfrm>
        </p:spPr>
        <p:txBody>
          <a:bodyPr>
            <a:normAutofit fontScale="85000" lnSpcReduction="10000"/>
          </a:bodyPr>
          <a:lstStyle/>
          <a:p>
            <a:pPr lvl="0" eaLnBrk="0" hangingPunct="0">
              <a:buFont typeface="Wingdings" pitchFamily="2" charset="2"/>
              <a:buChar char="Ø"/>
            </a:pPr>
            <a:r>
              <a:rPr lang="ru-RU" sz="2400" b="1" dirty="0" smtClean="0">
                <a:solidFill>
                  <a:srgbClr val="002060"/>
                </a:solidFill>
                <a:latin typeface="Times New Roman" pitchFamily="18" charset="0"/>
                <a:ea typeface="Times New Roman" pitchFamily="18" charset="0"/>
                <a:cs typeface="Times New Roman" pitchFamily="18" charset="0"/>
              </a:rPr>
              <a:t>Познакомить с формой, цветом, размером, высотой,  </a:t>
            </a:r>
            <a:r>
              <a:rPr lang="ru-RU" sz="2400" b="1" i="1" dirty="0" smtClean="0">
                <a:solidFill>
                  <a:srgbClr val="002060"/>
                </a:solidFill>
                <a:latin typeface="Times New Roman" pitchFamily="18" charset="0"/>
                <a:ea typeface="Times New Roman" pitchFamily="18" charset="0"/>
                <a:cs typeface="Times New Roman" pitchFamily="18" charset="0"/>
              </a:rPr>
              <a:t>(упражнять в сравнении предметов)</a:t>
            </a:r>
            <a:endParaRPr lang="ru-RU" sz="2400" b="1" dirty="0" smtClean="0">
              <a:solidFill>
                <a:srgbClr val="002060"/>
              </a:solidFill>
              <a:latin typeface="Times New Roman" pitchFamily="18" charset="0"/>
              <a:cs typeface="Times New Roman" pitchFamily="18" charset="0"/>
            </a:endParaRPr>
          </a:p>
          <a:p>
            <a:pPr eaLnBrk="0" hangingPunct="0">
              <a:buFont typeface="Wingdings" pitchFamily="2" charset="2"/>
              <a:buChar char="Ø"/>
            </a:pPr>
            <a:r>
              <a:rPr lang="ru-RU" sz="2400" b="1" dirty="0" smtClean="0">
                <a:solidFill>
                  <a:srgbClr val="002060"/>
                </a:solidFill>
                <a:latin typeface="Times New Roman" pitchFamily="18" charset="0"/>
                <a:cs typeface="Times New Roman" pitchFamily="18" charset="0"/>
              </a:rPr>
              <a:t>Развивать пространственные представления</a:t>
            </a:r>
            <a:r>
              <a:rPr lang="ru-RU" sz="2400" b="1" dirty="0" smtClean="0">
                <a:solidFill>
                  <a:srgbClr val="002060"/>
                </a:solidFill>
                <a:latin typeface="Times New Roman" pitchFamily="18" charset="0"/>
                <a:ea typeface="Times New Roman" pitchFamily="18" charset="0"/>
                <a:cs typeface="Times New Roman" pitchFamily="18" charset="0"/>
              </a:rPr>
              <a:t> </a:t>
            </a:r>
          </a:p>
          <a:p>
            <a:pPr eaLnBrk="0" hangingPunct="0">
              <a:buFont typeface="Wingdings" pitchFamily="2" charset="2"/>
              <a:buChar char="Ø"/>
            </a:pPr>
            <a:r>
              <a:rPr lang="ru-RU" sz="2400" b="1" dirty="0" smtClean="0">
                <a:solidFill>
                  <a:srgbClr val="002060"/>
                </a:solidFill>
                <a:latin typeface="Times New Roman" pitchFamily="18" charset="0"/>
                <a:ea typeface="Times New Roman" pitchFamily="18" charset="0"/>
                <a:cs typeface="Times New Roman" pitchFamily="18" charset="0"/>
              </a:rPr>
              <a:t>Развивать логическое мышление, представление о множестве, операции над множеством(сравнение, разбиение, классификация, абстрагирование)</a:t>
            </a:r>
          </a:p>
          <a:p>
            <a:pPr eaLnBrk="0" hangingPunct="0">
              <a:buFont typeface="Wingdings" pitchFamily="2" charset="2"/>
              <a:buChar char="Ø"/>
            </a:pPr>
            <a:r>
              <a:rPr lang="ru-RU" sz="2400" b="1" dirty="0" smtClean="0">
                <a:solidFill>
                  <a:srgbClr val="002060"/>
                </a:solidFill>
                <a:latin typeface="Times New Roman" pitchFamily="18" charset="0"/>
                <a:cs typeface="Times New Roman" pitchFamily="18" charset="0"/>
              </a:rPr>
              <a:t>Развивать творческие способности, воображение, фантазию, способности к моделированию и конструированию</a:t>
            </a:r>
          </a:p>
          <a:p>
            <a:pPr eaLnBrk="0" hangingPunct="0">
              <a:buFont typeface="Wingdings" pitchFamily="2" charset="2"/>
              <a:buChar char="Ø"/>
            </a:pPr>
            <a:r>
              <a:rPr lang="ru-RU" sz="2400" b="1" dirty="0" smtClean="0">
                <a:solidFill>
                  <a:srgbClr val="002060"/>
                </a:solidFill>
                <a:latin typeface="Times New Roman" pitchFamily="18" charset="0"/>
                <a:ea typeface="Times New Roman" pitchFamily="18" charset="0"/>
                <a:cs typeface="Times New Roman" pitchFamily="18" charset="0"/>
              </a:rPr>
              <a:t>Познакомить с последовательностью чисел натурального ряда. Освоение прямого и обратного счета</a:t>
            </a:r>
            <a:endParaRPr lang="ru-RU" sz="2400" b="1" dirty="0" smtClean="0">
              <a:solidFill>
                <a:srgbClr val="002060"/>
              </a:solidFill>
              <a:latin typeface="Times New Roman" pitchFamily="18" charset="0"/>
              <a:cs typeface="Times New Roman" pitchFamily="18" charset="0"/>
            </a:endParaRPr>
          </a:p>
          <a:p>
            <a:pPr marL="0" lvl="0" indent="0" eaLnBrk="0" fontAlgn="base" hangingPunct="0">
              <a:spcBef>
                <a:spcPct val="0"/>
              </a:spcBef>
              <a:spcAft>
                <a:spcPct val="0"/>
              </a:spcAft>
              <a:buFont typeface="Wingdings" pitchFamily="2" charset="2"/>
              <a:buChar char="Ø"/>
            </a:pPr>
            <a:r>
              <a:rPr lang="ru-RU" sz="2400" b="1" dirty="0" smtClean="0">
                <a:solidFill>
                  <a:srgbClr val="002060"/>
                </a:solidFill>
                <a:latin typeface="Times New Roman" pitchFamily="18" charset="0"/>
                <a:ea typeface="Times New Roman" pitchFamily="18" charset="0"/>
                <a:cs typeface="Times New Roman" pitchFamily="18" charset="0"/>
              </a:rPr>
              <a:t>  Познакомить с составом числа </a:t>
            </a:r>
            <a:r>
              <a:rPr lang="ru-RU" sz="2400" b="1" i="1" dirty="0" smtClean="0">
                <a:solidFill>
                  <a:srgbClr val="002060"/>
                </a:solidFill>
                <a:latin typeface="Times New Roman" pitchFamily="18" charset="0"/>
                <a:ea typeface="Times New Roman" pitchFamily="18" charset="0"/>
                <a:cs typeface="Times New Roman" pitchFamily="18" charset="0"/>
              </a:rPr>
              <a:t>(из единиц и двух меньших)</a:t>
            </a:r>
            <a:endParaRPr lang="ru-RU" sz="2400" b="1" dirty="0" smtClean="0">
              <a:solidFill>
                <a:srgbClr val="002060"/>
              </a:solidFill>
              <a:latin typeface="Times New Roman" pitchFamily="18" charset="0"/>
              <a:cs typeface="Times New Roman" pitchFamily="18" charset="0"/>
            </a:endParaRPr>
          </a:p>
          <a:p>
            <a:pPr marL="0" lvl="0" indent="0" eaLnBrk="0" fontAlgn="base" hangingPunct="0">
              <a:spcBef>
                <a:spcPct val="0"/>
              </a:spcBef>
              <a:spcAft>
                <a:spcPct val="0"/>
              </a:spcAft>
              <a:buFont typeface="Wingdings" pitchFamily="2" charset="2"/>
              <a:buChar char="Ø"/>
            </a:pPr>
            <a:r>
              <a:rPr lang="ru-RU" sz="2400" b="1" dirty="0" smtClean="0">
                <a:solidFill>
                  <a:srgbClr val="002060"/>
                </a:solidFill>
                <a:latin typeface="Times New Roman" pitchFamily="18" charset="0"/>
                <a:ea typeface="Times New Roman" pitchFamily="18" charset="0"/>
                <a:cs typeface="Times New Roman" pitchFamily="18" charset="0"/>
              </a:rPr>
              <a:t>  Усвоить отношения между числами </a:t>
            </a:r>
            <a:r>
              <a:rPr lang="ru-RU" sz="2400" b="1" i="1" dirty="0" smtClean="0">
                <a:solidFill>
                  <a:srgbClr val="002060"/>
                </a:solidFill>
                <a:latin typeface="Times New Roman" pitchFamily="18" charset="0"/>
                <a:ea typeface="Times New Roman" pitchFamily="18" charset="0"/>
                <a:cs typeface="Times New Roman" pitchFamily="18" charset="0"/>
              </a:rPr>
              <a:t>(больше - меньше на)</a:t>
            </a:r>
            <a:endParaRPr lang="ru-RU" sz="2400" b="1" dirty="0" smtClean="0">
              <a:solidFill>
                <a:srgbClr val="002060"/>
              </a:solidFill>
              <a:latin typeface="Times New Roman" pitchFamily="18" charset="0"/>
              <a:cs typeface="Times New Roman" pitchFamily="18" charset="0"/>
            </a:endParaRPr>
          </a:p>
          <a:p>
            <a:pPr marL="0" lvl="0" indent="0" eaLnBrk="0" fontAlgn="base" hangingPunct="0">
              <a:spcBef>
                <a:spcPct val="0"/>
              </a:spcBef>
              <a:spcAft>
                <a:spcPct val="0"/>
              </a:spcAft>
              <a:buFont typeface="Wingdings" pitchFamily="2" charset="2"/>
              <a:buChar char="Ø"/>
            </a:pPr>
            <a:r>
              <a:rPr lang="ru-RU" sz="2400" b="1" dirty="0" smtClean="0">
                <a:solidFill>
                  <a:srgbClr val="002060"/>
                </a:solidFill>
                <a:latin typeface="Times New Roman" pitchFamily="18" charset="0"/>
                <a:ea typeface="Times New Roman" pitchFamily="18" charset="0"/>
                <a:cs typeface="Times New Roman" pitchFamily="18" charset="0"/>
              </a:rPr>
              <a:t>  Развивать психические функции, связанные с речевой деятельностью</a:t>
            </a:r>
            <a:endParaRPr lang="ru-RU" sz="2400" b="1" dirty="0" smtClean="0">
              <a:solidFill>
                <a:srgbClr val="002060"/>
              </a:solidFill>
            </a:endParaRPr>
          </a:p>
          <a:p>
            <a:pPr eaLnBrk="0" hangingPunct="0">
              <a:buFont typeface="Wingdings" pitchFamily="2" charset="2"/>
              <a:buChar char="Ø"/>
            </a:pPr>
            <a:r>
              <a:rPr lang="ru-RU" sz="2400" b="1" dirty="0" smtClean="0">
                <a:solidFill>
                  <a:srgbClr val="002060"/>
                </a:solidFill>
                <a:latin typeface="Times New Roman" pitchFamily="18" charset="0"/>
                <a:cs typeface="Times New Roman" pitchFamily="18" charset="0"/>
              </a:rPr>
              <a:t> Овладеть арифметическими действиями</a:t>
            </a:r>
          </a:p>
          <a:p>
            <a:endParaRPr lang="ru-RU" sz="2400" dirty="0"/>
          </a:p>
        </p:txBody>
      </p:sp>
      <p:sp>
        <p:nvSpPr>
          <p:cNvPr id="7" name="Прямоугольник 6"/>
          <p:cNvSpPr/>
          <p:nvPr/>
        </p:nvSpPr>
        <p:spPr>
          <a:xfrm>
            <a:off x="785786" y="785794"/>
            <a:ext cx="7572428" cy="523220"/>
          </a:xfrm>
          <a:prstGeom prst="rect">
            <a:avLst/>
          </a:prstGeom>
        </p:spPr>
        <p:txBody>
          <a:bodyPr wrap="square">
            <a:spAutoFit/>
          </a:bodyPr>
          <a:lstStyle/>
          <a:p>
            <a:pPr lvl="0" algn="ctr" fontAlgn="base">
              <a:spcBef>
                <a:spcPct val="0"/>
              </a:spcBef>
              <a:spcAft>
                <a:spcPct val="0"/>
              </a:spcAft>
            </a:pPr>
            <a:r>
              <a:rPr lang="ru-RU" sz="2800" b="1" dirty="0" smtClean="0">
                <a:solidFill>
                  <a:srgbClr val="C00000"/>
                </a:solidFill>
                <a:latin typeface="Times New Roman" pitchFamily="18" charset="0"/>
                <a:ea typeface="Times New Roman" pitchFamily="18" charset="0"/>
                <a:cs typeface="Times New Roman" pitchFamily="18" charset="0"/>
              </a:rPr>
              <a:t>Задачи пособия  «Палочки </a:t>
            </a:r>
            <a:r>
              <a:rPr lang="ru-RU" sz="2800" b="1" dirty="0" err="1" smtClean="0">
                <a:solidFill>
                  <a:srgbClr val="C00000"/>
                </a:solidFill>
                <a:latin typeface="Times New Roman" pitchFamily="18" charset="0"/>
                <a:ea typeface="Times New Roman" pitchFamily="18" charset="0"/>
                <a:cs typeface="Times New Roman" pitchFamily="18" charset="0"/>
              </a:rPr>
              <a:t>Кюизенера</a:t>
            </a:r>
            <a:r>
              <a:rPr lang="ru-RU" sz="2800" b="1" dirty="0" smtClean="0">
                <a:solidFill>
                  <a:srgbClr val="C00000"/>
                </a:solidFill>
                <a:latin typeface="Times New Roman" pitchFamily="18" charset="0"/>
                <a:ea typeface="Times New Roman" pitchFamily="18" charset="0"/>
                <a:cs typeface="Times New Roman" pitchFamily="18" charset="0"/>
              </a:rPr>
              <a:t>»: </a:t>
            </a:r>
            <a:endParaRPr lang="ru-RU"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3" name="Заголовок 2"/>
          <p:cNvSpPr>
            <a:spLocks noGrp="1"/>
          </p:cNvSpPr>
          <p:nvPr>
            <p:ph type="title"/>
          </p:nvPr>
        </p:nvSpPr>
        <p:spPr>
          <a:xfrm>
            <a:off x="785786" y="714356"/>
            <a:ext cx="7572428" cy="703282"/>
          </a:xfrm>
        </p:spPr>
        <p:txBody>
          <a:bodyPr>
            <a:normAutofit/>
          </a:bodyPr>
          <a:lstStyle/>
          <a:p>
            <a:r>
              <a:rPr lang="ru-RU" sz="2400" b="1" dirty="0" smtClean="0">
                <a:solidFill>
                  <a:srgbClr val="002060"/>
                </a:solidFill>
                <a:latin typeface="Times New Roman" pitchFamily="18" charset="0"/>
                <a:cs typeface="Times New Roman" pitchFamily="18" charset="0"/>
              </a:rPr>
              <a:t>Палочки представляют следующие классы чисел:</a:t>
            </a:r>
            <a:endParaRPr lang="ru-RU" sz="2400" dirty="0">
              <a:solidFill>
                <a:srgbClr val="002060"/>
              </a:solidFill>
            </a:endParaRPr>
          </a:p>
        </p:txBody>
      </p:sp>
      <p:sp>
        <p:nvSpPr>
          <p:cNvPr id="4" name="Содержимое 3"/>
          <p:cNvSpPr>
            <a:spLocks noGrp="1"/>
          </p:cNvSpPr>
          <p:nvPr>
            <p:ph sz="half" idx="1"/>
          </p:nvPr>
        </p:nvSpPr>
        <p:spPr>
          <a:xfrm>
            <a:off x="785786" y="1357298"/>
            <a:ext cx="3710014" cy="4768865"/>
          </a:xfrm>
        </p:spPr>
        <p:txBody>
          <a:bodyPr>
            <a:normAutofit fontScale="40000" lnSpcReduction="20000"/>
          </a:bodyPr>
          <a:lstStyle/>
          <a:p>
            <a:pPr>
              <a:buNone/>
            </a:pPr>
            <a:r>
              <a:rPr lang="ru-RU" sz="4000" dirty="0" smtClean="0">
                <a:latin typeface="Times New Roman" pitchFamily="18" charset="0"/>
                <a:cs typeface="Simplified Arabic Fixed" pitchFamily="49" charset="-78"/>
              </a:rPr>
              <a:t>      </a:t>
            </a:r>
            <a:r>
              <a:rPr lang="ru-RU" sz="4000" b="1" dirty="0" smtClean="0">
                <a:latin typeface="Times New Roman" pitchFamily="18" charset="0"/>
                <a:cs typeface="Simplified Arabic Fixed" pitchFamily="49" charset="-78"/>
              </a:rPr>
              <a:t>- Класс </a:t>
            </a:r>
            <a:r>
              <a:rPr lang="ru-RU" sz="4000" b="1" u="sng" dirty="0" smtClean="0">
                <a:solidFill>
                  <a:srgbClr val="7030A0"/>
                </a:solidFill>
                <a:latin typeface="Times New Roman" pitchFamily="18" charset="0"/>
                <a:cs typeface="Simplified Arabic Fixed" pitchFamily="49" charset="-78"/>
              </a:rPr>
              <a:t>белых</a:t>
            </a:r>
            <a:r>
              <a:rPr lang="ru-RU" sz="4000" b="1" dirty="0" smtClean="0">
                <a:latin typeface="Times New Roman" pitchFamily="18" charset="0"/>
                <a:cs typeface="Simplified Arabic Fixed" pitchFamily="49" charset="-78"/>
              </a:rPr>
              <a:t> чисел образует число один. Он представлен белыми палочками.</a:t>
            </a:r>
            <a:r>
              <a:rPr lang="ru-RU" sz="3400" b="1" dirty="0" smtClean="0">
                <a:latin typeface="Times New Roman" pitchFamily="18" charset="0"/>
                <a:cs typeface="Simplified Arabic Fixed" pitchFamily="49" charset="-78"/>
              </a:rPr>
              <a:t/>
            </a:r>
            <a:br>
              <a:rPr lang="ru-RU" sz="3400" b="1" dirty="0" smtClean="0">
                <a:latin typeface="Times New Roman" pitchFamily="18" charset="0"/>
                <a:cs typeface="Simplified Arabic Fixed" pitchFamily="49" charset="-78"/>
              </a:rPr>
            </a:br>
            <a:r>
              <a:rPr lang="ru-RU" sz="3400" b="1" dirty="0" smtClean="0">
                <a:latin typeface="Times New Roman" pitchFamily="18" charset="0"/>
                <a:cs typeface="Simplified Arabic Fixed" pitchFamily="49" charset="-78"/>
              </a:rPr>
              <a:t/>
            </a:r>
            <a:br>
              <a:rPr lang="ru-RU" sz="34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 Класс </a:t>
            </a:r>
            <a:r>
              <a:rPr lang="ru-RU" sz="4000" b="1" dirty="0" smtClean="0">
                <a:solidFill>
                  <a:srgbClr val="C00000"/>
                </a:solidFill>
                <a:latin typeface="Times New Roman" pitchFamily="18" charset="0"/>
                <a:cs typeface="Simplified Arabic Fixed" pitchFamily="49" charset="-78"/>
              </a:rPr>
              <a:t>красных</a:t>
            </a:r>
            <a:r>
              <a:rPr lang="ru-RU" sz="4000" b="1" dirty="0" smtClean="0">
                <a:latin typeface="Times New Roman" pitchFamily="18" charset="0"/>
                <a:cs typeface="Simplified Arabic Fixed" pitchFamily="49" charset="-78"/>
              </a:rPr>
              <a:t> чисел – числа кратные двум </a:t>
            </a:r>
            <a:br>
              <a:rPr lang="ru-RU" sz="40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(2, 4, 8). Это палочки </a:t>
            </a:r>
            <a:r>
              <a:rPr lang="ru-RU" sz="4000" b="1" dirty="0" err="1" smtClean="0">
                <a:latin typeface="Times New Roman" pitchFamily="18" charset="0"/>
                <a:cs typeface="Simplified Arabic Fixed" pitchFamily="49" charset="-78"/>
              </a:rPr>
              <a:t>розового</a:t>
            </a:r>
            <a:r>
              <a:rPr lang="ru-RU" sz="4000" b="1" dirty="0" smtClean="0">
                <a:latin typeface="Times New Roman" pitchFamily="18" charset="0"/>
                <a:cs typeface="Simplified Arabic Fixed" pitchFamily="49" charset="-78"/>
              </a:rPr>
              <a:t> (2),</a:t>
            </a:r>
            <a:br>
              <a:rPr lang="ru-RU" sz="40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красного (4), бордового (8) цветов.</a:t>
            </a:r>
            <a:br>
              <a:rPr lang="ru-RU" sz="4000" b="1" dirty="0" smtClean="0">
                <a:latin typeface="Times New Roman" pitchFamily="18" charset="0"/>
                <a:cs typeface="Simplified Arabic Fixed" pitchFamily="49" charset="-78"/>
              </a:rPr>
            </a:br>
            <a:r>
              <a:rPr lang="ru-RU" sz="3400" b="1" dirty="0" smtClean="0">
                <a:latin typeface="Times New Roman" pitchFamily="18" charset="0"/>
                <a:cs typeface="Simplified Arabic Fixed" pitchFamily="49" charset="-78"/>
              </a:rPr>
              <a:t/>
            </a:r>
            <a:br>
              <a:rPr lang="ru-RU" sz="34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 Класс </a:t>
            </a:r>
            <a:r>
              <a:rPr lang="ru-RU" sz="4000" b="1" dirty="0" smtClean="0">
                <a:solidFill>
                  <a:srgbClr val="0070C0"/>
                </a:solidFill>
                <a:latin typeface="Times New Roman" pitchFamily="18" charset="0"/>
                <a:cs typeface="Simplified Arabic Fixed" pitchFamily="49" charset="-78"/>
              </a:rPr>
              <a:t>синих</a:t>
            </a:r>
            <a:r>
              <a:rPr lang="ru-RU" sz="4000" b="1" dirty="0" smtClean="0">
                <a:latin typeface="Times New Roman" pitchFamily="18" charset="0"/>
                <a:cs typeface="Simplified Arabic Fixed" pitchFamily="49" charset="-78"/>
              </a:rPr>
              <a:t> чисел – числа, кратные трём </a:t>
            </a:r>
            <a:br>
              <a:rPr lang="ru-RU" sz="40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(3, 6, 9). Это палочки </a:t>
            </a:r>
            <a:r>
              <a:rPr lang="ru-RU" sz="4000" b="1" dirty="0" err="1" smtClean="0">
                <a:latin typeface="Times New Roman" pitchFamily="18" charset="0"/>
                <a:cs typeface="Simplified Arabic Fixed" pitchFamily="49" charset="-78"/>
              </a:rPr>
              <a:t>голубого</a:t>
            </a:r>
            <a:r>
              <a:rPr lang="ru-RU" sz="4000" b="1" dirty="0" smtClean="0">
                <a:latin typeface="Times New Roman" pitchFamily="18" charset="0"/>
                <a:cs typeface="Simplified Arabic Fixed" pitchFamily="49" charset="-78"/>
              </a:rPr>
              <a:t> (3),</a:t>
            </a:r>
            <a:br>
              <a:rPr lang="ru-RU" sz="40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фиолетового (6), синего (9) цветов.</a:t>
            </a:r>
            <a:br>
              <a:rPr lang="ru-RU" sz="4000" b="1" dirty="0" smtClean="0">
                <a:latin typeface="Times New Roman" pitchFamily="18" charset="0"/>
                <a:cs typeface="Simplified Arabic Fixed" pitchFamily="49" charset="-78"/>
              </a:rPr>
            </a:br>
            <a:r>
              <a:rPr lang="ru-RU" sz="3400" b="1" dirty="0" smtClean="0">
                <a:latin typeface="Times New Roman" pitchFamily="18" charset="0"/>
                <a:cs typeface="Simplified Arabic Fixed" pitchFamily="49" charset="-78"/>
              </a:rPr>
              <a:t/>
            </a:r>
            <a:br>
              <a:rPr lang="ru-RU" sz="34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 Класс </a:t>
            </a:r>
            <a:r>
              <a:rPr lang="ru-RU" sz="4000" b="1" dirty="0" smtClean="0">
                <a:solidFill>
                  <a:srgbClr val="FFFF00"/>
                </a:solidFill>
                <a:latin typeface="Times New Roman" pitchFamily="18" charset="0"/>
                <a:cs typeface="Simplified Arabic Fixed" pitchFamily="49" charset="-78"/>
              </a:rPr>
              <a:t>жёлтых</a:t>
            </a:r>
            <a:r>
              <a:rPr lang="ru-RU" sz="4000" b="1" dirty="0" smtClean="0">
                <a:latin typeface="Times New Roman" pitchFamily="18" charset="0"/>
                <a:cs typeface="Simplified Arabic Fixed" pitchFamily="49" charset="-78"/>
              </a:rPr>
              <a:t> чисел – числа кратные пяти </a:t>
            </a:r>
            <a:br>
              <a:rPr lang="ru-RU" sz="40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(5, 10). Он представлен палочками</a:t>
            </a:r>
            <a:br>
              <a:rPr lang="ru-RU" sz="40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жёлтого (5) и оранжевого (10) цвета.</a:t>
            </a:r>
            <a:br>
              <a:rPr lang="ru-RU" sz="4000" b="1" dirty="0" smtClean="0">
                <a:latin typeface="Times New Roman" pitchFamily="18" charset="0"/>
                <a:cs typeface="Simplified Arabic Fixed" pitchFamily="49" charset="-78"/>
              </a:rPr>
            </a:br>
            <a:r>
              <a:rPr lang="ru-RU" sz="3400" b="1" dirty="0" smtClean="0">
                <a:latin typeface="Times New Roman" pitchFamily="18" charset="0"/>
                <a:cs typeface="Simplified Arabic Fixed" pitchFamily="49" charset="-78"/>
              </a:rPr>
              <a:t/>
            </a:r>
            <a:br>
              <a:rPr lang="ru-RU" sz="3400" b="1" dirty="0" smtClean="0">
                <a:latin typeface="Times New Roman" pitchFamily="18" charset="0"/>
                <a:cs typeface="Simplified Arabic Fixed" pitchFamily="49" charset="-78"/>
              </a:rPr>
            </a:br>
            <a:r>
              <a:rPr lang="ru-RU" sz="4000" b="1" dirty="0" smtClean="0">
                <a:latin typeface="Times New Roman" pitchFamily="18" charset="0"/>
                <a:cs typeface="Simplified Arabic Fixed" pitchFamily="49" charset="-78"/>
              </a:rPr>
              <a:t>- Класс чёрных чисел образует число семь. Это палочки чёрного цвета</a:t>
            </a:r>
            <a:r>
              <a:rPr lang="ru-RU" sz="4000" b="1" dirty="0" smtClean="0">
                <a:latin typeface="Times New Roman" pitchFamily="18" charset="0"/>
                <a:cs typeface="Times New Roman" pitchFamily="18" charset="0"/>
              </a:rPr>
              <a:t>.</a:t>
            </a:r>
            <a:endParaRPr lang="ru-RU" sz="4000" b="1" dirty="0"/>
          </a:p>
        </p:txBody>
      </p:sp>
      <p:pic>
        <p:nvPicPr>
          <p:cNvPr id="6" name="Содержимое 5" descr="Рисунок2.jpg"/>
          <p:cNvPicPr>
            <a:picLocks noGrp="1" noChangeAspect="1"/>
          </p:cNvPicPr>
          <p:nvPr>
            <p:ph sz="half" idx="2"/>
          </p:nvPr>
        </p:nvPicPr>
        <p:blipFill>
          <a:blip r:embed="rId3"/>
          <a:stretch>
            <a:fillRect/>
          </a:stretch>
        </p:blipFill>
        <p:spPr>
          <a:xfrm>
            <a:off x="4572000" y="1350064"/>
            <a:ext cx="3500462" cy="443639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51530"/>
          </a:xfrm>
          <a:prstGeom prst="rect">
            <a:avLst/>
          </a:prstGeom>
        </p:spPr>
      </p:pic>
      <p:sp>
        <p:nvSpPr>
          <p:cNvPr id="3" name="Заголовок 2"/>
          <p:cNvSpPr>
            <a:spLocks noGrp="1"/>
          </p:cNvSpPr>
          <p:nvPr>
            <p:ph type="title"/>
          </p:nvPr>
        </p:nvSpPr>
        <p:spPr>
          <a:xfrm>
            <a:off x="714348" y="785794"/>
            <a:ext cx="7643866" cy="714380"/>
          </a:xfrm>
        </p:spPr>
        <p:txBody>
          <a:bodyPr>
            <a:normAutofit/>
          </a:bodyPr>
          <a:lstStyle/>
          <a:p>
            <a:r>
              <a:rPr lang="ru-RU" sz="3200" b="1" dirty="0" smtClean="0">
                <a:solidFill>
                  <a:srgbClr val="C00000"/>
                </a:solidFill>
                <a:latin typeface="Times New Roman" pitchFamily="18" charset="0"/>
                <a:cs typeface="Times New Roman" pitchFamily="18" charset="0"/>
              </a:rPr>
              <a:t>Как работать с палочками </a:t>
            </a:r>
            <a:r>
              <a:rPr lang="ru-RU" sz="3200" b="1" dirty="0" err="1" smtClean="0">
                <a:solidFill>
                  <a:srgbClr val="C00000"/>
                </a:solidFill>
                <a:latin typeface="Times New Roman" pitchFamily="18" charset="0"/>
                <a:cs typeface="Times New Roman" pitchFamily="18" charset="0"/>
              </a:rPr>
              <a:t>Кюизенера</a:t>
            </a:r>
            <a:r>
              <a:rPr lang="ru-RU" sz="3200" b="1" dirty="0" smtClean="0">
                <a:solidFill>
                  <a:srgbClr val="C00000"/>
                </a:solidFill>
                <a:latin typeface="Times New Roman" pitchFamily="18" charset="0"/>
                <a:cs typeface="Times New Roman" pitchFamily="18" charset="0"/>
              </a:rPr>
              <a:t>? </a:t>
            </a:r>
            <a:endParaRPr lang="ru-RU" sz="3200" dirty="0"/>
          </a:p>
        </p:txBody>
      </p:sp>
      <p:sp>
        <p:nvSpPr>
          <p:cNvPr id="5" name="Текст 4"/>
          <p:cNvSpPr>
            <a:spLocks noGrp="1"/>
          </p:cNvSpPr>
          <p:nvPr>
            <p:ph type="body" idx="1"/>
          </p:nvPr>
        </p:nvSpPr>
        <p:spPr>
          <a:xfrm>
            <a:off x="785786" y="1571611"/>
            <a:ext cx="3711602" cy="500067"/>
          </a:xfrm>
        </p:spPr>
        <p:txBody>
          <a:bodyPr>
            <a:noAutofit/>
          </a:bodyPr>
          <a:lstStyle/>
          <a:p>
            <a:pPr algn="ctr"/>
            <a:r>
              <a:rPr lang="ru-RU" sz="2000" dirty="0" smtClean="0">
                <a:solidFill>
                  <a:srgbClr val="002060"/>
                </a:solidFill>
                <a:latin typeface="Times New Roman" pitchFamily="18" charset="0"/>
                <a:cs typeface="Times New Roman" pitchFamily="18" charset="0"/>
              </a:rPr>
              <a:t>Палочки используются  как игровой материал</a:t>
            </a:r>
            <a:endParaRPr lang="ru-RU" sz="2000" dirty="0">
              <a:solidFill>
                <a:srgbClr val="002060"/>
              </a:solidFill>
            </a:endParaRPr>
          </a:p>
        </p:txBody>
      </p:sp>
      <p:sp>
        <p:nvSpPr>
          <p:cNvPr id="7" name="Текст 6"/>
          <p:cNvSpPr>
            <a:spLocks noGrp="1"/>
          </p:cNvSpPr>
          <p:nvPr>
            <p:ph type="body" sz="quarter" idx="3"/>
          </p:nvPr>
        </p:nvSpPr>
        <p:spPr>
          <a:xfrm>
            <a:off x="4643438" y="1500174"/>
            <a:ext cx="3713189" cy="642942"/>
          </a:xfrm>
        </p:spPr>
        <p:txBody>
          <a:bodyPr>
            <a:normAutofit fontScale="32500" lnSpcReduction="20000"/>
          </a:bodyPr>
          <a:lstStyle/>
          <a:p>
            <a:pPr algn="ctr"/>
            <a:r>
              <a:rPr lang="ru-RU" sz="5500" dirty="0" smtClean="0">
                <a:solidFill>
                  <a:srgbClr val="002060"/>
                </a:solidFill>
                <a:latin typeface="Times New Roman" pitchFamily="18" charset="0"/>
                <a:ea typeface="Times New Roman" pitchFamily="18" charset="0"/>
                <a:cs typeface="Times New Roman" pitchFamily="18" charset="0"/>
              </a:rPr>
              <a:t>Как материал для выкладывания объектов, сюжетных  картин</a:t>
            </a:r>
            <a:endParaRPr lang="ru-RU" sz="5500" dirty="0" smtClean="0">
              <a:solidFill>
                <a:srgbClr val="002060"/>
              </a:solidFill>
              <a:latin typeface="Times New Roman" pitchFamily="18" charset="0"/>
              <a:cs typeface="Times New Roman" pitchFamily="18" charset="0"/>
            </a:endParaRPr>
          </a:p>
          <a:p>
            <a:pPr algn="ctr"/>
            <a:endParaRPr lang="ru-RU" dirty="0"/>
          </a:p>
        </p:txBody>
      </p:sp>
      <p:pic>
        <p:nvPicPr>
          <p:cNvPr id="9" name="Содержимое 8" descr="i.jpg"/>
          <p:cNvPicPr>
            <a:picLocks noGrp="1" noChangeAspect="1"/>
          </p:cNvPicPr>
          <p:nvPr>
            <p:ph sz="quarter" idx="4"/>
          </p:nvPr>
        </p:nvPicPr>
        <p:blipFill>
          <a:blip r:embed="rId3"/>
          <a:stretch>
            <a:fillRect/>
          </a:stretch>
        </p:blipFill>
        <p:spPr>
          <a:xfrm>
            <a:off x="4714876" y="2285992"/>
            <a:ext cx="3500462" cy="3286148"/>
          </a:xfrm>
        </p:spPr>
      </p:pic>
      <p:pic>
        <p:nvPicPr>
          <p:cNvPr id="11" name="Содержимое 10" descr="i (12).jpg"/>
          <p:cNvPicPr>
            <a:picLocks noGrp="1" noChangeAspect="1"/>
          </p:cNvPicPr>
          <p:nvPr>
            <p:ph sz="half" idx="2"/>
          </p:nvPr>
        </p:nvPicPr>
        <p:blipFill>
          <a:blip r:embed="rId4"/>
          <a:stretch>
            <a:fillRect/>
          </a:stretch>
        </p:blipFill>
        <p:spPr>
          <a:xfrm>
            <a:off x="857250" y="2285992"/>
            <a:ext cx="3640138" cy="328614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3" name="Заголовок 2"/>
          <p:cNvSpPr>
            <a:spLocks noGrp="1"/>
          </p:cNvSpPr>
          <p:nvPr>
            <p:ph type="title"/>
          </p:nvPr>
        </p:nvSpPr>
        <p:spPr>
          <a:xfrm>
            <a:off x="785786" y="714356"/>
            <a:ext cx="7572428" cy="703282"/>
          </a:xfrm>
        </p:spPr>
        <p:txBody>
          <a:bodyPr>
            <a:normAutofit/>
          </a:bodyPr>
          <a:lstStyle/>
          <a:p>
            <a:r>
              <a:rPr lang="ru-RU" sz="2000" b="1" dirty="0" smtClean="0">
                <a:solidFill>
                  <a:srgbClr val="C00000"/>
                </a:solidFill>
                <a:latin typeface="Times New Roman" pitchFamily="18" charset="0"/>
                <a:cs typeface="Times New Roman" pitchFamily="18" charset="0"/>
              </a:rPr>
              <a:t>Палочки выступают, как пособие для «юных математиков»</a:t>
            </a:r>
            <a:endParaRPr lang="ru-RU" sz="2000" b="1" dirty="0">
              <a:solidFill>
                <a:srgbClr val="C00000"/>
              </a:solidFill>
            </a:endParaRPr>
          </a:p>
        </p:txBody>
      </p:sp>
      <p:sp>
        <p:nvSpPr>
          <p:cNvPr id="4" name="Текст 3"/>
          <p:cNvSpPr>
            <a:spLocks noGrp="1"/>
          </p:cNvSpPr>
          <p:nvPr>
            <p:ph type="body" idx="1"/>
          </p:nvPr>
        </p:nvSpPr>
        <p:spPr>
          <a:xfrm>
            <a:off x="857224" y="1428736"/>
            <a:ext cx="3640164" cy="928694"/>
          </a:xfrm>
        </p:spPr>
        <p:txBody>
          <a:bodyPr>
            <a:normAutofit/>
          </a:bodyPr>
          <a:lstStyle/>
          <a:p>
            <a:pPr algn="ctr"/>
            <a:r>
              <a:rPr lang="ru-RU" i="1" dirty="0" smtClean="0">
                <a:solidFill>
                  <a:srgbClr val="002060"/>
                </a:solidFill>
                <a:latin typeface="Times New Roman" pitchFamily="18" charset="0"/>
                <a:cs typeface="Times New Roman" pitchFamily="18" charset="0"/>
              </a:rPr>
              <a:t>Игра « Цвет и число»</a:t>
            </a:r>
            <a:endParaRPr lang="ru-RU" i="1" dirty="0" smtClean="0">
              <a:solidFill>
                <a:srgbClr val="002060"/>
              </a:solidFill>
            </a:endParaRPr>
          </a:p>
          <a:p>
            <a:endParaRPr lang="ru-RU" dirty="0">
              <a:solidFill>
                <a:srgbClr val="002060"/>
              </a:solidFill>
            </a:endParaRPr>
          </a:p>
        </p:txBody>
      </p:sp>
      <p:sp>
        <p:nvSpPr>
          <p:cNvPr id="6" name="Текст 5"/>
          <p:cNvSpPr>
            <a:spLocks noGrp="1"/>
          </p:cNvSpPr>
          <p:nvPr>
            <p:ph type="body" sz="quarter" idx="3"/>
          </p:nvPr>
        </p:nvSpPr>
        <p:spPr>
          <a:xfrm>
            <a:off x="4645025" y="1535113"/>
            <a:ext cx="3713189" cy="393689"/>
          </a:xfrm>
        </p:spPr>
        <p:txBody>
          <a:bodyPr>
            <a:noAutofit/>
          </a:bodyPr>
          <a:lstStyle/>
          <a:p>
            <a:pPr algn="ctr"/>
            <a:r>
              <a:rPr lang="ru-RU" i="1" dirty="0" smtClean="0">
                <a:solidFill>
                  <a:srgbClr val="002060"/>
                </a:solidFill>
                <a:latin typeface="Times New Roman" pitchFamily="18" charset="0"/>
                <a:cs typeface="Times New Roman" pitchFamily="18" charset="0"/>
              </a:rPr>
              <a:t>Игра «Числовая лесенка»</a:t>
            </a:r>
            <a:endParaRPr lang="ru-RU" dirty="0">
              <a:solidFill>
                <a:srgbClr val="002060"/>
              </a:solidFill>
            </a:endParaRPr>
          </a:p>
        </p:txBody>
      </p:sp>
      <p:pic>
        <p:nvPicPr>
          <p:cNvPr id="11" name="Содержимое 10" descr="i (10).jpg"/>
          <p:cNvPicPr>
            <a:picLocks noGrp="1" noChangeAspect="1"/>
          </p:cNvPicPr>
          <p:nvPr>
            <p:ph sz="quarter" idx="4"/>
          </p:nvPr>
        </p:nvPicPr>
        <p:blipFill>
          <a:blip r:embed="rId3"/>
          <a:stretch>
            <a:fillRect/>
          </a:stretch>
        </p:blipFill>
        <p:spPr>
          <a:xfrm>
            <a:off x="4645025" y="2143117"/>
            <a:ext cx="3570313" cy="3669930"/>
          </a:xfrm>
        </p:spPr>
      </p:pic>
      <p:pic>
        <p:nvPicPr>
          <p:cNvPr id="13" name="Содержимое 12" descr="i (11).jpg"/>
          <p:cNvPicPr>
            <a:picLocks noGrp="1" noChangeAspect="1"/>
          </p:cNvPicPr>
          <p:nvPr>
            <p:ph sz="half" idx="2"/>
          </p:nvPr>
        </p:nvPicPr>
        <p:blipFill>
          <a:blip r:embed="rId4"/>
          <a:stretch>
            <a:fillRect/>
          </a:stretch>
        </p:blipFill>
        <p:spPr>
          <a:xfrm>
            <a:off x="1000125" y="2143116"/>
            <a:ext cx="3497263" cy="364333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TeMz4aTd.jpg"/>
          <p:cNvPicPr>
            <a:picLocks noChangeAspect="1"/>
          </p:cNvPicPr>
          <p:nvPr/>
        </p:nvPicPr>
        <p:blipFill>
          <a:blip r:embed="rId2"/>
          <a:stretch>
            <a:fillRect/>
          </a:stretch>
        </p:blipFill>
        <p:spPr>
          <a:xfrm>
            <a:off x="0" y="0"/>
            <a:ext cx="9144000" cy="6858000"/>
          </a:xfrm>
          <a:prstGeom prst="rect">
            <a:avLst/>
          </a:prstGeom>
        </p:spPr>
      </p:pic>
      <p:sp>
        <p:nvSpPr>
          <p:cNvPr id="5" name="Заголовок 4"/>
          <p:cNvSpPr>
            <a:spLocks noGrp="1"/>
          </p:cNvSpPr>
          <p:nvPr>
            <p:ph type="title"/>
          </p:nvPr>
        </p:nvSpPr>
        <p:spPr>
          <a:xfrm>
            <a:off x="785786" y="857232"/>
            <a:ext cx="7572428" cy="1357322"/>
          </a:xfrm>
        </p:spPr>
        <p:txBody>
          <a:bodyPr>
            <a:noAutofit/>
          </a:bodyPr>
          <a:lstStyle/>
          <a:p>
            <a:r>
              <a:rPr lang="ru-RU" sz="2400" b="1" dirty="0" smtClean="0">
                <a:solidFill>
                  <a:srgbClr val="002060"/>
                </a:solidFill>
                <a:latin typeface="Times New Roman" pitchFamily="18" charset="0"/>
                <a:cs typeface="Times New Roman" pitchFamily="18" charset="0"/>
              </a:rPr>
              <a:t>Палочки </a:t>
            </a:r>
            <a:r>
              <a:rPr lang="ru-RU" sz="2400" b="1" dirty="0" err="1" smtClean="0">
                <a:solidFill>
                  <a:srgbClr val="002060"/>
                </a:solidFill>
                <a:latin typeface="Times New Roman" pitchFamily="18" charset="0"/>
                <a:cs typeface="Times New Roman" pitchFamily="18" charset="0"/>
              </a:rPr>
              <a:t>Кюизенера</a:t>
            </a:r>
            <a:r>
              <a:rPr lang="ru-RU" sz="2400" b="1" dirty="0" smtClean="0">
                <a:solidFill>
                  <a:srgbClr val="002060"/>
                </a:solidFill>
                <a:latin typeface="Times New Roman" pitchFamily="18" charset="0"/>
                <a:cs typeface="Times New Roman" pitchFamily="18" charset="0"/>
              </a:rPr>
              <a:t> помогают совершенствовать навыки определения времени по часам, фиксируя его значение на циферблате.</a:t>
            </a:r>
            <a:br>
              <a:rPr lang="ru-RU" sz="2400" b="1" dirty="0" smtClean="0">
                <a:solidFill>
                  <a:srgbClr val="00206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Дидактическая игра «Умные часы»</a:t>
            </a:r>
            <a:endParaRPr lang="ru-RU" sz="2400" b="1" dirty="0">
              <a:solidFill>
                <a:srgbClr val="C00000"/>
              </a:solidFill>
              <a:latin typeface="Times New Roman" pitchFamily="18" charset="0"/>
              <a:cs typeface="Times New Roman" pitchFamily="18" charset="0"/>
            </a:endParaRPr>
          </a:p>
        </p:txBody>
      </p:sp>
      <p:pic>
        <p:nvPicPr>
          <p:cNvPr id="7" name="Содержимое 6" descr="i.jpg"/>
          <p:cNvPicPr>
            <a:picLocks noGrp="1" noChangeAspect="1"/>
          </p:cNvPicPr>
          <p:nvPr>
            <p:ph idx="1"/>
          </p:nvPr>
        </p:nvPicPr>
        <p:blipFill>
          <a:blip r:embed="rId3"/>
          <a:stretch>
            <a:fillRect/>
          </a:stretch>
        </p:blipFill>
        <p:spPr>
          <a:xfrm>
            <a:off x="3071802" y="2285992"/>
            <a:ext cx="3071834" cy="362604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51530"/>
          </a:xfrm>
          <a:prstGeom prst="rect">
            <a:avLst/>
          </a:prstGeom>
        </p:spPr>
      </p:pic>
      <p:sp>
        <p:nvSpPr>
          <p:cNvPr id="3" name="Заголовок 2"/>
          <p:cNvSpPr>
            <a:spLocks noGrp="1"/>
          </p:cNvSpPr>
          <p:nvPr>
            <p:ph type="title"/>
          </p:nvPr>
        </p:nvSpPr>
        <p:spPr>
          <a:xfrm>
            <a:off x="785786" y="714356"/>
            <a:ext cx="7572428" cy="703282"/>
          </a:xfrm>
        </p:spPr>
        <p:txBody>
          <a:bodyPr>
            <a:normAutofit/>
          </a:bodyPr>
          <a:lstStyle/>
          <a:p>
            <a:r>
              <a:rPr lang="ru-RU" sz="4000" b="1" dirty="0" smtClean="0">
                <a:solidFill>
                  <a:srgbClr val="C00000"/>
                </a:solidFill>
                <a:latin typeface="Times New Roman" pitchFamily="18" charset="0"/>
                <a:cs typeface="Times New Roman" pitchFamily="18" charset="0"/>
              </a:rPr>
              <a:t>Игры на состав числа</a:t>
            </a:r>
            <a:endParaRPr lang="ru-RU" sz="4000" b="1" dirty="0">
              <a:solidFill>
                <a:srgbClr val="C00000"/>
              </a:solidFill>
              <a:latin typeface="Times New Roman" pitchFamily="18" charset="0"/>
              <a:cs typeface="Times New Roman" pitchFamily="18" charset="0"/>
            </a:endParaRPr>
          </a:p>
        </p:txBody>
      </p:sp>
      <p:sp>
        <p:nvSpPr>
          <p:cNvPr id="4" name="Текст 3"/>
          <p:cNvSpPr>
            <a:spLocks noGrp="1"/>
          </p:cNvSpPr>
          <p:nvPr>
            <p:ph type="body" idx="1"/>
          </p:nvPr>
        </p:nvSpPr>
        <p:spPr>
          <a:xfrm>
            <a:off x="785786" y="1535113"/>
            <a:ext cx="3711602" cy="393689"/>
          </a:xfrm>
        </p:spPr>
        <p:txBody>
          <a:bodyPr>
            <a:normAutofit fontScale="92500" lnSpcReduction="10000"/>
          </a:bodyPr>
          <a:lstStyle/>
          <a:p>
            <a:pPr algn="ctr"/>
            <a:r>
              <a:rPr lang="ru-RU" i="1" dirty="0" smtClean="0">
                <a:solidFill>
                  <a:srgbClr val="002060"/>
                </a:solidFill>
                <a:latin typeface="Times New Roman" pitchFamily="18" charset="0"/>
                <a:cs typeface="Times New Roman" pitchFamily="18" charset="0"/>
              </a:rPr>
              <a:t>Игра «Числовые домики»</a:t>
            </a:r>
            <a:endParaRPr lang="ru-RU" dirty="0">
              <a:solidFill>
                <a:srgbClr val="002060"/>
              </a:solidFill>
            </a:endParaRPr>
          </a:p>
        </p:txBody>
      </p:sp>
      <p:pic>
        <p:nvPicPr>
          <p:cNvPr id="8" name="Содержимое 7" descr="Рисунок6.jpg"/>
          <p:cNvPicPr>
            <a:picLocks noGrp="1" noChangeAspect="1"/>
          </p:cNvPicPr>
          <p:nvPr>
            <p:ph sz="half" idx="2"/>
          </p:nvPr>
        </p:nvPicPr>
        <p:blipFill>
          <a:blip r:embed="rId3"/>
          <a:stretch>
            <a:fillRect/>
          </a:stretch>
        </p:blipFill>
        <p:spPr>
          <a:xfrm>
            <a:off x="1088571" y="2000251"/>
            <a:ext cx="3106058" cy="3929080"/>
          </a:xfrm>
        </p:spPr>
      </p:pic>
      <p:sp>
        <p:nvSpPr>
          <p:cNvPr id="6" name="Текст 5"/>
          <p:cNvSpPr>
            <a:spLocks noGrp="1"/>
          </p:cNvSpPr>
          <p:nvPr>
            <p:ph type="body" sz="quarter" idx="3"/>
          </p:nvPr>
        </p:nvSpPr>
        <p:spPr>
          <a:xfrm>
            <a:off x="4645025" y="1535113"/>
            <a:ext cx="3641751" cy="393689"/>
          </a:xfrm>
        </p:spPr>
        <p:txBody>
          <a:bodyPr>
            <a:normAutofit fontScale="92500" lnSpcReduction="10000"/>
          </a:bodyPr>
          <a:lstStyle/>
          <a:p>
            <a:pPr algn="ctr"/>
            <a:r>
              <a:rPr lang="ru-RU" i="1" dirty="0" smtClean="0">
                <a:solidFill>
                  <a:srgbClr val="002060"/>
                </a:solidFill>
                <a:latin typeface="Times New Roman" pitchFamily="18" charset="0"/>
                <a:cs typeface="Times New Roman" pitchFamily="18" charset="0"/>
              </a:rPr>
              <a:t>Игра «Коврики»</a:t>
            </a:r>
            <a:endParaRPr lang="ru-RU" dirty="0">
              <a:solidFill>
                <a:srgbClr val="002060"/>
              </a:solidFill>
            </a:endParaRPr>
          </a:p>
        </p:txBody>
      </p:sp>
      <p:pic>
        <p:nvPicPr>
          <p:cNvPr id="9" name="Содержимое 8" descr="Рисунок7.jpg"/>
          <p:cNvPicPr>
            <a:picLocks noGrp="1" noChangeAspect="1"/>
          </p:cNvPicPr>
          <p:nvPr>
            <p:ph sz="quarter" idx="4"/>
          </p:nvPr>
        </p:nvPicPr>
        <p:blipFill>
          <a:blip r:embed="rId4"/>
          <a:stretch>
            <a:fillRect/>
          </a:stretch>
        </p:blipFill>
        <p:spPr>
          <a:xfrm>
            <a:off x="4876433" y="2000240"/>
            <a:ext cx="3250346" cy="385765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3" name="Заголовок 2"/>
          <p:cNvSpPr>
            <a:spLocks noGrp="1"/>
          </p:cNvSpPr>
          <p:nvPr>
            <p:ph type="title"/>
          </p:nvPr>
        </p:nvSpPr>
        <p:spPr>
          <a:xfrm>
            <a:off x="714348" y="714356"/>
            <a:ext cx="7715304" cy="5357850"/>
          </a:xfrm>
        </p:spPr>
        <p:txBody>
          <a:bodyPr>
            <a:normAutofit/>
          </a:bodyPr>
          <a:lstStyle/>
          <a:p>
            <a:r>
              <a:rPr lang="ru-RU" sz="2800" b="1" dirty="0" smtClean="0">
                <a:solidFill>
                  <a:srgbClr val="C00000"/>
                </a:solidFill>
                <a:latin typeface="Times New Roman" pitchFamily="18" charset="0"/>
                <a:cs typeface="Times New Roman" pitchFamily="18" charset="0"/>
              </a:rPr>
              <a:t>Актуальность</a:t>
            </a: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Сегодня каждый понимает, что судьба государства зависит от экономической, правовой, политической и нравственной грамотности молодого поколения.</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В имеющихся условиях современного общества жизни непрерывное экономическое образование необходимо начинать именно с дошкольного возраста, когда детьми приобретается первичный опыт в элементарных экономических отношениях. </a:t>
            </a:r>
            <a:endParaRPr lang="ru-RU"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51530"/>
          </a:xfrm>
          <a:prstGeom prst="rect">
            <a:avLst/>
          </a:prstGeom>
        </p:spPr>
      </p:pic>
      <p:sp>
        <p:nvSpPr>
          <p:cNvPr id="3" name="Заголовок 2"/>
          <p:cNvSpPr>
            <a:spLocks noGrp="1"/>
          </p:cNvSpPr>
          <p:nvPr>
            <p:ph type="title"/>
          </p:nvPr>
        </p:nvSpPr>
        <p:spPr>
          <a:xfrm>
            <a:off x="785786" y="785794"/>
            <a:ext cx="7572428" cy="1928826"/>
          </a:xfrm>
        </p:spPr>
        <p:txBody>
          <a:bodyPr>
            <a:normAutofit fontScale="90000"/>
          </a:bodyPr>
          <a:lstStyle/>
          <a:p>
            <a:r>
              <a:rPr lang="ru-RU" b="1" dirty="0" smtClean="0">
                <a:solidFill>
                  <a:srgbClr val="C00000"/>
                </a:solidFill>
                <a:latin typeface="Times New Roman" pitchFamily="18" charset="0"/>
                <a:cs typeface="Times New Roman" pitchFamily="18" charset="0"/>
              </a:rPr>
              <a:t>Игры на сравнение чисел</a:t>
            </a:r>
            <a:r>
              <a:rPr lang="ru-RU" b="1" dirty="0" smtClean="0">
                <a:solidFill>
                  <a:srgbClr val="C00000"/>
                </a:solidFill>
              </a:rPr>
              <a:t/>
            </a:r>
            <a:br>
              <a:rPr lang="ru-RU" b="1" dirty="0" smtClean="0">
                <a:solidFill>
                  <a:srgbClr val="C00000"/>
                </a:solidFill>
              </a:rPr>
            </a:br>
            <a:r>
              <a:rPr lang="ru-RU" b="1" i="1" dirty="0" smtClean="0">
                <a:latin typeface="Times New Roman" pitchFamily="18" charset="0"/>
                <a:cs typeface="Times New Roman" pitchFamily="18" charset="0"/>
              </a:rPr>
              <a:t> </a:t>
            </a:r>
            <a:r>
              <a:rPr lang="ru-RU" sz="2700" b="1" i="1" dirty="0" smtClean="0">
                <a:solidFill>
                  <a:srgbClr val="002060"/>
                </a:solidFill>
                <a:latin typeface="Times New Roman" pitchFamily="18" charset="0"/>
                <a:cs typeface="Times New Roman" pitchFamily="18" charset="0"/>
              </a:rPr>
              <a:t>Длину каждой палочки можно обозначить цифрой, а сравнивая,  пользоваться знаками </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pic>
        <p:nvPicPr>
          <p:cNvPr id="7" name="Содержимое 6" descr="Рисунок8.jpg"/>
          <p:cNvPicPr>
            <a:picLocks noGrp="1" noChangeAspect="1"/>
          </p:cNvPicPr>
          <p:nvPr>
            <p:ph sz="half" idx="1"/>
          </p:nvPr>
        </p:nvPicPr>
        <p:blipFill>
          <a:blip r:embed="rId3"/>
          <a:stretch>
            <a:fillRect/>
          </a:stretch>
        </p:blipFill>
        <p:spPr>
          <a:xfrm>
            <a:off x="977932" y="2357430"/>
            <a:ext cx="3468624" cy="3429024"/>
          </a:xfrm>
        </p:spPr>
      </p:pic>
      <p:pic>
        <p:nvPicPr>
          <p:cNvPr id="8" name="Содержимое 7" descr="Рисунок9.jpg"/>
          <p:cNvPicPr>
            <a:picLocks noGrp="1" noChangeAspect="1"/>
          </p:cNvPicPr>
          <p:nvPr>
            <p:ph sz="half" idx="2"/>
          </p:nvPr>
        </p:nvPicPr>
        <p:blipFill>
          <a:blip r:embed="rId4"/>
          <a:stretch>
            <a:fillRect/>
          </a:stretch>
        </p:blipFill>
        <p:spPr>
          <a:xfrm>
            <a:off x="4698301" y="2357430"/>
            <a:ext cx="3395472" cy="342902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0" cy="6900237"/>
          </a:xfrm>
          <a:prstGeom prst="rect">
            <a:avLst/>
          </a:prstGeom>
        </p:spPr>
      </p:pic>
      <p:sp>
        <p:nvSpPr>
          <p:cNvPr id="3" name="Заголовок 2"/>
          <p:cNvSpPr>
            <a:spLocks noGrp="1"/>
          </p:cNvSpPr>
          <p:nvPr>
            <p:ph type="title"/>
          </p:nvPr>
        </p:nvSpPr>
        <p:spPr>
          <a:xfrm>
            <a:off x="714348" y="714356"/>
            <a:ext cx="7643866" cy="1000132"/>
          </a:xfrm>
        </p:spPr>
        <p:txBody>
          <a:bodyPr>
            <a:normAutofit/>
          </a:bodyPr>
          <a:lstStyle/>
          <a:p>
            <a:r>
              <a:rPr lang="ru-RU" sz="2800" b="1" i="1" dirty="0" smtClean="0">
                <a:solidFill>
                  <a:srgbClr val="C00000"/>
                </a:solidFill>
                <a:latin typeface="Times New Roman" pitchFamily="18" charset="0"/>
                <a:cs typeface="Times New Roman" pitchFamily="18" charset="0"/>
              </a:rPr>
              <a:t>Действие деление</a:t>
            </a:r>
            <a:br>
              <a:rPr lang="ru-RU" sz="2800" b="1" i="1" dirty="0" smtClean="0">
                <a:solidFill>
                  <a:srgbClr val="C00000"/>
                </a:solidFill>
                <a:latin typeface="Times New Roman" pitchFamily="18" charset="0"/>
                <a:cs typeface="Times New Roman" pitchFamily="18" charset="0"/>
              </a:rPr>
            </a:br>
            <a:r>
              <a:rPr lang="ru-RU" sz="2800" b="1" i="1" dirty="0" smtClean="0">
                <a:solidFill>
                  <a:srgbClr val="C00000"/>
                </a:solidFill>
                <a:latin typeface="Times New Roman" pitchFamily="18" charset="0"/>
                <a:cs typeface="Times New Roman" pitchFamily="18" charset="0"/>
              </a:rPr>
              <a:t> Знакомство с числами второго десятка</a:t>
            </a:r>
            <a:endParaRPr lang="ru-RU" sz="2800" dirty="0"/>
          </a:p>
        </p:txBody>
      </p:sp>
      <p:sp>
        <p:nvSpPr>
          <p:cNvPr id="6" name="Текст 5"/>
          <p:cNvSpPr>
            <a:spLocks noGrp="1"/>
          </p:cNvSpPr>
          <p:nvPr>
            <p:ph type="body" idx="1"/>
          </p:nvPr>
        </p:nvSpPr>
        <p:spPr>
          <a:xfrm>
            <a:off x="785786" y="1643050"/>
            <a:ext cx="3711602" cy="857256"/>
          </a:xfrm>
        </p:spPr>
        <p:txBody>
          <a:bodyPr>
            <a:normAutofit/>
          </a:bodyPr>
          <a:lstStyle/>
          <a:p>
            <a:pPr algn="ctr"/>
            <a:r>
              <a:rPr lang="ru-RU" sz="2200" i="1" dirty="0" smtClean="0">
                <a:solidFill>
                  <a:srgbClr val="002060"/>
                </a:solidFill>
                <a:latin typeface="Times New Roman" pitchFamily="18" charset="0"/>
                <a:cs typeface="Times New Roman" pitchFamily="18" charset="0"/>
              </a:rPr>
              <a:t>Действие  - деление</a:t>
            </a:r>
          </a:p>
          <a:p>
            <a:endParaRPr lang="ru-RU" dirty="0"/>
          </a:p>
        </p:txBody>
      </p:sp>
      <p:pic>
        <p:nvPicPr>
          <p:cNvPr id="10" name="Содержимое 9" descr="Рисунок10.jpg"/>
          <p:cNvPicPr>
            <a:picLocks noGrp="1" noChangeAspect="1"/>
          </p:cNvPicPr>
          <p:nvPr>
            <p:ph sz="half" idx="2"/>
          </p:nvPr>
        </p:nvPicPr>
        <p:blipFill>
          <a:blip r:embed="rId3"/>
          <a:stretch>
            <a:fillRect/>
          </a:stretch>
        </p:blipFill>
        <p:spPr>
          <a:xfrm>
            <a:off x="979443" y="2233130"/>
            <a:ext cx="3306806" cy="3481885"/>
          </a:xfrm>
        </p:spPr>
      </p:pic>
      <p:sp>
        <p:nvSpPr>
          <p:cNvPr id="8" name="Текст 7"/>
          <p:cNvSpPr>
            <a:spLocks noGrp="1"/>
          </p:cNvSpPr>
          <p:nvPr>
            <p:ph type="body" sz="quarter" idx="3"/>
          </p:nvPr>
        </p:nvSpPr>
        <p:spPr>
          <a:xfrm>
            <a:off x="4643438" y="1643050"/>
            <a:ext cx="3643337" cy="1071570"/>
          </a:xfrm>
        </p:spPr>
        <p:txBody>
          <a:bodyPr>
            <a:normAutofit/>
          </a:bodyPr>
          <a:lstStyle/>
          <a:p>
            <a:pPr algn="ctr"/>
            <a:r>
              <a:rPr lang="ru-RU" sz="2000" i="1" dirty="0" smtClean="0">
                <a:solidFill>
                  <a:srgbClr val="002060"/>
                </a:solidFill>
                <a:latin typeface="Times New Roman" pitchFamily="18" charset="0"/>
                <a:cs typeface="Times New Roman" pitchFamily="18" charset="0"/>
              </a:rPr>
              <a:t>Запись чисел второго десятка (15)</a:t>
            </a:r>
          </a:p>
          <a:p>
            <a:endParaRPr lang="ru-RU" dirty="0"/>
          </a:p>
        </p:txBody>
      </p:sp>
      <p:pic>
        <p:nvPicPr>
          <p:cNvPr id="11" name="Содержимое 10" descr="Рисунок11.jpg"/>
          <p:cNvPicPr>
            <a:picLocks noGrp="1" noChangeAspect="1"/>
          </p:cNvPicPr>
          <p:nvPr>
            <p:ph sz="quarter" idx="4"/>
          </p:nvPr>
        </p:nvPicPr>
        <p:blipFill>
          <a:blip r:embed="rId4"/>
          <a:stretch>
            <a:fillRect/>
          </a:stretch>
        </p:blipFill>
        <p:spPr>
          <a:xfrm>
            <a:off x="4743857" y="2285992"/>
            <a:ext cx="3257167" cy="342902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5" name="Заголовок 4"/>
          <p:cNvSpPr>
            <a:spLocks noGrp="1"/>
          </p:cNvSpPr>
          <p:nvPr>
            <p:ph type="title"/>
          </p:nvPr>
        </p:nvSpPr>
        <p:spPr>
          <a:xfrm>
            <a:off x="714348" y="785794"/>
            <a:ext cx="7972452" cy="631844"/>
          </a:xfrm>
        </p:spPr>
        <p:txBody>
          <a:bodyPr>
            <a:normAutofit fontScale="90000"/>
          </a:bodyPr>
          <a:lstStyle/>
          <a:p>
            <a:r>
              <a:rPr lang="ru-RU" b="1" dirty="0" smtClean="0">
                <a:solidFill>
                  <a:srgbClr val="C00000"/>
                </a:solidFill>
                <a:latin typeface="Times New Roman" pitchFamily="18" charset="0"/>
                <a:ea typeface="Times New Roman" pitchFamily="18" charset="0"/>
                <a:cs typeface="Times New Roman" pitchFamily="18" charset="0"/>
              </a:rPr>
              <a:t>МЕТОДИЧЕСКИЕ ПОСОБИЯ</a:t>
            </a:r>
            <a:endParaRPr lang="ru-RU" dirty="0"/>
          </a:p>
        </p:txBody>
      </p:sp>
      <p:pic>
        <p:nvPicPr>
          <p:cNvPr id="10" name="Содержимое 9" descr="img17.jpg"/>
          <p:cNvPicPr>
            <a:picLocks noGrp="1" noChangeAspect="1"/>
          </p:cNvPicPr>
          <p:nvPr>
            <p:ph idx="1"/>
          </p:nvPr>
        </p:nvPicPr>
        <p:blipFill>
          <a:blip r:embed="rId3"/>
          <a:stretch>
            <a:fillRect/>
          </a:stretch>
        </p:blipFill>
        <p:spPr>
          <a:xfrm>
            <a:off x="1285852" y="1357298"/>
            <a:ext cx="6715172" cy="464347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3" name="Заголовок 2"/>
          <p:cNvSpPr>
            <a:spLocks noGrp="1"/>
          </p:cNvSpPr>
          <p:nvPr>
            <p:ph type="title"/>
          </p:nvPr>
        </p:nvSpPr>
        <p:spPr>
          <a:xfrm>
            <a:off x="714348" y="714356"/>
            <a:ext cx="7786742" cy="5357850"/>
          </a:xfrm>
        </p:spPr>
        <p:txBody>
          <a:bodyPr>
            <a:normAutofit/>
          </a:bodyPr>
          <a:lstStyle/>
          <a:p>
            <a:r>
              <a:rPr lang="ru-RU" sz="5400" b="1" dirty="0" smtClean="0">
                <a:solidFill>
                  <a:srgbClr val="002060"/>
                </a:solidFill>
                <a:latin typeface="Times New Roman" pitchFamily="18" charset="0"/>
                <a:cs typeface="Times New Roman" pitchFamily="18" charset="0"/>
              </a:rPr>
              <a:t>От теории к практике…</a:t>
            </a:r>
            <a:endParaRPr lang="ru-RU" sz="5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1" y="0"/>
            <a:ext cx="9144000" cy="6858000"/>
          </a:xfrm>
          <a:prstGeom prst="rect">
            <a:avLst/>
          </a:prstGeom>
        </p:spPr>
      </p:pic>
      <p:sp>
        <p:nvSpPr>
          <p:cNvPr id="3" name="Заголовок 2"/>
          <p:cNvSpPr>
            <a:spLocks noGrp="1"/>
          </p:cNvSpPr>
          <p:nvPr>
            <p:ph type="title"/>
          </p:nvPr>
        </p:nvSpPr>
        <p:spPr>
          <a:xfrm>
            <a:off x="785786" y="785794"/>
            <a:ext cx="7572428" cy="1285884"/>
          </a:xfrm>
        </p:spPr>
        <p:txBody>
          <a:bodyPr>
            <a:normAutofit/>
          </a:bodyPr>
          <a:lstStyle/>
          <a:p>
            <a:r>
              <a:rPr lang="ru-RU" sz="2000" b="1" dirty="0" smtClean="0">
                <a:solidFill>
                  <a:srgbClr val="C00000"/>
                </a:solidFill>
                <a:latin typeface="Times New Roman" pitchFamily="18" charset="0"/>
                <a:cs typeface="Times New Roman" pitchFamily="18" charset="0"/>
              </a:rPr>
              <a:t>Предлагаю вашему вниманию сюжетно-ролевую игру «Магазин», где в качестве денег используются карточки схемы к блокам </a:t>
            </a:r>
            <a:r>
              <a:rPr lang="ru-RU" sz="2000" b="1" dirty="0" err="1" smtClean="0">
                <a:solidFill>
                  <a:srgbClr val="C00000"/>
                </a:solidFill>
                <a:latin typeface="Times New Roman" pitchFamily="18" charset="0"/>
                <a:cs typeface="Times New Roman" pitchFamily="18" charset="0"/>
              </a:rPr>
              <a:t>Дьеныша</a:t>
            </a:r>
            <a:r>
              <a:rPr lang="ru-RU" sz="2000" b="1" dirty="0" smtClean="0">
                <a:solidFill>
                  <a:srgbClr val="C00000"/>
                </a:solidFill>
                <a:latin typeface="Times New Roman" pitchFamily="18" charset="0"/>
                <a:cs typeface="Times New Roman" pitchFamily="18" charset="0"/>
              </a:rPr>
              <a:t>, а в качестве ценника – сами блоки</a:t>
            </a:r>
            <a:endParaRPr lang="ru-RU" sz="2000" b="1" dirty="0">
              <a:solidFill>
                <a:srgbClr val="C00000"/>
              </a:solidFill>
              <a:latin typeface="Times New Roman" pitchFamily="18" charset="0"/>
              <a:cs typeface="Times New Roman" pitchFamily="18" charset="0"/>
            </a:endParaRPr>
          </a:p>
        </p:txBody>
      </p:sp>
      <p:sp>
        <p:nvSpPr>
          <p:cNvPr id="4" name="Текст 3"/>
          <p:cNvSpPr>
            <a:spLocks noGrp="1"/>
          </p:cNvSpPr>
          <p:nvPr>
            <p:ph type="body" idx="1"/>
          </p:nvPr>
        </p:nvSpPr>
        <p:spPr>
          <a:xfrm>
            <a:off x="1142976" y="2071678"/>
            <a:ext cx="3286148" cy="428628"/>
          </a:xfrm>
        </p:spPr>
        <p:txBody>
          <a:bodyPr>
            <a:normAutofit lnSpcReduction="10000"/>
          </a:bodyPr>
          <a:lstStyle/>
          <a:p>
            <a:pPr algn="ctr"/>
            <a:r>
              <a:rPr lang="ru-RU" dirty="0" smtClean="0">
                <a:solidFill>
                  <a:srgbClr val="002060"/>
                </a:solidFill>
                <a:latin typeface="Times New Roman" pitchFamily="18" charset="0"/>
                <a:cs typeface="Times New Roman" pitchFamily="18" charset="0"/>
              </a:rPr>
              <a:t>Ценник</a:t>
            </a:r>
            <a:endParaRPr lang="ru-RU" dirty="0">
              <a:solidFill>
                <a:srgbClr val="002060"/>
              </a:solidFill>
              <a:latin typeface="Times New Roman" pitchFamily="18" charset="0"/>
              <a:cs typeface="Times New Roman" pitchFamily="18" charset="0"/>
            </a:endParaRPr>
          </a:p>
        </p:txBody>
      </p:sp>
      <p:pic>
        <p:nvPicPr>
          <p:cNvPr id="8" name="Содержимое 7" descr="IMG_8383-2.jpg"/>
          <p:cNvPicPr>
            <a:picLocks noGrp="1" noChangeAspect="1"/>
          </p:cNvPicPr>
          <p:nvPr>
            <p:ph sz="half" idx="2"/>
          </p:nvPr>
        </p:nvPicPr>
        <p:blipFill>
          <a:blip r:embed="rId3" cstate="print"/>
          <a:stretch>
            <a:fillRect/>
          </a:stretch>
        </p:blipFill>
        <p:spPr>
          <a:xfrm>
            <a:off x="1214414" y="2571745"/>
            <a:ext cx="3072696" cy="3071834"/>
          </a:xfrm>
        </p:spPr>
      </p:pic>
      <p:sp>
        <p:nvSpPr>
          <p:cNvPr id="6" name="Текст 5"/>
          <p:cNvSpPr>
            <a:spLocks noGrp="1"/>
          </p:cNvSpPr>
          <p:nvPr>
            <p:ph type="body" sz="quarter" idx="3"/>
          </p:nvPr>
        </p:nvSpPr>
        <p:spPr>
          <a:xfrm>
            <a:off x="4645025" y="2071678"/>
            <a:ext cx="3498875" cy="428628"/>
          </a:xfrm>
        </p:spPr>
        <p:txBody>
          <a:bodyPr>
            <a:normAutofit lnSpcReduction="10000"/>
          </a:bodyPr>
          <a:lstStyle/>
          <a:p>
            <a:pPr algn="ctr"/>
            <a:r>
              <a:rPr lang="ru-RU" dirty="0" smtClean="0">
                <a:solidFill>
                  <a:srgbClr val="002060"/>
                </a:solidFill>
                <a:latin typeface="Times New Roman" pitchFamily="18" charset="0"/>
                <a:cs typeface="Times New Roman" pitchFamily="18" charset="0"/>
              </a:rPr>
              <a:t>Деньги</a:t>
            </a:r>
            <a:endParaRPr lang="ru-RU" dirty="0">
              <a:solidFill>
                <a:srgbClr val="002060"/>
              </a:solidFill>
              <a:latin typeface="Times New Roman" pitchFamily="18" charset="0"/>
              <a:cs typeface="Times New Roman" pitchFamily="18" charset="0"/>
            </a:endParaRPr>
          </a:p>
        </p:txBody>
      </p:sp>
      <p:pic>
        <p:nvPicPr>
          <p:cNvPr id="11" name="Содержимое 10" descr="i (4).jpg"/>
          <p:cNvPicPr>
            <a:picLocks noGrp="1" noChangeAspect="1"/>
          </p:cNvPicPr>
          <p:nvPr>
            <p:ph sz="quarter" idx="4"/>
          </p:nvPr>
        </p:nvPicPr>
        <p:blipFill>
          <a:blip r:embed="rId4"/>
          <a:stretch>
            <a:fillRect/>
          </a:stretch>
        </p:blipFill>
        <p:spPr>
          <a:xfrm>
            <a:off x="4488637" y="2884288"/>
            <a:ext cx="3583802" cy="2687851"/>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0" cy="6957936"/>
          </a:xfrm>
          <a:prstGeom prst="rect">
            <a:avLst/>
          </a:prstGeom>
        </p:spPr>
      </p:pic>
      <p:sp>
        <p:nvSpPr>
          <p:cNvPr id="3" name="Заголовок 2"/>
          <p:cNvSpPr>
            <a:spLocks noGrp="1"/>
          </p:cNvSpPr>
          <p:nvPr>
            <p:ph type="title"/>
          </p:nvPr>
        </p:nvSpPr>
        <p:spPr>
          <a:xfrm>
            <a:off x="785786" y="785794"/>
            <a:ext cx="7572428" cy="5429288"/>
          </a:xfrm>
        </p:spPr>
        <p:txBody>
          <a:bodyPr>
            <a:normAutofit/>
          </a:bodyPr>
          <a:lstStyle/>
          <a:p>
            <a:r>
              <a:rPr lang="ru-RU" sz="2400" b="1" dirty="0" smtClean="0">
                <a:solidFill>
                  <a:srgbClr val="002060"/>
                </a:solidFill>
                <a:latin typeface="Times New Roman" pitchFamily="18" charset="0"/>
                <a:cs typeface="Times New Roman" pitchFamily="18" charset="0"/>
              </a:rPr>
              <a:t>Можно усложнить традиционную сюжетно-ролевую игру «Магазин», участниками которой обычно выступают </a:t>
            </a:r>
            <a:r>
              <a:rPr lang="ru-RU" sz="2400" b="1" dirty="0" smtClean="0">
                <a:solidFill>
                  <a:srgbClr val="C00000"/>
                </a:solidFill>
                <a:latin typeface="Times New Roman" pitchFamily="18" charset="0"/>
                <a:cs typeface="Times New Roman" pitchFamily="18" charset="0"/>
              </a:rPr>
              <a:t>продавец</a:t>
            </a:r>
            <a:r>
              <a:rPr lang="ru-RU" sz="2400" b="1" dirty="0" smtClean="0">
                <a:solidFill>
                  <a:srgbClr val="002060"/>
                </a:solidFill>
                <a:latin typeface="Times New Roman" pitchFamily="18" charset="0"/>
                <a:cs typeface="Times New Roman" pitchFamily="18" charset="0"/>
              </a:rPr>
              <a:t> (или кассир) и </a:t>
            </a:r>
            <a:r>
              <a:rPr lang="ru-RU" sz="2400" b="1" dirty="0" smtClean="0">
                <a:solidFill>
                  <a:srgbClr val="C00000"/>
                </a:solidFill>
                <a:latin typeface="Times New Roman" pitchFamily="18" charset="0"/>
                <a:cs typeface="Times New Roman" pitchFamily="18" charset="0"/>
              </a:rPr>
              <a:t>покупатель</a:t>
            </a:r>
            <a:r>
              <a:rPr lang="ru-RU" sz="2400" b="1" dirty="0" smtClean="0">
                <a:solidFill>
                  <a:srgbClr val="002060"/>
                </a:solidFill>
                <a:latin typeface="Times New Roman" pitchFamily="18" charset="0"/>
                <a:cs typeface="Times New Roman" pitchFamily="18" charset="0"/>
              </a:rPr>
              <a:t>, например,  можно ввести роль </a:t>
            </a:r>
            <a:r>
              <a:rPr lang="ru-RU" sz="2400" b="1" dirty="0" smtClean="0">
                <a:solidFill>
                  <a:srgbClr val="C00000"/>
                </a:solidFill>
                <a:latin typeface="Times New Roman" pitchFamily="18" charset="0"/>
                <a:cs typeface="Times New Roman" pitchFamily="18" charset="0"/>
              </a:rPr>
              <a:t>бухгалтера</a:t>
            </a:r>
            <a:r>
              <a:rPr lang="ru-RU" sz="2400" b="1" dirty="0" smtClean="0">
                <a:solidFill>
                  <a:srgbClr val="002060"/>
                </a:solidFill>
                <a:latin typeface="Times New Roman" pitchFamily="18" charset="0"/>
                <a:cs typeface="Times New Roman" pitchFamily="18" charset="0"/>
              </a:rPr>
              <a:t>, который рассчитает стоимость товара и роль </a:t>
            </a:r>
            <a:r>
              <a:rPr lang="ru-RU" sz="2400" b="1" dirty="0" err="1" smtClean="0">
                <a:solidFill>
                  <a:srgbClr val="C00000"/>
                </a:solidFill>
                <a:latin typeface="Times New Roman" pitchFamily="18" charset="0"/>
                <a:cs typeface="Times New Roman" pitchFamily="18" charset="0"/>
              </a:rPr>
              <a:t>мерчендайзера</a:t>
            </a:r>
            <a:r>
              <a:rPr lang="ru-RU" sz="2400" b="1" dirty="0" smtClean="0">
                <a:solidFill>
                  <a:srgbClr val="002060"/>
                </a:solidFill>
                <a:latin typeface="Times New Roman" pitchFamily="18" charset="0"/>
                <a:cs typeface="Times New Roman" pitchFamily="18" charset="0"/>
              </a:rPr>
              <a:t>, который отвечает за выкладку товара на прилавок и ценников на него. Таким образом, будут реализовываться и </a:t>
            </a:r>
            <a:r>
              <a:rPr lang="ru-RU" sz="2400" b="1" dirty="0" err="1" smtClean="0">
                <a:solidFill>
                  <a:srgbClr val="002060"/>
                </a:solidFill>
                <a:latin typeface="Times New Roman" pitchFamily="18" charset="0"/>
                <a:cs typeface="Times New Roman" pitchFamily="18" charset="0"/>
              </a:rPr>
              <a:t>профориентационные</a:t>
            </a:r>
            <a:r>
              <a:rPr lang="ru-RU" sz="2400" b="1" dirty="0" smtClean="0">
                <a:solidFill>
                  <a:srgbClr val="002060"/>
                </a:solidFill>
                <a:latin typeface="Times New Roman" pitchFamily="18" charset="0"/>
                <a:cs typeface="Times New Roman" pitchFamily="18" charset="0"/>
              </a:rPr>
              <a:t> аспекты в воспитании детей  дошкольного возраста.</a:t>
            </a:r>
            <a:endParaRPr lang="ru-RU"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3" name="Заголовок 2"/>
          <p:cNvSpPr>
            <a:spLocks noGrp="1"/>
          </p:cNvSpPr>
          <p:nvPr>
            <p:ph type="title"/>
          </p:nvPr>
        </p:nvSpPr>
        <p:spPr>
          <a:xfrm>
            <a:off x="785786" y="714356"/>
            <a:ext cx="7572428" cy="1143008"/>
          </a:xfrm>
        </p:spPr>
        <p:txBody>
          <a:bodyPr>
            <a:normAutofit/>
          </a:bodyPr>
          <a:lstStyle/>
          <a:p>
            <a:r>
              <a:rPr lang="ru-RU" sz="1800" b="1" dirty="0" smtClean="0">
                <a:solidFill>
                  <a:srgbClr val="C00000"/>
                </a:solidFill>
                <a:latin typeface="Times New Roman" pitchFamily="18" charset="0"/>
                <a:cs typeface="Times New Roman" pitchFamily="18" charset="0"/>
              </a:rPr>
              <a:t>Для </a:t>
            </a:r>
            <a:r>
              <a:rPr lang="ru-RU" sz="1800" b="1" dirty="0" smtClean="0">
                <a:solidFill>
                  <a:srgbClr val="002060"/>
                </a:solidFill>
                <a:latin typeface="Times New Roman" pitchFamily="18" charset="0"/>
                <a:cs typeface="Times New Roman" pitchFamily="18" charset="0"/>
              </a:rPr>
              <a:t>бухгалтера</a:t>
            </a:r>
            <a:r>
              <a:rPr lang="ru-RU" sz="1800" b="1" dirty="0" smtClean="0">
                <a:solidFill>
                  <a:srgbClr val="C00000"/>
                </a:solidFill>
                <a:latin typeface="Times New Roman" pitchFamily="18" charset="0"/>
                <a:cs typeface="Times New Roman" pitchFamily="18" charset="0"/>
              </a:rPr>
              <a:t> педагог разрабатывает накладные, по которым  тот  рассчитывает цену товара – блок </a:t>
            </a:r>
            <a:r>
              <a:rPr lang="ru-RU" sz="1800" b="1" dirty="0" err="1" smtClean="0">
                <a:solidFill>
                  <a:srgbClr val="C00000"/>
                </a:solidFill>
                <a:latin typeface="Times New Roman" pitchFamily="18" charset="0"/>
                <a:cs typeface="Times New Roman" pitchFamily="18" charset="0"/>
              </a:rPr>
              <a:t>Дьеныша</a:t>
            </a:r>
            <a:r>
              <a:rPr lang="ru-RU" sz="1800" b="1" dirty="0" smtClean="0">
                <a:solidFill>
                  <a:srgbClr val="C00000"/>
                </a:solidFill>
                <a:latin typeface="Times New Roman" pitchFamily="18" charset="0"/>
                <a:cs typeface="Times New Roman" pitchFamily="18" charset="0"/>
              </a:rPr>
              <a:t/>
            </a:r>
            <a:br>
              <a:rPr lang="ru-RU" sz="1800" b="1" dirty="0" smtClean="0">
                <a:solidFill>
                  <a:srgbClr val="C00000"/>
                </a:solidFill>
                <a:latin typeface="Times New Roman" pitchFamily="18" charset="0"/>
                <a:cs typeface="Times New Roman" pitchFamily="18" charset="0"/>
              </a:rPr>
            </a:br>
            <a:r>
              <a:rPr lang="ru-RU" sz="2000" b="1" dirty="0" smtClean="0">
                <a:solidFill>
                  <a:srgbClr val="00B050"/>
                </a:solidFill>
                <a:latin typeface="Times New Roman" pitchFamily="18" charset="0"/>
                <a:cs typeface="Times New Roman" pitchFamily="18" charset="0"/>
              </a:rPr>
              <a:t>Пример накладной  для расчёта стоимости товара</a:t>
            </a:r>
            <a:endParaRPr lang="ru-RU" sz="2000" b="1" dirty="0">
              <a:solidFill>
                <a:srgbClr val="00B050"/>
              </a:solidFill>
              <a:latin typeface="Times New Roman" pitchFamily="18" charset="0"/>
              <a:cs typeface="Times New Roman" pitchFamily="18" charset="0"/>
            </a:endParaRPr>
          </a:p>
        </p:txBody>
      </p:sp>
      <p:pic>
        <p:nvPicPr>
          <p:cNvPr id="5" name="Содержимое 4" descr="i (5).jpg"/>
          <p:cNvPicPr>
            <a:picLocks noGrp="1" noChangeAspect="1"/>
          </p:cNvPicPr>
          <p:nvPr>
            <p:ph idx="1"/>
          </p:nvPr>
        </p:nvPicPr>
        <p:blipFill>
          <a:blip r:embed="rId3"/>
          <a:stretch>
            <a:fillRect/>
          </a:stretch>
        </p:blipFill>
        <p:spPr>
          <a:xfrm>
            <a:off x="928662" y="1928802"/>
            <a:ext cx="7143800" cy="404272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51530"/>
          </a:xfrm>
          <a:prstGeom prst="rect">
            <a:avLst/>
          </a:prstGeom>
        </p:spPr>
      </p:pic>
      <p:sp>
        <p:nvSpPr>
          <p:cNvPr id="5" name="Заголовок 4"/>
          <p:cNvSpPr>
            <a:spLocks noGrp="1"/>
          </p:cNvSpPr>
          <p:nvPr>
            <p:ph type="title"/>
          </p:nvPr>
        </p:nvSpPr>
        <p:spPr>
          <a:xfrm>
            <a:off x="785786" y="785794"/>
            <a:ext cx="7572428" cy="1285884"/>
          </a:xfrm>
        </p:spPr>
        <p:txBody>
          <a:bodyPr>
            <a:noAutofit/>
          </a:bodyPr>
          <a:lstStyle/>
          <a:p>
            <a:r>
              <a:rPr lang="ru-RU" sz="2000" b="1" dirty="0" smtClean="0">
                <a:solidFill>
                  <a:srgbClr val="C00000"/>
                </a:solidFill>
                <a:latin typeface="Times New Roman" pitchFamily="18" charset="0"/>
                <a:cs typeface="Times New Roman" pitchFamily="18" charset="0"/>
              </a:rPr>
              <a:t>Бухгалтер рассчитывает стоимость товара и формирует накладную для </a:t>
            </a:r>
            <a:r>
              <a:rPr lang="ru-RU" sz="2000" b="1" dirty="0" err="1" smtClean="0">
                <a:solidFill>
                  <a:srgbClr val="002060"/>
                </a:solidFill>
                <a:latin typeface="Times New Roman" pitchFamily="18" charset="0"/>
                <a:cs typeface="Times New Roman" pitchFamily="18" charset="0"/>
              </a:rPr>
              <a:t>мерчендайзера</a:t>
            </a:r>
            <a:r>
              <a:rPr lang="ru-RU" sz="2000" b="1" dirty="0" smtClean="0">
                <a:solidFill>
                  <a:srgbClr val="C00000"/>
                </a:solidFill>
                <a:latin typeface="Times New Roman" pitchFamily="18" charset="0"/>
                <a:cs typeface="Times New Roman" pitchFamily="18" charset="0"/>
              </a:rPr>
              <a:t>, на которую тот будет ориентироваться при выкладке товара, оформлении витрины и установке ценников</a:t>
            </a:r>
            <a:endParaRPr lang="ru-RU" sz="2000" b="1" dirty="0">
              <a:solidFill>
                <a:srgbClr val="C00000"/>
              </a:solidFill>
              <a:latin typeface="Times New Roman" pitchFamily="18" charset="0"/>
              <a:cs typeface="Times New Roman" pitchFamily="18" charset="0"/>
            </a:endParaRPr>
          </a:p>
        </p:txBody>
      </p:sp>
      <p:pic>
        <p:nvPicPr>
          <p:cNvPr id="8" name="Содержимое 7" descr="i (14).jpg"/>
          <p:cNvPicPr>
            <a:picLocks noGrp="1" noChangeAspect="1"/>
          </p:cNvPicPr>
          <p:nvPr>
            <p:ph sz="half" idx="1"/>
          </p:nvPr>
        </p:nvPicPr>
        <p:blipFill>
          <a:blip r:embed="rId3"/>
          <a:stretch>
            <a:fillRect/>
          </a:stretch>
        </p:blipFill>
        <p:spPr>
          <a:xfrm>
            <a:off x="1093589" y="2165021"/>
            <a:ext cx="3264097" cy="3764309"/>
          </a:xfrm>
        </p:spPr>
      </p:pic>
      <p:pic>
        <p:nvPicPr>
          <p:cNvPr id="9" name="Содержимое 8" descr="i (15).jpg"/>
          <p:cNvPicPr>
            <a:picLocks noGrp="1" noChangeAspect="1"/>
          </p:cNvPicPr>
          <p:nvPr>
            <p:ph sz="half" idx="2"/>
          </p:nvPr>
        </p:nvPicPr>
        <p:blipFill>
          <a:blip r:embed="rId4"/>
          <a:stretch>
            <a:fillRect/>
          </a:stretch>
        </p:blipFill>
        <p:spPr>
          <a:xfrm>
            <a:off x="4643439" y="2214554"/>
            <a:ext cx="3500462" cy="37147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69"/>
            <a:ext cx="9144000" cy="6851531"/>
          </a:xfrm>
          <a:prstGeom prst="rect">
            <a:avLst/>
          </a:prstGeom>
        </p:spPr>
      </p:pic>
      <p:sp>
        <p:nvSpPr>
          <p:cNvPr id="3" name="Заголовок 2"/>
          <p:cNvSpPr>
            <a:spLocks noGrp="1"/>
          </p:cNvSpPr>
          <p:nvPr>
            <p:ph type="title"/>
          </p:nvPr>
        </p:nvSpPr>
        <p:spPr>
          <a:xfrm>
            <a:off x="785786" y="785794"/>
            <a:ext cx="7572428" cy="1143008"/>
          </a:xfrm>
        </p:spPr>
        <p:txBody>
          <a:bodyPr>
            <a:noAutofit/>
          </a:bodyPr>
          <a:lstStyle/>
          <a:p>
            <a:r>
              <a:rPr lang="ru-RU" sz="2000" b="1" dirty="0" smtClean="0">
                <a:solidFill>
                  <a:srgbClr val="C00000"/>
                </a:solidFill>
                <a:latin typeface="Times New Roman" pitchFamily="18" charset="0"/>
                <a:cs typeface="Times New Roman" pitchFamily="18" charset="0"/>
              </a:rPr>
              <a:t>При формировании итоговой накладной на товар для </a:t>
            </a:r>
            <a:r>
              <a:rPr lang="ru-RU" sz="2000" b="1" dirty="0" err="1" smtClean="0">
                <a:solidFill>
                  <a:srgbClr val="C00000"/>
                </a:solidFill>
                <a:latin typeface="Times New Roman" pitchFamily="18" charset="0"/>
                <a:cs typeface="Times New Roman" pitchFamily="18" charset="0"/>
              </a:rPr>
              <a:t>мерчендайзера</a:t>
            </a:r>
            <a:r>
              <a:rPr lang="ru-RU" sz="2000" b="1" dirty="0" smtClean="0">
                <a:solidFill>
                  <a:srgbClr val="C00000"/>
                </a:solidFill>
                <a:latin typeface="Times New Roman" pitchFamily="18" charset="0"/>
                <a:cs typeface="Times New Roman" pitchFamily="18" charset="0"/>
              </a:rPr>
              <a:t>,  воспитатель совместно с детьми может ввести новые символы для кодировки свойств товара, например,  </a:t>
            </a:r>
            <a:br>
              <a:rPr lang="ru-RU" sz="2000" b="1" dirty="0" smtClean="0">
                <a:solidFill>
                  <a:srgbClr val="C0000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Т</a:t>
            </a:r>
            <a:r>
              <a:rPr lang="ru-RU" sz="2000" b="1" dirty="0" smtClean="0">
                <a:solidFill>
                  <a:srgbClr val="C00000"/>
                </a:solidFill>
                <a:latin typeface="Times New Roman" pitchFamily="18" charset="0"/>
                <a:cs typeface="Times New Roman" pitchFamily="18" charset="0"/>
              </a:rPr>
              <a:t> – толстый блок, </a:t>
            </a:r>
            <a:r>
              <a:rPr lang="ru-RU" sz="2000" b="1" dirty="0" smtClean="0">
                <a:solidFill>
                  <a:srgbClr val="002060"/>
                </a:solidFill>
                <a:latin typeface="Times New Roman" pitchFamily="18" charset="0"/>
                <a:cs typeface="Times New Roman" pitchFamily="18" charset="0"/>
              </a:rPr>
              <a:t>Х</a:t>
            </a:r>
            <a:r>
              <a:rPr lang="ru-RU" sz="2000" b="1" dirty="0" smtClean="0">
                <a:solidFill>
                  <a:srgbClr val="C00000"/>
                </a:solidFill>
                <a:latin typeface="Times New Roman" pitchFamily="18" charset="0"/>
                <a:cs typeface="Times New Roman" pitchFamily="18" charset="0"/>
              </a:rPr>
              <a:t> – тонкий блок</a:t>
            </a:r>
            <a:endParaRPr lang="ru-RU" sz="2000" b="1" dirty="0">
              <a:solidFill>
                <a:srgbClr val="C00000"/>
              </a:solidFill>
              <a:latin typeface="Times New Roman" pitchFamily="18" charset="0"/>
              <a:cs typeface="Times New Roman" pitchFamily="18" charset="0"/>
            </a:endParaRPr>
          </a:p>
        </p:txBody>
      </p:sp>
      <p:pic>
        <p:nvPicPr>
          <p:cNvPr id="6" name="Содержимое 5" descr="i (16).jpg"/>
          <p:cNvPicPr>
            <a:picLocks noGrp="1" noChangeAspect="1"/>
          </p:cNvPicPr>
          <p:nvPr>
            <p:ph sz="half" idx="1"/>
          </p:nvPr>
        </p:nvPicPr>
        <p:blipFill>
          <a:blip r:embed="rId3"/>
          <a:stretch>
            <a:fillRect/>
          </a:stretch>
        </p:blipFill>
        <p:spPr>
          <a:xfrm>
            <a:off x="928663" y="2000240"/>
            <a:ext cx="3348658" cy="4000528"/>
          </a:xfrm>
        </p:spPr>
      </p:pic>
      <p:pic>
        <p:nvPicPr>
          <p:cNvPr id="7" name="Содержимое 6" descr="i (17).jpg"/>
          <p:cNvPicPr>
            <a:picLocks noGrp="1" noChangeAspect="1"/>
          </p:cNvPicPr>
          <p:nvPr>
            <p:ph sz="half" idx="2"/>
          </p:nvPr>
        </p:nvPicPr>
        <p:blipFill>
          <a:blip r:embed="rId4"/>
          <a:stretch>
            <a:fillRect/>
          </a:stretch>
        </p:blipFill>
        <p:spPr>
          <a:xfrm rot="5400000">
            <a:off x="4316410" y="2112954"/>
            <a:ext cx="4000528" cy="37751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51530"/>
          </a:xfrm>
          <a:prstGeom prst="rect">
            <a:avLst/>
          </a:prstGeom>
        </p:spPr>
      </p:pic>
      <p:sp>
        <p:nvSpPr>
          <p:cNvPr id="3" name="Заголовок 2"/>
          <p:cNvSpPr>
            <a:spLocks noGrp="1"/>
          </p:cNvSpPr>
          <p:nvPr>
            <p:ph type="title"/>
          </p:nvPr>
        </p:nvSpPr>
        <p:spPr>
          <a:xfrm>
            <a:off x="785786" y="928670"/>
            <a:ext cx="7572428" cy="1285884"/>
          </a:xfrm>
        </p:spPr>
        <p:txBody>
          <a:bodyPr>
            <a:noAutofit/>
          </a:bodyPr>
          <a:lstStyle/>
          <a:p>
            <a:r>
              <a:rPr lang="ru-RU" sz="2800" b="1" dirty="0" err="1" smtClean="0">
                <a:solidFill>
                  <a:srgbClr val="C00000"/>
                </a:solidFill>
                <a:latin typeface="Times New Roman" pitchFamily="18" charset="0"/>
                <a:cs typeface="Times New Roman" pitchFamily="18" charset="0"/>
              </a:rPr>
              <a:t>Мерчендайзер</a:t>
            </a:r>
            <a:r>
              <a:rPr lang="ru-RU" sz="2800" b="1" dirty="0" smtClean="0">
                <a:solidFill>
                  <a:srgbClr val="C00000"/>
                </a:solidFill>
                <a:latin typeface="Times New Roman" pitchFamily="18" charset="0"/>
                <a:cs typeface="Times New Roman" pitchFamily="18" charset="0"/>
              </a:rPr>
              <a:t> получает товар с накладной и по ней  производит выкладку товара на прилавки, устанавливает ценники - блоки</a:t>
            </a:r>
            <a:endParaRPr lang="ru-RU" sz="2800" dirty="0">
              <a:latin typeface="Times New Roman" pitchFamily="18" charset="0"/>
              <a:cs typeface="Times New Roman" pitchFamily="18" charset="0"/>
            </a:endParaRPr>
          </a:p>
        </p:txBody>
      </p:sp>
      <p:pic>
        <p:nvPicPr>
          <p:cNvPr id="8" name="Содержимое 7" descr="i (8).jpg"/>
          <p:cNvPicPr>
            <a:picLocks noGrp="1" noChangeAspect="1"/>
          </p:cNvPicPr>
          <p:nvPr>
            <p:ph sz="half" idx="2"/>
          </p:nvPr>
        </p:nvPicPr>
        <p:blipFill>
          <a:blip r:embed="rId3"/>
          <a:stretch>
            <a:fillRect/>
          </a:stretch>
        </p:blipFill>
        <p:spPr>
          <a:xfrm>
            <a:off x="5000628" y="2285992"/>
            <a:ext cx="2928958" cy="3578334"/>
          </a:xfrm>
        </p:spPr>
      </p:pic>
      <p:pic>
        <p:nvPicPr>
          <p:cNvPr id="10" name="Содержимое 9" descr="i (7).jpg"/>
          <p:cNvPicPr>
            <a:picLocks noGrp="1" noChangeAspect="1"/>
          </p:cNvPicPr>
          <p:nvPr>
            <p:ph sz="half" idx="1"/>
          </p:nvPr>
        </p:nvPicPr>
        <p:blipFill>
          <a:blip r:embed="rId4"/>
          <a:stretch>
            <a:fillRect/>
          </a:stretch>
        </p:blipFill>
        <p:spPr>
          <a:xfrm>
            <a:off x="1357290" y="2285992"/>
            <a:ext cx="2752721" cy="3575053"/>
          </a:xfrm>
        </p:spPr>
      </p:pic>
      <p:sp>
        <p:nvSpPr>
          <p:cNvPr id="7" name="Овал 6"/>
          <p:cNvSpPr/>
          <p:nvPr/>
        </p:nvSpPr>
        <p:spPr>
          <a:xfrm>
            <a:off x="5643570" y="4357694"/>
            <a:ext cx="571504" cy="57150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C00000"/>
              </a:solidFill>
            </a:endParaRPr>
          </a:p>
        </p:txBody>
      </p:sp>
      <p:sp>
        <p:nvSpPr>
          <p:cNvPr id="9" name="Овал 8"/>
          <p:cNvSpPr/>
          <p:nvPr/>
        </p:nvSpPr>
        <p:spPr>
          <a:xfrm>
            <a:off x="6572264" y="4357694"/>
            <a:ext cx="571504" cy="57150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9342543">
            <a:off x="5032728" y="5042000"/>
            <a:ext cx="723366" cy="351587"/>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1" y="6470"/>
            <a:ext cx="9144000" cy="6851530"/>
          </a:xfrm>
          <a:prstGeom prst="rect">
            <a:avLst/>
          </a:prstGeom>
        </p:spPr>
      </p:pic>
      <p:sp>
        <p:nvSpPr>
          <p:cNvPr id="3" name="Заголовок 2"/>
          <p:cNvSpPr>
            <a:spLocks noGrp="1"/>
          </p:cNvSpPr>
          <p:nvPr>
            <p:ph type="title"/>
          </p:nvPr>
        </p:nvSpPr>
        <p:spPr>
          <a:xfrm>
            <a:off x="714348" y="714356"/>
            <a:ext cx="7643866" cy="5357850"/>
          </a:xfrm>
        </p:spPr>
        <p:txBody>
          <a:bodyPr>
            <a:normAutofit/>
          </a:bodyPr>
          <a:lstStyle/>
          <a:p>
            <a:r>
              <a:rPr lang="ru-RU" sz="2400" b="1" dirty="0" smtClean="0">
                <a:solidFill>
                  <a:srgbClr val="002060"/>
                </a:solidFill>
                <a:latin typeface="Times New Roman" pitchFamily="18" charset="0"/>
                <a:cs typeface="Times New Roman" pitchFamily="18" charset="0"/>
              </a:rPr>
              <a:t>Финансовая грамотность дошкольников неразделима с формированием элементарных математических способностей, на которое и направлено применение данного дидактического материала. </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В чём же уникальность этих методик?</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Чем они интересны и полезны детям?</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Как материал после его освоения можно применять в организации сюжетно-ролевых игр?</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Ответы на эти вопросы – невозможны без </a:t>
            </a:r>
            <a:r>
              <a:rPr lang="ru-RU" sz="2400" b="1" dirty="0" smtClean="0">
                <a:solidFill>
                  <a:srgbClr val="C00000"/>
                </a:solidFill>
                <a:latin typeface="Times New Roman" pitchFamily="18" charset="0"/>
                <a:cs typeface="Times New Roman" pitchFamily="18" charset="0"/>
              </a:rPr>
              <a:t>теоретического освоения методик.</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endParaRPr lang="ru-RU"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TeMz4aTd.jpg"/>
          <p:cNvPicPr>
            <a:picLocks noChangeAspect="1"/>
          </p:cNvPicPr>
          <p:nvPr/>
        </p:nvPicPr>
        <p:blipFill>
          <a:blip r:embed="rId2"/>
          <a:stretch>
            <a:fillRect/>
          </a:stretch>
        </p:blipFill>
        <p:spPr>
          <a:xfrm>
            <a:off x="0" y="6470"/>
            <a:ext cx="9144000" cy="6845060"/>
          </a:xfrm>
          <a:prstGeom prst="rect">
            <a:avLst/>
          </a:prstGeom>
        </p:spPr>
      </p:pic>
      <p:sp>
        <p:nvSpPr>
          <p:cNvPr id="6" name="Заголовок 5"/>
          <p:cNvSpPr>
            <a:spLocks noGrp="1"/>
          </p:cNvSpPr>
          <p:nvPr>
            <p:ph type="title"/>
          </p:nvPr>
        </p:nvSpPr>
        <p:spPr>
          <a:xfrm>
            <a:off x="785786" y="785794"/>
            <a:ext cx="7572428" cy="5286412"/>
          </a:xfrm>
        </p:spPr>
        <p:txBody>
          <a:bodyPr>
            <a:normAutofit/>
          </a:bodyPr>
          <a:lstStyle/>
          <a:p>
            <a:r>
              <a:rPr lang="ru-RU" sz="2800" b="1" dirty="0" smtClean="0">
                <a:solidFill>
                  <a:srgbClr val="002060"/>
                </a:solidFill>
                <a:latin typeface="Times New Roman" pitchFamily="18" charset="0"/>
                <a:cs typeface="Times New Roman" pitchFamily="18" charset="0"/>
              </a:rPr>
              <a:t>Следует отметить, что главной задачей педагога перед организацией игры является -  обеспечение каждого участника игры необходимым количеством игрового  материала. Чтобы ребёнок не запутался в карточках-схемах, так как их очень большое количество, желательно, конкретизировать игровые действия детей, например, заранее изготовить записку, в которой будет указываться, что нужно купить в магазине и сформировать нужный для этих покупок набор карточек-схем – «денег».</a:t>
            </a:r>
            <a:endParaRPr lang="ru-RU"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3999" cy="6851529"/>
          </a:xfrm>
          <a:prstGeom prst="rect">
            <a:avLst/>
          </a:prstGeom>
        </p:spPr>
      </p:pic>
      <p:sp>
        <p:nvSpPr>
          <p:cNvPr id="3" name="Заголовок 2"/>
          <p:cNvSpPr>
            <a:spLocks noGrp="1"/>
          </p:cNvSpPr>
          <p:nvPr>
            <p:ph type="title"/>
          </p:nvPr>
        </p:nvSpPr>
        <p:spPr>
          <a:xfrm>
            <a:off x="785786" y="714356"/>
            <a:ext cx="7572428" cy="1214446"/>
          </a:xfrm>
        </p:spPr>
        <p:txBody>
          <a:bodyPr>
            <a:noAutofit/>
          </a:bodyPr>
          <a:lstStyle/>
          <a:p>
            <a:r>
              <a:rPr lang="ru-RU" sz="2000" b="1" dirty="0" smtClean="0">
                <a:solidFill>
                  <a:srgbClr val="C00000"/>
                </a:solidFill>
                <a:latin typeface="Times New Roman" pitchFamily="18" charset="0"/>
                <a:cs typeface="Times New Roman" pitchFamily="18" charset="0"/>
              </a:rPr>
              <a:t>В последствие дети могут самостоятельно изготавливать такие записки, от руки, с помощью зарисовок</a:t>
            </a:r>
            <a:endParaRPr lang="ru-RU" sz="2000" b="1" dirty="0">
              <a:solidFill>
                <a:srgbClr val="C00000"/>
              </a:solidFill>
              <a:latin typeface="Times New Roman" pitchFamily="18" charset="0"/>
              <a:cs typeface="Times New Roman" pitchFamily="18" charset="0"/>
            </a:endParaRPr>
          </a:p>
        </p:txBody>
      </p:sp>
      <p:sp>
        <p:nvSpPr>
          <p:cNvPr id="8" name="Текст 7"/>
          <p:cNvSpPr>
            <a:spLocks noGrp="1"/>
          </p:cNvSpPr>
          <p:nvPr>
            <p:ph type="body" idx="1"/>
          </p:nvPr>
        </p:nvSpPr>
        <p:spPr>
          <a:xfrm>
            <a:off x="785786" y="1785926"/>
            <a:ext cx="3714776" cy="571503"/>
          </a:xfrm>
        </p:spPr>
        <p:txBody>
          <a:bodyPr>
            <a:noAutofit/>
          </a:bodyPr>
          <a:lstStyle/>
          <a:p>
            <a:pPr algn="ctr"/>
            <a:r>
              <a:rPr lang="ru-RU" sz="1800" dirty="0" smtClean="0">
                <a:solidFill>
                  <a:srgbClr val="002060"/>
                </a:solidFill>
                <a:latin typeface="Times New Roman" pitchFamily="18" charset="0"/>
                <a:cs typeface="Times New Roman" pitchFamily="18" charset="0"/>
              </a:rPr>
              <a:t>Записка</a:t>
            </a:r>
          </a:p>
          <a:p>
            <a:pPr algn="ctr"/>
            <a:r>
              <a:rPr lang="ru-RU" sz="1800" dirty="0" smtClean="0">
                <a:solidFill>
                  <a:srgbClr val="002060"/>
                </a:solidFill>
                <a:latin typeface="Times New Roman" pitchFamily="18" charset="0"/>
                <a:cs typeface="Times New Roman" pitchFamily="18" charset="0"/>
              </a:rPr>
              <a:t> (что нужно купить в магазине)</a:t>
            </a:r>
            <a:endParaRPr lang="ru-RU" sz="1800" dirty="0">
              <a:solidFill>
                <a:srgbClr val="002060"/>
              </a:solidFill>
              <a:latin typeface="Times New Roman" pitchFamily="18" charset="0"/>
              <a:cs typeface="Times New Roman" pitchFamily="18" charset="0"/>
            </a:endParaRPr>
          </a:p>
        </p:txBody>
      </p:sp>
      <p:pic>
        <p:nvPicPr>
          <p:cNvPr id="6" name="Содержимое 5" descr="i (1).jpg"/>
          <p:cNvPicPr>
            <a:picLocks noGrp="1" noChangeAspect="1"/>
          </p:cNvPicPr>
          <p:nvPr>
            <p:ph sz="half" idx="2"/>
          </p:nvPr>
        </p:nvPicPr>
        <p:blipFill>
          <a:blip r:embed="rId3"/>
          <a:stretch>
            <a:fillRect/>
          </a:stretch>
        </p:blipFill>
        <p:spPr>
          <a:xfrm>
            <a:off x="1428728" y="2428868"/>
            <a:ext cx="2612236" cy="3482981"/>
          </a:xfrm>
        </p:spPr>
      </p:pic>
      <p:sp>
        <p:nvSpPr>
          <p:cNvPr id="9" name="Текст 8"/>
          <p:cNvSpPr>
            <a:spLocks noGrp="1"/>
          </p:cNvSpPr>
          <p:nvPr>
            <p:ph type="body" sz="quarter" idx="3"/>
          </p:nvPr>
        </p:nvSpPr>
        <p:spPr>
          <a:xfrm>
            <a:off x="4645025" y="1785926"/>
            <a:ext cx="3570313" cy="571503"/>
          </a:xfrm>
        </p:spPr>
        <p:txBody>
          <a:bodyPr>
            <a:normAutofit fontScale="92500" lnSpcReduction="10000"/>
          </a:bodyPr>
          <a:lstStyle/>
          <a:p>
            <a:pPr algn="ctr"/>
            <a:r>
              <a:rPr lang="ru-RU" sz="1800" dirty="0" smtClean="0">
                <a:solidFill>
                  <a:srgbClr val="002060"/>
                </a:solidFill>
                <a:latin typeface="Times New Roman" pitchFamily="18" charset="0"/>
                <a:cs typeface="Times New Roman" pitchFamily="18" charset="0"/>
              </a:rPr>
              <a:t>Набор для покупателей ( записка и кошелёк с деньгами - схемами)</a:t>
            </a:r>
            <a:endParaRPr lang="ru-RU" sz="1800" dirty="0">
              <a:solidFill>
                <a:srgbClr val="002060"/>
              </a:solidFill>
              <a:latin typeface="Times New Roman" pitchFamily="18" charset="0"/>
              <a:cs typeface="Times New Roman" pitchFamily="18" charset="0"/>
            </a:endParaRPr>
          </a:p>
        </p:txBody>
      </p:sp>
      <p:pic>
        <p:nvPicPr>
          <p:cNvPr id="7" name="Содержимое 6" descr="i (6).jpg"/>
          <p:cNvPicPr>
            <a:picLocks noGrp="1" noChangeAspect="1"/>
          </p:cNvPicPr>
          <p:nvPr>
            <p:ph sz="quarter" idx="4"/>
          </p:nvPr>
        </p:nvPicPr>
        <p:blipFill>
          <a:blip r:embed="rId4"/>
          <a:stretch>
            <a:fillRect/>
          </a:stretch>
        </p:blipFill>
        <p:spPr>
          <a:xfrm>
            <a:off x="5072066" y="2428868"/>
            <a:ext cx="2602531" cy="3470041"/>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103909"/>
            <a:ext cx="9144000" cy="7065818"/>
          </a:xfrm>
          <a:prstGeom prst="rect">
            <a:avLst/>
          </a:prstGeom>
        </p:spPr>
      </p:pic>
      <p:sp>
        <p:nvSpPr>
          <p:cNvPr id="3" name="Заголовок 2"/>
          <p:cNvSpPr>
            <a:spLocks noGrp="1"/>
          </p:cNvSpPr>
          <p:nvPr>
            <p:ph type="title"/>
          </p:nvPr>
        </p:nvSpPr>
        <p:spPr>
          <a:xfrm>
            <a:off x="785786" y="571480"/>
            <a:ext cx="7572428" cy="2000264"/>
          </a:xfrm>
        </p:spPr>
        <p:txBody>
          <a:bodyPr>
            <a:normAutofit/>
          </a:bodyPr>
          <a:lstStyle/>
          <a:p>
            <a:r>
              <a:rPr lang="ru-RU" sz="1800" b="1" dirty="0" smtClean="0">
                <a:solidFill>
                  <a:srgbClr val="C00000"/>
                </a:solidFill>
                <a:latin typeface="Times New Roman" pitchFamily="18" charset="0"/>
                <a:cs typeface="Times New Roman" pitchFamily="18" charset="0"/>
              </a:rPr>
              <a:t>Дети приходят в магазин, где представлен большой выбор продуктов. У каждого ребёнка карточки – символы (деньги), на них можно купить товар, а ценник – это блок. Правило покупки: купить можно только за карточку – символ (деньги), которая подходит к блоку – ценнику по одному,  двум,  трём или всем четырём признакам.</a:t>
            </a:r>
            <a:endParaRPr lang="ru-RU" sz="1800" b="1" dirty="0">
              <a:solidFill>
                <a:srgbClr val="C00000"/>
              </a:solidFill>
              <a:latin typeface="Times New Roman" pitchFamily="18" charset="0"/>
              <a:cs typeface="Times New Roman" pitchFamily="18" charset="0"/>
            </a:endParaRPr>
          </a:p>
        </p:txBody>
      </p:sp>
      <p:pic>
        <p:nvPicPr>
          <p:cNvPr id="6" name="Содержимое 5" descr="i (9).jpg"/>
          <p:cNvPicPr>
            <a:picLocks noGrp="1" noChangeAspect="1"/>
          </p:cNvPicPr>
          <p:nvPr>
            <p:ph sz="half" idx="1"/>
          </p:nvPr>
        </p:nvPicPr>
        <p:blipFill>
          <a:blip r:embed="rId3"/>
          <a:stretch>
            <a:fillRect/>
          </a:stretch>
        </p:blipFill>
        <p:spPr>
          <a:xfrm>
            <a:off x="1200745" y="2283711"/>
            <a:ext cx="2871189" cy="3645619"/>
          </a:xfrm>
        </p:spPr>
      </p:pic>
      <p:pic>
        <p:nvPicPr>
          <p:cNvPr id="7" name="Содержимое 6" descr="i (10).jpg"/>
          <p:cNvPicPr>
            <a:picLocks noGrp="1" noChangeAspect="1"/>
          </p:cNvPicPr>
          <p:nvPr>
            <p:ph sz="half" idx="2"/>
          </p:nvPr>
        </p:nvPicPr>
        <p:blipFill>
          <a:blip r:embed="rId4"/>
          <a:stretch>
            <a:fillRect/>
          </a:stretch>
        </p:blipFill>
        <p:spPr>
          <a:xfrm>
            <a:off x="4848821" y="2273576"/>
            <a:ext cx="2866452" cy="365575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69"/>
            <a:ext cx="9144000" cy="6845060"/>
          </a:xfrm>
          <a:prstGeom prst="rect">
            <a:avLst/>
          </a:prstGeom>
        </p:spPr>
      </p:pic>
      <p:sp>
        <p:nvSpPr>
          <p:cNvPr id="3" name="Заголовок 2"/>
          <p:cNvSpPr>
            <a:spLocks noGrp="1"/>
          </p:cNvSpPr>
          <p:nvPr>
            <p:ph type="title"/>
          </p:nvPr>
        </p:nvSpPr>
        <p:spPr>
          <a:xfrm>
            <a:off x="785786" y="714356"/>
            <a:ext cx="7572428" cy="928694"/>
          </a:xfrm>
        </p:spPr>
        <p:txBody>
          <a:bodyPr>
            <a:normAutofit fontScale="90000"/>
          </a:bodyPr>
          <a:lstStyle/>
          <a:p>
            <a:r>
              <a:rPr lang="ru-RU" sz="3200" b="1" dirty="0" smtClean="0">
                <a:solidFill>
                  <a:srgbClr val="C00000"/>
                </a:solidFill>
                <a:latin typeface="Times New Roman" pitchFamily="18" charset="0"/>
                <a:cs typeface="Times New Roman" pitchFamily="18" charset="0"/>
              </a:rPr>
              <a:t>Ребёнок выбирает товар, смотрит на ценник – блок и совершает покупку</a:t>
            </a:r>
            <a:endParaRPr lang="ru-RU" sz="3200" b="1" dirty="0">
              <a:solidFill>
                <a:srgbClr val="C00000"/>
              </a:solidFill>
              <a:latin typeface="Times New Roman" pitchFamily="18" charset="0"/>
              <a:cs typeface="Times New Roman" pitchFamily="18" charset="0"/>
            </a:endParaRPr>
          </a:p>
        </p:txBody>
      </p:sp>
      <p:sp>
        <p:nvSpPr>
          <p:cNvPr id="6" name="Текст 5"/>
          <p:cNvSpPr>
            <a:spLocks noGrp="1"/>
          </p:cNvSpPr>
          <p:nvPr>
            <p:ph type="body" idx="1"/>
          </p:nvPr>
        </p:nvSpPr>
        <p:spPr>
          <a:xfrm>
            <a:off x="1000100" y="1500174"/>
            <a:ext cx="3500462" cy="674700"/>
          </a:xfrm>
        </p:spPr>
        <p:txBody>
          <a:bodyPr>
            <a:noAutofit/>
          </a:bodyPr>
          <a:lstStyle/>
          <a:p>
            <a:pPr algn="ctr"/>
            <a:r>
              <a:rPr lang="ru-RU" sz="2000" dirty="0" smtClean="0">
                <a:solidFill>
                  <a:srgbClr val="002060"/>
                </a:solidFill>
                <a:latin typeface="Times New Roman" pitchFamily="18" charset="0"/>
                <a:cs typeface="Times New Roman" pitchFamily="18" charset="0"/>
              </a:rPr>
              <a:t>Покупка лука по 4 признакам</a:t>
            </a:r>
            <a:endParaRPr lang="ru-RU" sz="2000" dirty="0">
              <a:solidFill>
                <a:srgbClr val="002060"/>
              </a:solidFill>
              <a:latin typeface="Times New Roman" pitchFamily="18" charset="0"/>
              <a:cs typeface="Times New Roman" pitchFamily="18" charset="0"/>
            </a:endParaRPr>
          </a:p>
        </p:txBody>
      </p:sp>
      <p:pic>
        <p:nvPicPr>
          <p:cNvPr id="10" name="Содержимое 9" descr="i (11).jpg"/>
          <p:cNvPicPr>
            <a:picLocks noGrp="1" noChangeAspect="1"/>
          </p:cNvPicPr>
          <p:nvPr>
            <p:ph sz="half" idx="2"/>
          </p:nvPr>
        </p:nvPicPr>
        <p:blipFill>
          <a:blip r:embed="rId3"/>
          <a:stretch>
            <a:fillRect/>
          </a:stretch>
        </p:blipFill>
        <p:spPr>
          <a:xfrm>
            <a:off x="1071538" y="2143116"/>
            <a:ext cx="3286148" cy="3808937"/>
          </a:xfrm>
        </p:spPr>
      </p:pic>
      <p:sp>
        <p:nvSpPr>
          <p:cNvPr id="8" name="Текст 7"/>
          <p:cNvSpPr>
            <a:spLocks noGrp="1"/>
          </p:cNvSpPr>
          <p:nvPr>
            <p:ph type="body" sz="quarter" idx="3"/>
          </p:nvPr>
        </p:nvSpPr>
        <p:spPr>
          <a:xfrm>
            <a:off x="4714876" y="1643049"/>
            <a:ext cx="3357586" cy="531825"/>
          </a:xfrm>
        </p:spPr>
        <p:txBody>
          <a:bodyPr>
            <a:noAutofit/>
          </a:bodyPr>
          <a:lstStyle/>
          <a:p>
            <a:pPr algn="ctr"/>
            <a:r>
              <a:rPr lang="ru-RU" sz="2000" dirty="0" smtClean="0">
                <a:solidFill>
                  <a:srgbClr val="002060"/>
                </a:solidFill>
                <a:latin typeface="Times New Roman" pitchFamily="18" charset="0"/>
                <a:cs typeface="Times New Roman" pitchFamily="18" charset="0"/>
              </a:rPr>
              <a:t>Покупка банана по 3 признакам</a:t>
            </a:r>
            <a:endParaRPr lang="ru-RU" sz="2000" dirty="0">
              <a:solidFill>
                <a:srgbClr val="002060"/>
              </a:solidFill>
              <a:latin typeface="Times New Roman" pitchFamily="18" charset="0"/>
              <a:cs typeface="Times New Roman" pitchFamily="18" charset="0"/>
            </a:endParaRPr>
          </a:p>
        </p:txBody>
      </p:sp>
      <p:pic>
        <p:nvPicPr>
          <p:cNvPr id="11" name="Содержимое 10" descr="i (15).jpg"/>
          <p:cNvPicPr>
            <a:picLocks noGrp="1" noChangeAspect="1"/>
          </p:cNvPicPr>
          <p:nvPr>
            <p:ph sz="quarter" idx="4"/>
          </p:nvPr>
        </p:nvPicPr>
        <p:blipFill>
          <a:blip r:embed="rId4"/>
          <a:stretch>
            <a:fillRect/>
          </a:stretch>
        </p:blipFill>
        <p:spPr>
          <a:xfrm>
            <a:off x="4845322" y="2286001"/>
            <a:ext cx="2951089" cy="3571892"/>
          </a:xfrm>
        </p:spPr>
      </p:pic>
      <p:sp>
        <p:nvSpPr>
          <p:cNvPr id="12" name="Стрелка вправо 11"/>
          <p:cNvSpPr/>
          <p:nvPr/>
        </p:nvSpPr>
        <p:spPr>
          <a:xfrm>
            <a:off x="1214414" y="4429132"/>
            <a:ext cx="642942" cy="42862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3" name="Стрелка вниз 12"/>
          <p:cNvSpPr/>
          <p:nvPr/>
        </p:nvSpPr>
        <p:spPr>
          <a:xfrm rot="19224544">
            <a:off x="5017125" y="3305899"/>
            <a:ext cx="428628" cy="684837"/>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928794" y="4000504"/>
            <a:ext cx="1143008" cy="121444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5357818" y="3714752"/>
            <a:ext cx="1000132" cy="10001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60778" cy="6858000"/>
          </a:xfrm>
          <a:prstGeom prst="rect">
            <a:avLst/>
          </a:prstGeom>
        </p:spPr>
      </p:pic>
      <p:sp>
        <p:nvSpPr>
          <p:cNvPr id="3" name="Заголовок 2"/>
          <p:cNvSpPr>
            <a:spLocks noGrp="1"/>
          </p:cNvSpPr>
          <p:nvPr>
            <p:ph type="title"/>
          </p:nvPr>
        </p:nvSpPr>
        <p:spPr>
          <a:xfrm>
            <a:off x="785786" y="714356"/>
            <a:ext cx="7572428" cy="703282"/>
          </a:xfrm>
        </p:spPr>
        <p:txBody>
          <a:bodyPr>
            <a:normAutofit fontScale="90000"/>
          </a:bodyPr>
          <a:lstStyle/>
          <a:p>
            <a:r>
              <a:rPr lang="ru-RU" sz="2400" b="1" dirty="0" smtClean="0">
                <a:solidFill>
                  <a:srgbClr val="C00000"/>
                </a:solidFill>
                <a:latin typeface="Times New Roman" pitchFamily="18" charset="0"/>
                <a:cs typeface="Times New Roman" pitchFamily="18" charset="0"/>
              </a:rPr>
              <a:t>Дети, совершив покупки, довольные уходят из магазина</a:t>
            </a:r>
            <a:endParaRPr lang="ru-RU" sz="2400" b="1" dirty="0">
              <a:solidFill>
                <a:srgbClr val="C00000"/>
              </a:solidFill>
              <a:latin typeface="Times New Roman" pitchFamily="18" charset="0"/>
              <a:cs typeface="Times New Roman" pitchFamily="18" charset="0"/>
            </a:endParaRPr>
          </a:p>
        </p:txBody>
      </p:sp>
      <p:pic>
        <p:nvPicPr>
          <p:cNvPr id="5" name="Содержимое 4" descr="i (16).jpg"/>
          <p:cNvPicPr>
            <a:picLocks noGrp="1" noChangeAspect="1"/>
          </p:cNvPicPr>
          <p:nvPr>
            <p:ph idx="1"/>
          </p:nvPr>
        </p:nvPicPr>
        <p:blipFill>
          <a:blip r:embed="rId3"/>
          <a:stretch>
            <a:fillRect/>
          </a:stretch>
        </p:blipFill>
        <p:spPr>
          <a:xfrm>
            <a:off x="2643174" y="1285860"/>
            <a:ext cx="3857652" cy="466728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TeMz4aTd.jpg"/>
          <p:cNvPicPr>
            <a:picLocks noChangeAspect="1"/>
          </p:cNvPicPr>
          <p:nvPr/>
        </p:nvPicPr>
        <p:blipFill>
          <a:blip r:embed="rId2"/>
          <a:stretch>
            <a:fillRect/>
          </a:stretch>
        </p:blipFill>
        <p:spPr>
          <a:xfrm>
            <a:off x="0" y="-51954"/>
            <a:ext cx="9144000" cy="6909954"/>
          </a:xfrm>
          <a:prstGeom prst="rect">
            <a:avLst/>
          </a:prstGeom>
        </p:spPr>
      </p:pic>
      <p:sp>
        <p:nvSpPr>
          <p:cNvPr id="5" name="Заголовок 4"/>
          <p:cNvSpPr>
            <a:spLocks noGrp="1"/>
          </p:cNvSpPr>
          <p:nvPr>
            <p:ph type="title"/>
          </p:nvPr>
        </p:nvSpPr>
        <p:spPr>
          <a:xfrm>
            <a:off x="785786" y="714356"/>
            <a:ext cx="7572428" cy="1285884"/>
          </a:xfrm>
        </p:spPr>
        <p:txBody>
          <a:bodyPr>
            <a:normAutofit/>
          </a:bodyPr>
          <a:lstStyle/>
          <a:p>
            <a:r>
              <a:rPr lang="ru-RU" sz="2400" b="1" dirty="0" smtClean="0">
                <a:solidFill>
                  <a:srgbClr val="002060"/>
                </a:solidFill>
                <a:latin typeface="Times New Roman" pitchFamily="18" charset="0"/>
                <a:cs typeface="Times New Roman" pitchFamily="18" charset="0"/>
              </a:rPr>
              <a:t>По такому же принципу, может быть организована игра «Магазин», где в качестве ценников выступят -</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 палочки </a:t>
            </a:r>
            <a:r>
              <a:rPr lang="ru-RU" sz="2400" b="1" dirty="0" err="1" smtClean="0">
                <a:solidFill>
                  <a:srgbClr val="002060"/>
                </a:solidFill>
                <a:latin typeface="Times New Roman" pitchFamily="18" charset="0"/>
                <a:cs typeface="Times New Roman" pitchFamily="18" charset="0"/>
              </a:rPr>
              <a:t>Кюизенера</a:t>
            </a:r>
            <a:endParaRPr lang="ru-RU" sz="2400" b="1" dirty="0">
              <a:solidFill>
                <a:srgbClr val="002060"/>
              </a:solidFill>
              <a:latin typeface="Times New Roman" pitchFamily="18" charset="0"/>
              <a:cs typeface="Times New Roman" pitchFamily="18" charset="0"/>
            </a:endParaRPr>
          </a:p>
        </p:txBody>
      </p:sp>
      <p:pic>
        <p:nvPicPr>
          <p:cNvPr id="7" name="Содержимое 6" descr="i (19).jpg"/>
          <p:cNvPicPr>
            <a:picLocks noGrp="1" noChangeAspect="1"/>
          </p:cNvPicPr>
          <p:nvPr>
            <p:ph idx="1"/>
          </p:nvPr>
        </p:nvPicPr>
        <p:blipFill>
          <a:blip r:embed="rId3"/>
          <a:stretch>
            <a:fillRect/>
          </a:stretch>
        </p:blipFill>
        <p:spPr>
          <a:xfrm>
            <a:off x="2786050" y="1946539"/>
            <a:ext cx="3214710" cy="4012925"/>
          </a:xfrm>
        </p:spPr>
      </p:pic>
      <p:sp>
        <p:nvSpPr>
          <p:cNvPr id="8" name="Стрелка вправо 7"/>
          <p:cNvSpPr/>
          <p:nvPr/>
        </p:nvSpPr>
        <p:spPr>
          <a:xfrm rot="19464838">
            <a:off x="2894043" y="533708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3714744" y="4500570"/>
            <a:ext cx="1071570" cy="10001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3999" cy="6851530"/>
          </a:xfrm>
          <a:prstGeom prst="rect">
            <a:avLst/>
          </a:prstGeom>
        </p:spPr>
      </p:pic>
      <p:sp>
        <p:nvSpPr>
          <p:cNvPr id="3" name="Заголовок 2"/>
          <p:cNvSpPr>
            <a:spLocks noGrp="1"/>
          </p:cNvSpPr>
          <p:nvPr>
            <p:ph type="title"/>
          </p:nvPr>
        </p:nvSpPr>
        <p:spPr>
          <a:xfrm>
            <a:off x="785786" y="785794"/>
            <a:ext cx="7500990" cy="1143008"/>
          </a:xfrm>
        </p:spPr>
        <p:txBody>
          <a:bodyPr>
            <a:normAutofit/>
          </a:bodyPr>
          <a:lstStyle/>
          <a:p>
            <a:r>
              <a:rPr lang="ru-RU" sz="2000" b="1" dirty="0" smtClean="0">
                <a:solidFill>
                  <a:srgbClr val="C00000"/>
                </a:solidFill>
                <a:latin typeface="Times New Roman" pitchFamily="18" charset="0"/>
                <a:cs typeface="Times New Roman" pitchFamily="18" charset="0"/>
              </a:rPr>
              <a:t>Дети также могут и в этой игре взять на себя роль бухгалтера и с помощью документа «накладная» и палочек </a:t>
            </a:r>
            <a:r>
              <a:rPr lang="ru-RU" sz="2000" b="1" dirty="0" err="1" smtClean="0">
                <a:solidFill>
                  <a:srgbClr val="C00000"/>
                </a:solidFill>
                <a:latin typeface="Times New Roman" pitchFamily="18" charset="0"/>
                <a:cs typeface="Times New Roman" pitchFamily="18" charset="0"/>
              </a:rPr>
              <a:t>Кюизенера</a:t>
            </a:r>
            <a:r>
              <a:rPr lang="ru-RU" sz="2000" b="1" dirty="0" smtClean="0">
                <a:solidFill>
                  <a:srgbClr val="C00000"/>
                </a:solidFill>
                <a:latin typeface="Times New Roman" pitchFamily="18" charset="0"/>
                <a:cs typeface="Times New Roman" pitchFamily="18" charset="0"/>
              </a:rPr>
              <a:t> рассчитать стоимость товара</a:t>
            </a:r>
            <a:endParaRPr lang="ru-RU" sz="2000" b="1" dirty="0">
              <a:solidFill>
                <a:srgbClr val="C00000"/>
              </a:solidFill>
              <a:latin typeface="Times New Roman" pitchFamily="18" charset="0"/>
              <a:cs typeface="Times New Roman" pitchFamily="18" charset="0"/>
            </a:endParaRPr>
          </a:p>
        </p:txBody>
      </p:sp>
      <p:pic>
        <p:nvPicPr>
          <p:cNvPr id="6" name="Содержимое 5" descr="i (5).jpg"/>
          <p:cNvPicPr>
            <a:picLocks noGrp="1" noChangeAspect="1"/>
          </p:cNvPicPr>
          <p:nvPr>
            <p:ph sz="half" idx="1"/>
          </p:nvPr>
        </p:nvPicPr>
        <p:blipFill>
          <a:blip r:embed="rId3"/>
          <a:stretch>
            <a:fillRect/>
          </a:stretch>
        </p:blipFill>
        <p:spPr>
          <a:xfrm>
            <a:off x="857250" y="1857364"/>
            <a:ext cx="3638550" cy="4071966"/>
          </a:xfrm>
        </p:spPr>
      </p:pic>
      <p:pic>
        <p:nvPicPr>
          <p:cNvPr id="7" name="Содержимое 6" descr="i (6).jpg"/>
          <p:cNvPicPr>
            <a:picLocks noGrp="1" noChangeAspect="1"/>
          </p:cNvPicPr>
          <p:nvPr>
            <p:ph sz="half" idx="2"/>
          </p:nvPr>
        </p:nvPicPr>
        <p:blipFill>
          <a:blip r:embed="rId4"/>
          <a:stretch>
            <a:fillRect/>
          </a:stretch>
        </p:blipFill>
        <p:spPr>
          <a:xfrm rot="5400000">
            <a:off x="4393403" y="2107395"/>
            <a:ext cx="4071966" cy="357190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1" y="0"/>
            <a:ext cx="9144000" cy="6851530"/>
          </a:xfrm>
          <a:prstGeom prst="rect">
            <a:avLst/>
          </a:prstGeom>
        </p:spPr>
      </p:pic>
      <p:sp>
        <p:nvSpPr>
          <p:cNvPr id="3" name="Заголовок 2"/>
          <p:cNvSpPr>
            <a:spLocks noGrp="1"/>
          </p:cNvSpPr>
          <p:nvPr>
            <p:ph type="title"/>
          </p:nvPr>
        </p:nvSpPr>
        <p:spPr>
          <a:xfrm>
            <a:off x="785786" y="857232"/>
            <a:ext cx="7572428" cy="857256"/>
          </a:xfrm>
        </p:spPr>
        <p:txBody>
          <a:bodyPr>
            <a:noAutofit/>
          </a:bodyPr>
          <a:lstStyle/>
          <a:p>
            <a:r>
              <a:rPr lang="ru-RU" sz="2000" b="1" dirty="0" smtClean="0">
                <a:solidFill>
                  <a:srgbClr val="C00000"/>
                </a:solidFill>
                <a:latin typeface="Times New Roman" pitchFamily="18" charset="0"/>
                <a:cs typeface="Times New Roman" pitchFamily="18" charset="0"/>
              </a:rPr>
              <a:t>Чтобы детям было проще ориентироваться в цифровых обозначениях цветных палочек – можно разместить в магазине вывеску – подсказку  «Курс рубля в </a:t>
            </a:r>
            <a:r>
              <a:rPr lang="ru-RU" sz="2000" b="1" dirty="0" err="1" smtClean="0">
                <a:solidFill>
                  <a:srgbClr val="C00000"/>
                </a:solidFill>
                <a:latin typeface="Times New Roman" pitchFamily="18" charset="0"/>
                <a:cs typeface="Times New Roman" pitchFamily="18" charset="0"/>
              </a:rPr>
              <a:t>Кьюзиках</a:t>
            </a:r>
            <a:r>
              <a:rPr lang="ru-RU" sz="2000" b="1" dirty="0" smtClean="0">
                <a:solidFill>
                  <a:srgbClr val="C00000"/>
                </a:solidFill>
                <a:latin typeface="Times New Roman" pitchFamily="18" charset="0"/>
                <a:cs typeface="Times New Roman" pitchFamily="18" charset="0"/>
              </a:rPr>
              <a:t>» </a:t>
            </a:r>
            <a:endParaRPr lang="ru-RU" sz="2000" b="1" dirty="0">
              <a:solidFill>
                <a:srgbClr val="C00000"/>
              </a:solidFill>
              <a:latin typeface="Times New Roman" pitchFamily="18" charset="0"/>
              <a:cs typeface="Times New Roman" pitchFamily="18" charset="0"/>
            </a:endParaRPr>
          </a:p>
        </p:txBody>
      </p:sp>
      <p:pic>
        <p:nvPicPr>
          <p:cNvPr id="5" name="Содержимое 4" descr="i (20).jpg"/>
          <p:cNvPicPr>
            <a:picLocks noGrp="1" noChangeAspect="1"/>
          </p:cNvPicPr>
          <p:nvPr>
            <p:ph idx="1"/>
          </p:nvPr>
        </p:nvPicPr>
        <p:blipFill>
          <a:blip r:embed="rId3"/>
          <a:stretch>
            <a:fillRect/>
          </a:stretch>
        </p:blipFill>
        <p:spPr>
          <a:xfrm rot="5400000">
            <a:off x="2416958" y="1083453"/>
            <a:ext cx="4214843" cy="5619789"/>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3999" cy="6851530"/>
          </a:xfrm>
          <a:prstGeom prst="rect">
            <a:avLst/>
          </a:prstGeom>
        </p:spPr>
      </p:pic>
      <p:sp>
        <p:nvSpPr>
          <p:cNvPr id="3" name="Заголовок 2"/>
          <p:cNvSpPr>
            <a:spLocks noGrp="1"/>
          </p:cNvSpPr>
          <p:nvPr>
            <p:ph type="title"/>
          </p:nvPr>
        </p:nvSpPr>
        <p:spPr>
          <a:xfrm>
            <a:off x="785786" y="642918"/>
            <a:ext cx="7572428" cy="1785950"/>
          </a:xfrm>
        </p:spPr>
        <p:txBody>
          <a:bodyPr>
            <a:noAutofit/>
          </a:bodyPr>
          <a:lstStyle/>
          <a:p>
            <a:r>
              <a:rPr lang="ru-RU" sz="1800" b="1" dirty="0" smtClean="0">
                <a:solidFill>
                  <a:srgbClr val="C00000"/>
                </a:solidFill>
                <a:latin typeface="Times New Roman" pitchFamily="18" charset="0"/>
                <a:cs typeface="Times New Roman" pitchFamily="18" charset="0"/>
              </a:rPr>
              <a:t>Дети могут расплачиваться тем </a:t>
            </a:r>
            <a:r>
              <a:rPr lang="ru-RU" sz="1800" b="1" dirty="0" err="1" smtClean="0">
                <a:solidFill>
                  <a:srgbClr val="C00000"/>
                </a:solidFill>
                <a:latin typeface="Times New Roman" pitchFamily="18" charset="0"/>
                <a:cs typeface="Times New Roman" pitchFamily="18" charset="0"/>
              </a:rPr>
              <a:t>кьюзиком</a:t>
            </a:r>
            <a:r>
              <a:rPr lang="ru-RU" sz="1800" b="1" dirty="0" smtClean="0">
                <a:solidFill>
                  <a:srgbClr val="C00000"/>
                </a:solidFill>
                <a:latin typeface="Times New Roman" pitchFamily="18" charset="0"/>
                <a:cs typeface="Times New Roman" pitchFamily="18" charset="0"/>
              </a:rPr>
              <a:t>,  который указан на ценнике или,  используя навык работы по теме «Состав числа»,  суммировать итоговую цену из нескольких </a:t>
            </a:r>
            <a:r>
              <a:rPr lang="ru-RU" sz="1800" b="1" dirty="0" err="1" smtClean="0">
                <a:solidFill>
                  <a:srgbClr val="C00000"/>
                </a:solidFill>
                <a:latin typeface="Times New Roman" pitchFamily="18" charset="0"/>
                <a:cs typeface="Times New Roman" pitchFamily="18" charset="0"/>
              </a:rPr>
              <a:t>кьюзиков</a:t>
            </a:r>
            <a:r>
              <a:rPr lang="ru-RU" sz="1800" b="1" dirty="0" smtClean="0">
                <a:solidFill>
                  <a:srgbClr val="C00000"/>
                </a:solidFill>
                <a:latin typeface="Times New Roman" pitchFamily="18" charset="0"/>
                <a:cs typeface="Times New Roman" pitchFamily="18" charset="0"/>
              </a:rPr>
              <a:t>. </a:t>
            </a:r>
            <a:br>
              <a:rPr lang="ru-RU" sz="1800" b="1" dirty="0" smtClean="0">
                <a:solidFill>
                  <a:srgbClr val="C00000"/>
                </a:solidFill>
                <a:latin typeface="Times New Roman" pitchFamily="18" charset="0"/>
                <a:cs typeface="Times New Roman" pitchFamily="18" charset="0"/>
              </a:rPr>
            </a:br>
            <a:r>
              <a:rPr lang="ru-RU" sz="1800" b="1" dirty="0" smtClean="0">
                <a:solidFill>
                  <a:srgbClr val="C00000"/>
                </a:solidFill>
                <a:latin typeface="Times New Roman" pitchFamily="18" charset="0"/>
                <a:cs typeface="Times New Roman" pitchFamily="18" charset="0"/>
              </a:rPr>
              <a:t>Например,  цена бананов 10 </a:t>
            </a:r>
            <a:r>
              <a:rPr lang="ru-RU" sz="1800" b="1" dirty="0" err="1" smtClean="0">
                <a:solidFill>
                  <a:srgbClr val="C00000"/>
                </a:solidFill>
                <a:latin typeface="Times New Roman" pitchFamily="18" charset="0"/>
                <a:cs typeface="Times New Roman" pitchFamily="18" charset="0"/>
              </a:rPr>
              <a:t>кьюзиков</a:t>
            </a:r>
            <a:r>
              <a:rPr lang="ru-RU" sz="1800" b="1" dirty="0" smtClean="0">
                <a:solidFill>
                  <a:srgbClr val="C00000"/>
                </a:solidFill>
                <a:latin typeface="Times New Roman" pitchFamily="18" charset="0"/>
                <a:cs typeface="Times New Roman" pitchFamily="18" charset="0"/>
              </a:rPr>
              <a:t> (оранжевая полоска), покупатель расплачивается с продавцом двумя </a:t>
            </a:r>
            <a:r>
              <a:rPr lang="ru-RU" sz="1800" b="1" dirty="0" err="1" smtClean="0">
                <a:solidFill>
                  <a:srgbClr val="C00000"/>
                </a:solidFill>
                <a:latin typeface="Times New Roman" pitchFamily="18" charset="0"/>
                <a:cs typeface="Times New Roman" pitchFamily="18" charset="0"/>
              </a:rPr>
              <a:t>кьюзиками</a:t>
            </a:r>
            <a:r>
              <a:rPr lang="ru-RU" sz="1800" b="1" dirty="0" smtClean="0">
                <a:solidFill>
                  <a:srgbClr val="C00000"/>
                </a:solidFill>
                <a:latin typeface="Times New Roman" pitchFamily="18" charset="0"/>
                <a:cs typeface="Times New Roman" pitchFamily="18" charset="0"/>
              </a:rPr>
              <a:t> – фиолетовым (6) и красным (4), сумма которых в итоге равна десяти </a:t>
            </a:r>
            <a:endParaRPr lang="ru-RU" sz="1800" b="1" dirty="0">
              <a:solidFill>
                <a:srgbClr val="C00000"/>
              </a:solidFill>
              <a:latin typeface="Times New Roman" pitchFamily="18" charset="0"/>
              <a:cs typeface="Times New Roman" pitchFamily="18" charset="0"/>
            </a:endParaRPr>
          </a:p>
        </p:txBody>
      </p:sp>
      <p:pic>
        <p:nvPicPr>
          <p:cNvPr id="5" name="Содержимое 4" descr="i.jpg"/>
          <p:cNvPicPr>
            <a:picLocks noGrp="1" noChangeAspect="1"/>
          </p:cNvPicPr>
          <p:nvPr>
            <p:ph idx="1"/>
          </p:nvPr>
        </p:nvPicPr>
        <p:blipFill>
          <a:blip r:embed="rId3"/>
          <a:stretch>
            <a:fillRect/>
          </a:stretch>
        </p:blipFill>
        <p:spPr>
          <a:xfrm>
            <a:off x="3000364" y="2428868"/>
            <a:ext cx="3143272" cy="3536165"/>
          </a:xfrm>
        </p:spPr>
      </p:pic>
      <p:sp>
        <p:nvSpPr>
          <p:cNvPr id="6" name="Овал 5"/>
          <p:cNvSpPr/>
          <p:nvPr/>
        </p:nvSpPr>
        <p:spPr>
          <a:xfrm>
            <a:off x="3714744" y="4429132"/>
            <a:ext cx="642942" cy="57150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 name="Овал 6"/>
          <p:cNvSpPr/>
          <p:nvPr/>
        </p:nvSpPr>
        <p:spPr>
          <a:xfrm>
            <a:off x="4357686" y="3929066"/>
            <a:ext cx="500066" cy="42862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3999" cy="6851530"/>
          </a:xfrm>
          <a:prstGeom prst="rect">
            <a:avLst/>
          </a:prstGeom>
        </p:spPr>
      </p:pic>
      <p:sp>
        <p:nvSpPr>
          <p:cNvPr id="3" name="Заголовок 2"/>
          <p:cNvSpPr>
            <a:spLocks noGrp="1"/>
          </p:cNvSpPr>
          <p:nvPr>
            <p:ph type="title"/>
          </p:nvPr>
        </p:nvSpPr>
        <p:spPr>
          <a:xfrm>
            <a:off x="857224" y="785794"/>
            <a:ext cx="7429552" cy="5214974"/>
          </a:xfrm>
        </p:spPr>
        <p:txBody>
          <a:bodyPr>
            <a:noAutofit/>
          </a:bodyPr>
          <a:lstStyle/>
          <a:p>
            <a:r>
              <a:rPr lang="ru-RU" sz="2000" b="1" dirty="0" smtClean="0">
                <a:solidFill>
                  <a:srgbClr val="C00000"/>
                </a:solidFill>
                <a:latin typeface="Times New Roman" pitchFamily="18" charset="0"/>
                <a:cs typeface="Times New Roman" pitchFamily="18" charset="0"/>
              </a:rPr>
              <a:t>По такому же принципу можно организовать любую сюжетно-ролевую игру с наличием денежных операций, например: «Автостанция», «Железнодорожный вокзал»  и т.п.</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Дети – пассажиры приходят в кассу автостанции или железнодорожного вокзала и покупают у кассира билет.</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 В этих играх блоки </a:t>
            </a:r>
            <a:r>
              <a:rPr lang="ru-RU" sz="2000" b="1" dirty="0" err="1" smtClean="0">
                <a:solidFill>
                  <a:srgbClr val="C00000"/>
                </a:solidFill>
                <a:latin typeface="Times New Roman" pitchFamily="18" charset="0"/>
                <a:cs typeface="Times New Roman" pitchFamily="18" charset="0"/>
              </a:rPr>
              <a:t>Дьеныша</a:t>
            </a:r>
            <a:r>
              <a:rPr lang="ru-RU" sz="2000" b="1" dirty="0" smtClean="0">
                <a:solidFill>
                  <a:srgbClr val="C00000"/>
                </a:solidFill>
                <a:latin typeface="Times New Roman" pitchFamily="18" charset="0"/>
                <a:cs typeface="Times New Roman" pitchFamily="18" charset="0"/>
              </a:rPr>
              <a:t> (наоборот) могут выполнять -  роль денег, а карточки -схемы – роль билетов. В этом случае работа с карточками-схемами происходит и у кассира, который подбирает билет по свойствам блока и у пассажиров, которые ищут свои места в транспорте также по схематическим изображениям. В данном случае -  все участники игры работают со схемами.</a:t>
            </a:r>
            <a:endParaRPr lang="ru-RU" sz="2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TeMz4aTd.jpg"/>
          <p:cNvPicPr>
            <a:picLocks noChangeAspect="1"/>
          </p:cNvPicPr>
          <p:nvPr/>
        </p:nvPicPr>
        <p:blipFill>
          <a:blip r:embed="rId2"/>
          <a:stretch>
            <a:fillRect/>
          </a:stretch>
        </p:blipFill>
        <p:spPr>
          <a:xfrm>
            <a:off x="0" y="6470"/>
            <a:ext cx="9144000" cy="6851530"/>
          </a:xfrm>
          <a:prstGeom prst="rect">
            <a:avLst/>
          </a:prstGeom>
        </p:spPr>
      </p:pic>
      <p:sp>
        <p:nvSpPr>
          <p:cNvPr id="5" name="Заголовок 4"/>
          <p:cNvSpPr>
            <a:spLocks noGrp="1"/>
          </p:cNvSpPr>
          <p:nvPr>
            <p:ph type="title"/>
          </p:nvPr>
        </p:nvSpPr>
        <p:spPr>
          <a:xfrm>
            <a:off x="714348" y="714356"/>
            <a:ext cx="7643866" cy="1285884"/>
          </a:xfrm>
        </p:spPr>
        <p:txBody>
          <a:bodyPr>
            <a:normAutofit/>
          </a:bodyPr>
          <a:lstStyle/>
          <a:p>
            <a:r>
              <a:rPr lang="ru-RU" sz="3200" b="1" dirty="0" smtClean="0">
                <a:solidFill>
                  <a:srgbClr val="C00000"/>
                </a:solidFill>
                <a:latin typeface="Times New Roman" pitchFamily="18" charset="0"/>
                <a:cs typeface="Times New Roman" pitchFamily="18" charset="0"/>
              </a:rPr>
              <a:t>ЛБД  -  логические блоки </a:t>
            </a:r>
            <a:r>
              <a:rPr lang="ru-RU" sz="3200" b="1" dirty="0" err="1" smtClean="0">
                <a:solidFill>
                  <a:srgbClr val="C00000"/>
                </a:solidFill>
                <a:latin typeface="Times New Roman" pitchFamily="18" charset="0"/>
                <a:cs typeface="Times New Roman" pitchFamily="18" charset="0"/>
              </a:rPr>
              <a:t>Дьенеша</a:t>
            </a:r>
            <a:endParaRPr lang="ru-RU" sz="3200" dirty="0">
              <a:latin typeface="Times New Roman" pitchFamily="18" charset="0"/>
              <a:cs typeface="Times New Roman" pitchFamily="18" charset="0"/>
            </a:endParaRPr>
          </a:p>
        </p:txBody>
      </p:sp>
      <p:sp>
        <p:nvSpPr>
          <p:cNvPr id="6" name="Содержимое 5"/>
          <p:cNvSpPr>
            <a:spLocks noGrp="1"/>
          </p:cNvSpPr>
          <p:nvPr>
            <p:ph idx="1"/>
          </p:nvPr>
        </p:nvSpPr>
        <p:spPr>
          <a:xfrm>
            <a:off x="714348" y="1785926"/>
            <a:ext cx="7715304" cy="4340237"/>
          </a:xfrm>
        </p:spPr>
        <p:txBody>
          <a:bodyPr>
            <a:normAutofit/>
          </a:bodyPr>
          <a:lstStyle/>
          <a:p>
            <a:pPr>
              <a:buNone/>
            </a:pPr>
            <a:r>
              <a:rPr lang="ru-RU" sz="2400" b="1" dirty="0" smtClean="0">
                <a:effectLst>
                  <a:outerShdw blurRad="38100" dist="38100" dir="2700000" algn="tl">
                    <a:srgbClr val="000000">
                      <a:alpha val="43137"/>
                    </a:srgbClr>
                  </a:outerShdw>
                </a:effectLst>
              </a:rPr>
              <a:t>      </a:t>
            </a:r>
            <a:r>
              <a:rPr lang="ru-RU" sz="28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Золтан</a:t>
            </a:r>
            <a:r>
              <a:rPr lang="ru-R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Пал </a:t>
            </a:r>
            <a:r>
              <a:rPr lang="ru-RU" sz="28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Дьенеш</a:t>
            </a:r>
            <a:endParaRPr lang="ru-R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hlinkClick r:id="rId3" tooltip="Венгерский язык"/>
              </a:rPr>
              <a:t>венг.</a:t>
            </a:r>
            <a:r>
              <a:rPr lang="ru-RU" sz="2400"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Zoltán</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Pál</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Dienes</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hlinkClick r:id="rId4" tooltip="1916 год"/>
              </a:rPr>
              <a:t>1916</a:t>
            </a:r>
            <a:r>
              <a:rPr lang="ru-RU"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hlinkClick r:id="rId5" tooltip="2014 год"/>
              </a:rPr>
              <a:t>2014</a:t>
            </a: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венгерский математик, </a:t>
            </a:r>
          </a:p>
          <a:p>
            <a:pPr>
              <a:buNone/>
            </a:pPr>
            <a:r>
              <a:rPr lang="ru-RU" sz="2400" dirty="0" smtClean="0">
                <a:latin typeface="Times New Roman" pitchFamily="18" charset="0"/>
                <a:cs typeface="Times New Roman" pitchFamily="18" charset="0"/>
              </a:rPr>
              <a:t>     психолог и педагог, профессор </a:t>
            </a:r>
            <a:r>
              <a:rPr lang="ru-RU" sz="2400" dirty="0" err="1" smtClean="0">
                <a:latin typeface="Times New Roman" pitchFamily="18" charset="0"/>
                <a:cs typeface="Times New Roman" pitchFamily="18" charset="0"/>
                <a:hlinkClick r:id="rId6" tooltip="Шербрукский университет"/>
              </a:rPr>
              <a:t>Шербрукского</a:t>
            </a:r>
            <a:r>
              <a:rPr lang="ru-RU" sz="2400" dirty="0" smtClean="0">
                <a:latin typeface="Times New Roman" pitchFamily="18" charset="0"/>
                <a:cs typeface="Times New Roman" pitchFamily="18" charset="0"/>
                <a:hlinkClick r:id="rId6" tooltip="Шербрукский университет"/>
              </a:rPr>
              <a:t> университета</a:t>
            </a:r>
            <a:r>
              <a:rPr lang="ru-RU" sz="2400" dirty="0" smtClean="0">
                <a:latin typeface="Times New Roman" pitchFamily="18" charset="0"/>
                <a:cs typeface="Times New Roman" pitchFamily="18" charset="0"/>
              </a:rPr>
              <a:t>. Автор игрового подхода к развитию детей, идея которого заключается в освоении детьми математики посредством увлекательных логических игр.</a:t>
            </a:r>
          </a:p>
          <a:p>
            <a:endParaRPr lang="ru-RU" dirty="0"/>
          </a:p>
        </p:txBody>
      </p:sp>
      <p:pic>
        <p:nvPicPr>
          <p:cNvPr id="7" name="Рисунок 2" descr="Zoltán_Pál_Dienes.jpg"/>
          <p:cNvPicPr>
            <a:picLocks noChangeAspect="1"/>
          </p:cNvPicPr>
          <p:nvPr/>
        </p:nvPicPr>
        <p:blipFill>
          <a:blip r:embed="rId7" cstate="screen"/>
          <a:srcRect/>
          <a:stretch>
            <a:fillRect/>
          </a:stretch>
        </p:blipFill>
        <p:spPr bwMode="auto">
          <a:xfrm>
            <a:off x="6929454" y="1571612"/>
            <a:ext cx="1214446" cy="1721447"/>
          </a:xfrm>
          <a:prstGeom prst="rect">
            <a:avLst/>
          </a:prstGeom>
          <a:noFill/>
          <a:ln w="9525">
            <a:noFill/>
            <a:miter lim="800000"/>
            <a:headEnd/>
            <a:tailEnd/>
          </a:ln>
        </p:spPr>
      </p:pic>
      <p:pic>
        <p:nvPicPr>
          <p:cNvPr id="8" name="Picture 2" descr="C:\Users\ПК\Desktop\hello_html_m6dc1d83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643306" y="4714884"/>
            <a:ext cx="1785950" cy="13037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45060"/>
          </a:xfrm>
          <a:prstGeom prst="rect">
            <a:avLst/>
          </a:prstGeom>
        </p:spPr>
      </p:pic>
      <p:sp>
        <p:nvSpPr>
          <p:cNvPr id="3" name="Заголовок 2"/>
          <p:cNvSpPr>
            <a:spLocks noGrp="1"/>
          </p:cNvSpPr>
          <p:nvPr>
            <p:ph type="title"/>
          </p:nvPr>
        </p:nvSpPr>
        <p:spPr>
          <a:xfrm>
            <a:off x="785786" y="785794"/>
            <a:ext cx="7572428" cy="1214446"/>
          </a:xfrm>
        </p:spPr>
        <p:txBody>
          <a:bodyPr>
            <a:noAutofit/>
          </a:bodyPr>
          <a:lstStyle/>
          <a:p>
            <a:r>
              <a:rPr lang="ru-RU" sz="2400" b="1" dirty="0" smtClean="0">
                <a:solidFill>
                  <a:srgbClr val="C00000"/>
                </a:solidFill>
                <a:latin typeface="Times New Roman" pitchFamily="18" charset="0"/>
                <a:cs typeface="Times New Roman" pitchFamily="18" charset="0"/>
              </a:rPr>
              <a:t>Пассажир расплачивается в кассе блоком, кассир подбирает согласно предъявленной фигуре  -карточку-схему</a:t>
            </a:r>
            <a:endParaRPr lang="ru-RU" sz="2400" b="1" dirty="0">
              <a:solidFill>
                <a:srgbClr val="C00000"/>
              </a:solidFill>
              <a:latin typeface="Times New Roman" pitchFamily="18" charset="0"/>
              <a:cs typeface="Times New Roman" pitchFamily="18" charset="0"/>
            </a:endParaRPr>
          </a:p>
        </p:txBody>
      </p:sp>
      <p:pic>
        <p:nvPicPr>
          <p:cNvPr id="9" name="Содержимое 8" descr="i (2).jpg"/>
          <p:cNvPicPr>
            <a:picLocks noGrp="1" noChangeAspect="1"/>
          </p:cNvPicPr>
          <p:nvPr>
            <p:ph idx="1"/>
          </p:nvPr>
        </p:nvPicPr>
        <p:blipFill>
          <a:blip r:embed="rId3"/>
          <a:stretch>
            <a:fillRect/>
          </a:stretch>
        </p:blipFill>
        <p:spPr>
          <a:xfrm>
            <a:off x="2928926" y="2015390"/>
            <a:ext cx="3214710" cy="389645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6470"/>
            <a:ext cx="9144000" cy="6851530"/>
          </a:xfrm>
          <a:prstGeom prst="rect">
            <a:avLst/>
          </a:prstGeom>
        </p:spPr>
      </p:pic>
      <p:sp>
        <p:nvSpPr>
          <p:cNvPr id="3" name="Заголовок 2"/>
          <p:cNvSpPr>
            <a:spLocks noGrp="1"/>
          </p:cNvSpPr>
          <p:nvPr>
            <p:ph type="title"/>
          </p:nvPr>
        </p:nvSpPr>
        <p:spPr>
          <a:xfrm>
            <a:off x="785786" y="857232"/>
            <a:ext cx="7572428" cy="857256"/>
          </a:xfrm>
          <a:ln>
            <a:noFill/>
          </a:ln>
        </p:spPr>
        <p:txBody>
          <a:bodyPr>
            <a:normAutofit fontScale="90000"/>
          </a:bodyPr>
          <a:lstStyle/>
          <a:p>
            <a:r>
              <a:rPr lang="ru-RU" sz="2800" b="1" dirty="0" smtClean="0">
                <a:solidFill>
                  <a:srgbClr val="C00000"/>
                </a:solidFill>
                <a:latin typeface="Times New Roman" pitchFamily="18" charset="0"/>
                <a:cs typeface="Times New Roman" pitchFamily="18" charset="0"/>
              </a:rPr>
              <a:t>Затем пассажиры проходят в транспорт и ищут свои места, согласно купленному билету</a:t>
            </a:r>
            <a:endParaRPr lang="ru-RU" sz="2800" b="1" dirty="0">
              <a:solidFill>
                <a:srgbClr val="C00000"/>
              </a:solidFill>
              <a:latin typeface="Times New Roman" pitchFamily="18" charset="0"/>
              <a:cs typeface="Times New Roman" pitchFamily="18" charset="0"/>
            </a:endParaRPr>
          </a:p>
        </p:txBody>
      </p:sp>
      <p:pic>
        <p:nvPicPr>
          <p:cNvPr id="7" name="Содержимое 6" descr="i (3).jpg"/>
          <p:cNvPicPr>
            <a:picLocks noGrp="1" noChangeAspect="1"/>
          </p:cNvPicPr>
          <p:nvPr>
            <p:ph sz="half" idx="1"/>
          </p:nvPr>
        </p:nvPicPr>
        <p:blipFill>
          <a:blip r:embed="rId3"/>
          <a:stretch>
            <a:fillRect/>
          </a:stretch>
        </p:blipFill>
        <p:spPr>
          <a:xfrm>
            <a:off x="1084659" y="1785939"/>
            <a:ext cx="3255169" cy="4143392"/>
          </a:xfrm>
          <a:ln>
            <a:noFill/>
          </a:ln>
        </p:spPr>
      </p:pic>
      <p:pic>
        <p:nvPicPr>
          <p:cNvPr id="8" name="Содержимое 7" descr="i (4).jpg"/>
          <p:cNvPicPr>
            <a:picLocks noGrp="1" noChangeAspect="1"/>
          </p:cNvPicPr>
          <p:nvPr>
            <p:ph sz="half" idx="2"/>
          </p:nvPr>
        </p:nvPicPr>
        <p:blipFill>
          <a:blip r:embed="rId4"/>
          <a:stretch>
            <a:fillRect/>
          </a:stretch>
        </p:blipFill>
        <p:spPr>
          <a:xfrm>
            <a:off x="4839890" y="1785938"/>
            <a:ext cx="3255169" cy="4143391"/>
          </a:xfrm>
        </p:spPr>
      </p:pic>
      <p:sp>
        <p:nvSpPr>
          <p:cNvPr id="9" name="Стрелка вправо 8"/>
          <p:cNvSpPr/>
          <p:nvPr/>
        </p:nvSpPr>
        <p:spPr>
          <a:xfrm rot="10089706">
            <a:off x="3554914" y="3748698"/>
            <a:ext cx="734223" cy="6073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13792536">
            <a:off x="5064013" y="4018297"/>
            <a:ext cx="599552" cy="88370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714612" y="3714752"/>
            <a:ext cx="785818" cy="7858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715008" y="3500438"/>
            <a:ext cx="842962" cy="8572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TeMz4aTd.jpg"/>
          <p:cNvPicPr>
            <a:picLocks noChangeAspect="1"/>
          </p:cNvPicPr>
          <p:nvPr/>
        </p:nvPicPr>
        <p:blipFill>
          <a:blip r:embed="rId2"/>
          <a:stretch>
            <a:fillRect/>
          </a:stretch>
        </p:blipFill>
        <p:spPr>
          <a:xfrm>
            <a:off x="0" y="6470"/>
            <a:ext cx="9144000" cy="6845060"/>
          </a:xfrm>
          <a:prstGeom prst="rect">
            <a:avLst/>
          </a:prstGeom>
        </p:spPr>
      </p:pic>
      <p:sp>
        <p:nvSpPr>
          <p:cNvPr id="6" name="Заголовок 5"/>
          <p:cNvSpPr>
            <a:spLocks noGrp="1"/>
          </p:cNvSpPr>
          <p:nvPr>
            <p:ph type="title"/>
          </p:nvPr>
        </p:nvSpPr>
        <p:spPr>
          <a:xfrm>
            <a:off x="785786" y="785794"/>
            <a:ext cx="7572428" cy="1000132"/>
          </a:xfrm>
        </p:spPr>
        <p:txBody>
          <a:bodyPr>
            <a:noAutofit/>
          </a:bodyPr>
          <a:lstStyle/>
          <a:p>
            <a:r>
              <a:rPr lang="ru-RU" sz="3200" b="1" dirty="0" smtClean="0">
                <a:solidFill>
                  <a:srgbClr val="C00000"/>
                </a:solidFill>
                <a:latin typeface="Times New Roman" pitchFamily="18" charset="0"/>
                <a:cs typeface="Times New Roman" pitchFamily="18" charset="0"/>
              </a:rPr>
              <a:t>Все пассажиры на местах.</a:t>
            </a:r>
            <a:br>
              <a:rPr lang="ru-RU" sz="3200" b="1" dirty="0" smtClean="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 Можно начинать путешествие!</a:t>
            </a:r>
            <a:endParaRPr lang="ru-RU" sz="3200" b="1" dirty="0">
              <a:solidFill>
                <a:srgbClr val="C00000"/>
              </a:solidFill>
              <a:latin typeface="Times New Roman" pitchFamily="18" charset="0"/>
              <a:cs typeface="Times New Roman" pitchFamily="18" charset="0"/>
            </a:endParaRPr>
          </a:p>
        </p:txBody>
      </p:sp>
      <p:pic>
        <p:nvPicPr>
          <p:cNvPr id="8" name="Содержимое 7" descr="i (1).jpg"/>
          <p:cNvPicPr>
            <a:picLocks noGrp="1" noChangeAspect="1"/>
          </p:cNvPicPr>
          <p:nvPr>
            <p:ph idx="1"/>
          </p:nvPr>
        </p:nvPicPr>
        <p:blipFill>
          <a:blip r:embed="rId3"/>
          <a:stretch>
            <a:fillRect/>
          </a:stretch>
        </p:blipFill>
        <p:spPr>
          <a:xfrm>
            <a:off x="2928926" y="1785938"/>
            <a:ext cx="3270659" cy="4071954"/>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a:stretch>
            <a:fillRect/>
          </a:stretch>
        </p:blipFill>
        <p:spPr>
          <a:xfrm>
            <a:off x="0" y="8659"/>
            <a:ext cx="9144000" cy="6840682"/>
          </a:xfrm>
          <a:prstGeom prst="rect">
            <a:avLst/>
          </a:prstGeom>
        </p:spPr>
      </p:pic>
      <p:sp>
        <p:nvSpPr>
          <p:cNvPr id="3" name="Заголовок 2"/>
          <p:cNvSpPr>
            <a:spLocks noGrp="1"/>
          </p:cNvSpPr>
          <p:nvPr>
            <p:ph type="title"/>
          </p:nvPr>
        </p:nvSpPr>
        <p:spPr>
          <a:xfrm>
            <a:off x="785786" y="857232"/>
            <a:ext cx="7572428" cy="1071570"/>
          </a:xfrm>
        </p:spPr>
        <p:txBody>
          <a:bodyPr>
            <a:normAutofit fontScale="90000"/>
          </a:bodyPr>
          <a:lstStyle/>
          <a:p>
            <a:r>
              <a:rPr lang="ru-RU" sz="2000" b="1" dirty="0" smtClean="0">
                <a:solidFill>
                  <a:srgbClr val="C00000"/>
                </a:solidFill>
                <a:latin typeface="Times New Roman" pitchFamily="18" charset="0"/>
                <a:cs typeface="Times New Roman" pitchFamily="18" charset="0"/>
              </a:rPr>
              <a:t>Методическая разработка была рекомендована педагогам ДОУ для внедрения на практике на мастер – классе</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 «Использование блоков </a:t>
            </a:r>
            <a:r>
              <a:rPr lang="ru-RU" sz="2000" b="1" dirty="0" err="1" smtClean="0">
                <a:solidFill>
                  <a:srgbClr val="C00000"/>
                </a:solidFill>
                <a:latin typeface="Times New Roman" pitchFamily="18" charset="0"/>
                <a:cs typeface="Times New Roman" pitchFamily="18" charset="0"/>
              </a:rPr>
              <a:t>Дьеныша</a:t>
            </a:r>
            <a:r>
              <a:rPr lang="ru-RU" sz="2000" b="1" dirty="0" smtClean="0">
                <a:solidFill>
                  <a:srgbClr val="C00000"/>
                </a:solidFill>
                <a:latin typeface="Times New Roman" pitchFamily="18" charset="0"/>
                <a:cs typeface="Times New Roman" pitchFamily="18" charset="0"/>
              </a:rPr>
              <a:t> и палочек </a:t>
            </a:r>
            <a:r>
              <a:rPr lang="ru-RU" sz="2000" b="1" dirty="0" err="1" smtClean="0">
                <a:solidFill>
                  <a:srgbClr val="C00000"/>
                </a:solidFill>
                <a:latin typeface="Times New Roman" pitchFamily="18" charset="0"/>
                <a:cs typeface="Times New Roman" pitchFamily="18" charset="0"/>
              </a:rPr>
              <a:t>Кюизенера</a:t>
            </a:r>
            <a:r>
              <a:rPr lang="ru-RU" sz="2000" b="1" dirty="0" smtClean="0">
                <a:solidFill>
                  <a:srgbClr val="C00000"/>
                </a:solidFill>
                <a:latin typeface="Times New Roman" pitchFamily="18" charset="0"/>
                <a:cs typeface="Times New Roman" pitchFamily="18" charset="0"/>
              </a:rPr>
              <a:t> в формировании финансовой грамотности дошкольников»</a:t>
            </a:r>
            <a:endParaRPr lang="ru-RU" sz="2000" b="1" dirty="0">
              <a:solidFill>
                <a:srgbClr val="C00000"/>
              </a:solidFill>
              <a:latin typeface="Times New Roman" pitchFamily="18" charset="0"/>
              <a:cs typeface="Times New Roman" pitchFamily="18" charset="0"/>
            </a:endParaRPr>
          </a:p>
        </p:txBody>
      </p:sp>
      <p:pic>
        <p:nvPicPr>
          <p:cNvPr id="6" name="Содержимое 5" descr="i.jpg"/>
          <p:cNvPicPr>
            <a:picLocks noGrp="1" noChangeAspect="1"/>
          </p:cNvPicPr>
          <p:nvPr>
            <p:ph sz="half" idx="1"/>
          </p:nvPr>
        </p:nvPicPr>
        <p:blipFill>
          <a:blip r:embed="rId3"/>
          <a:stretch>
            <a:fillRect/>
          </a:stretch>
        </p:blipFill>
        <p:spPr>
          <a:xfrm>
            <a:off x="1071538" y="2000241"/>
            <a:ext cx="3156939" cy="4000528"/>
          </a:xfrm>
        </p:spPr>
      </p:pic>
      <p:pic>
        <p:nvPicPr>
          <p:cNvPr id="7" name="Содержимое 6" descr="i (1).jpg"/>
          <p:cNvPicPr>
            <a:picLocks noGrp="1" noChangeAspect="1"/>
          </p:cNvPicPr>
          <p:nvPr>
            <p:ph sz="half" idx="2"/>
          </p:nvPr>
        </p:nvPicPr>
        <p:blipFill>
          <a:blip r:embed="rId4"/>
          <a:stretch>
            <a:fillRect/>
          </a:stretch>
        </p:blipFill>
        <p:spPr>
          <a:xfrm>
            <a:off x="4857752" y="2000240"/>
            <a:ext cx="3143318" cy="4000527"/>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a:stretch>
            <a:fillRect/>
          </a:stretch>
        </p:blipFill>
        <p:spPr>
          <a:xfrm>
            <a:off x="0" y="8658"/>
            <a:ext cx="9144000" cy="6849341"/>
          </a:xfrm>
          <a:prstGeom prst="rect">
            <a:avLst/>
          </a:prstGeom>
        </p:spPr>
      </p:pic>
      <p:sp>
        <p:nvSpPr>
          <p:cNvPr id="3" name="Заголовок 2"/>
          <p:cNvSpPr>
            <a:spLocks noGrp="1"/>
          </p:cNvSpPr>
          <p:nvPr>
            <p:ph type="title"/>
          </p:nvPr>
        </p:nvSpPr>
        <p:spPr>
          <a:xfrm>
            <a:off x="785786" y="714356"/>
            <a:ext cx="7500990" cy="1000132"/>
          </a:xfrm>
        </p:spPr>
        <p:txBody>
          <a:bodyPr>
            <a:normAutofit/>
          </a:bodyPr>
          <a:lstStyle/>
          <a:p>
            <a:r>
              <a:rPr lang="ru-RU" sz="2000" b="1" dirty="0" smtClean="0">
                <a:solidFill>
                  <a:srgbClr val="C00000"/>
                </a:solidFill>
                <a:latin typeface="Times New Roman" pitchFamily="18" charset="0"/>
                <a:cs typeface="Times New Roman" pitchFamily="18" charset="0"/>
              </a:rPr>
              <a:t>Для педагогов была оформлена выставка методической литературы и методических пособий по теме мастер-класса</a:t>
            </a:r>
            <a:endParaRPr lang="ru-RU" sz="2000" b="1" dirty="0">
              <a:solidFill>
                <a:srgbClr val="C00000"/>
              </a:solidFill>
              <a:latin typeface="Times New Roman" pitchFamily="18" charset="0"/>
              <a:cs typeface="Times New Roman" pitchFamily="18" charset="0"/>
            </a:endParaRPr>
          </a:p>
        </p:txBody>
      </p:sp>
      <p:pic>
        <p:nvPicPr>
          <p:cNvPr id="6" name="Содержимое 5" descr="i (2).jpg"/>
          <p:cNvPicPr>
            <a:picLocks noGrp="1" noChangeAspect="1"/>
          </p:cNvPicPr>
          <p:nvPr>
            <p:ph sz="half" idx="1"/>
          </p:nvPr>
        </p:nvPicPr>
        <p:blipFill>
          <a:blip r:embed="rId3"/>
          <a:stretch>
            <a:fillRect/>
          </a:stretch>
        </p:blipFill>
        <p:spPr>
          <a:xfrm>
            <a:off x="1071538" y="1643050"/>
            <a:ext cx="3255169" cy="4340225"/>
          </a:xfrm>
        </p:spPr>
      </p:pic>
      <p:pic>
        <p:nvPicPr>
          <p:cNvPr id="7" name="Содержимое 6" descr="i (3).jpg"/>
          <p:cNvPicPr>
            <a:picLocks noGrp="1" noChangeAspect="1"/>
          </p:cNvPicPr>
          <p:nvPr>
            <p:ph sz="half" idx="2"/>
          </p:nvPr>
        </p:nvPicPr>
        <p:blipFill>
          <a:blip r:embed="rId4"/>
          <a:stretch>
            <a:fillRect/>
          </a:stretch>
        </p:blipFill>
        <p:spPr>
          <a:xfrm>
            <a:off x="4857752" y="1643050"/>
            <a:ext cx="3255169" cy="4340225"/>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0" cy="6851530"/>
          </a:xfrm>
          <a:prstGeom prst="rect">
            <a:avLst/>
          </a:prstGeom>
        </p:spPr>
      </p:pic>
      <p:sp>
        <p:nvSpPr>
          <p:cNvPr id="3" name="Заголовок 2"/>
          <p:cNvSpPr>
            <a:spLocks noGrp="1"/>
          </p:cNvSpPr>
          <p:nvPr>
            <p:ph type="title"/>
          </p:nvPr>
        </p:nvSpPr>
        <p:spPr>
          <a:xfrm>
            <a:off x="714348" y="785794"/>
            <a:ext cx="7643866" cy="5286412"/>
          </a:xfrm>
        </p:spPr>
        <p:txBody>
          <a:bodyPr>
            <a:normAutofit fontScale="90000"/>
          </a:bodyPr>
          <a:lstStyle/>
          <a:p>
            <a:r>
              <a:rPr lang="ru-RU" sz="4000" b="1" dirty="0" smtClean="0">
                <a:solidFill>
                  <a:srgbClr val="C00000"/>
                </a:solidFill>
                <a:latin typeface="Times New Roman" pitchFamily="18" charset="0"/>
                <a:cs typeface="Times New Roman" pitchFamily="18" charset="0"/>
              </a:rPr>
              <a:t>Вывод</a:t>
            </a:r>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Таким образом, нетрадиционное использование дидактического материала, а именно Логических блоков </a:t>
            </a:r>
            <a:r>
              <a:rPr lang="ru-RU" sz="2400" b="1" dirty="0" err="1" smtClean="0">
                <a:solidFill>
                  <a:srgbClr val="002060"/>
                </a:solidFill>
                <a:latin typeface="Times New Roman" pitchFamily="18" charset="0"/>
                <a:cs typeface="Times New Roman" pitchFamily="18" charset="0"/>
              </a:rPr>
              <a:t>Дьеныша</a:t>
            </a:r>
            <a:r>
              <a:rPr lang="ru-RU" sz="2400" b="1" dirty="0" smtClean="0">
                <a:solidFill>
                  <a:srgbClr val="002060"/>
                </a:solidFill>
                <a:latin typeface="Times New Roman" pitchFamily="18" charset="0"/>
                <a:cs typeface="Times New Roman" pitchFamily="18" charset="0"/>
              </a:rPr>
              <a:t> и палочек </a:t>
            </a:r>
            <a:r>
              <a:rPr lang="ru-RU" sz="2400" b="1" dirty="0" err="1" smtClean="0">
                <a:solidFill>
                  <a:srgbClr val="002060"/>
                </a:solidFill>
                <a:latin typeface="Times New Roman" pitchFamily="18" charset="0"/>
                <a:cs typeface="Times New Roman" pitchFamily="18" charset="0"/>
              </a:rPr>
              <a:t>Кюизенера</a:t>
            </a:r>
            <a:r>
              <a:rPr lang="ru-RU" sz="2400" b="1" dirty="0" smtClean="0">
                <a:solidFill>
                  <a:srgbClr val="002060"/>
                </a:solidFill>
                <a:latin typeface="Times New Roman" pitchFamily="18" charset="0"/>
                <a:cs typeface="Times New Roman" pitchFamily="18" charset="0"/>
              </a:rPr>
              <a:t>, может положительно влиять на формирование финансовой грамотности и решать </a:t>
            </a:r>
            <a:r>
              <a:rPr lang="ru-RU" sz="2400" b="1" dirty="0" err="1" smtClean="0">
                <a:solidFill>
                  <a:srgbClr val="002060"/>
                </a:solidFill>
                <a:latin typeface="Times New Roman" pitchFamily="18" charset="0"/>
                <a:cs typeface="Times New Roman" pitchFamily="18" charset="0"/>
              </a:rPr>
              <a:t>профориентационные</a:t>
            </a:r>
            <a:r>
              <a:rPr lang="ru-RU" sz="2400" b="1" dirty="0" smtClean="0">
                <a:solidFill>
                  <a:srgbClr val="002060"/>
                </a:solidFill>
                <a:latin typeface="Times New Roman" pitchFamily="18" charset="0"/>
                <a:cs typeface="Times New Roman" pitchFamily="18" charset="0"/>
              </a:rPr>
              <a:t> задачи в воспитании детей дошкольного возраста. </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Такие игры позволяют активизировать познавательную деятельность детей, совершенствовать коммуникативные качества, развивать логическое мышление, интерес к людям разных профессий. Дети творчески подходят к решению игровых задач, улучшаются взаимоотношения в детском коллективе.</a:t>
            </a:r>
            <a:br>
              <a:rPr lang="ru-RU" sz="2400" b="1" dirty="0" smtClean="0">
                <a:solidFill>
                  <a:srgbClr val="002060"/>
                </a:solidFill>
                <a:latin typeface="Times New Roman" pitchFamily="18" charset="0"/>
                <a:cs typeface="Times New Roman" pitchFamily="18" charset="0"/>
              </a:rPr>
            </a:br>
            <a:endParaRPr lang="ru-RU" sz="2400" b="1" dirty="0">
              <a:solidFill>
                <a:srgbClr val="002060"/>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785786" y="1285860"/>
            <a:ext cx="7500990" cy="4401205"/>
          </a:xfrm>
          <a:prstGeom prst="rect">
            <a:avLst/>
          </a:prstGeom>
        </p:spPr>
        <p:txBody>
          <a:bodyPr wrap="square">
            <a:spAutoFit/>
          </a:bodyPr>
          <a:lstStyle/>
          <a:p>
            <a:pPr algn="ctr"/>
            <a:r>
              <a:rPr lang="ru-RU" sz="2800" b="1" dirty="0" smtClean="0">
                <a:solidFill>
                  <a:srgbClr val="C00000"/>
                </a:solidFill>
                <a:latin typeface="Times New Roman" pitchFamily="18" charset="0"/>
                <a:cs typeface="Times New Roman" pitchFamily="18" charset="0"/>
              </a:rPr>
              <a:t>Новизна</a:t>
            </a:r>
            <a:r>
              <a:rPr lang="ru-RU" sz="2800" b="1" dirty="0" smtClean="0">
                <a:solidFill>
                  <a:srgbClr val="002060"/>
                </a:solidFill>
                <a:latin typeface="Times New Roman" pitchFamily="18" charset="0"/>
                <a:cs typeface="Times New Roman" pitchFamily="18" charset="0"/>
              </a:rPr>
              <a:t> данного опыта состоит в использовании нетрадиционного материала, способствующее формированию финансовой грамотности у дошкольников, умению работать с сопутствующими схемами , документами, названия которых вводятся в ходе игр, что делает детей финансово грамотными и  компетентными во многих сферах деятельности.</a:t>
            </a:r>
          </a:p>
          <a:p>
            <a:pPr algn="ct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3" name="Рисунок 2" descr="Рисунок1.jpg"/>
          <p:cNvPicPr>
            <a:picLocks noChangeAspect="1"/>
          </p:cNvPicPr>
          <p:nvPr/>
        </p:nvPicPr>
        <p:blipFill>
          <a:blip r:embed="rId2"/>
          <a:stretch>
            <a:fillRect/>
          </a:stretch>
        </p:blipFill>
        <p:spPr>
          <a:xfrm>
            <a:off x="0" y="8659"/>
            <a:ext cx="9144000" cy="6840682"/>
          </a:xfrm>
          <a:prstGeom prst="rect">
            <a:avLst/>
          </a:prstGeom>
        </p:spPr>
      </p:pic>
      <p:sp>
        <p:nvSpPr>
          <p:cNvPr id="5" name="Прямоугольник 4"/>
          <p:cNvSpPr/>
          <p:nvPr/>
        </p:nvSpPr>
        <p:spPr>
          <a:xfrm>
            <a:off x="785786" y="1285860"/>
            <a:ext cx="7500990" cy="4524315"/>
          </a:xfrm>
          <a:prstGeom prst="rect">
            <a:avLst/>
          </a:prstGeom>
        </p:spPr>
        <p:txBody>
          <a:bodyPr wrap="square">
            <a:spAutoFit/>
          </a:bodyPr>
          <a:lstStyle/>
          <a:p>
            <a:pPr algn="ctr"/>
            <a:r>
              <a:rPr lang="ru-RU" altLang="ru-RU" sz="2400" b="1" dirty="0" smtClean="0">
                <a:solidFill>
                  <a:srgbClr val="C00000"/>
                </a:solidFill>
                <a:latin typeface="Times New Roman" pitchFamily="18" charset="0"/>
                <a:cs typeface="Times New Roman" pitchFamily="18" charset="0"/>
              </a:rPr>
              <a:t>Практическая значимость методической разработки  </a:t>
            </a:r>
            <a:r>
              <a:rPr lang="ru-RU" altLang="ru-RU" sz="2400" b="1" dirty="0" smtClean="0">
                <a:solidFill>
                  <a:srgbClr val="002060"/>
                </a:solidFill>
                <a:latin typeface="Times New Roman" pitchFamily="18" charset="0"/>
                <a:cs typeface="Times New Roman" pitchFamily="18" charset="0"/>
              </a:rPr>
              <a:t>заключается в том, чтобы  не только расширить экономический кругозор дошкольника, но и дать представление о таких качествах,  как трудолюбие, бережливость, хозяйственность, экономичность.</a:t>
            </a:r>
            <a:br>
              <a:rPr lang="ru-RU" altLang="ru-RU" sz="2400" b="1" dirty="0" smtClean="0">
                <a:solidFill>
                  <a:srgbClr val="002060"/>
                </a:solidFill>
                <a:latin typeface="Times New Roman" pitchFamily="18" charset="0"/>
                <a:cs typeface="Times New Roman" pitchFamily="18" charset="0"/>
              </a:rPr>
            </a:br>
            <a:r>
              <a:rPr lang="en-US" altLang="ru-RU" sz="2400" dirty="0" smtClean="0">
                <a:solidFill>
                  <a:srgbClr val="002060"/>
                </a:solidFill>
                <a:latin typeface="Times New Roman" pitchFamily="18" charset="0"/>
                <a:cs typeface="Times New Roman" pitchFamily="18" charset="0"/>
              </a:rPr>
              <a:t/>
            </a:r>
            <a:br>
              <a:rPr lang="en-US" altLang="ru-RU" sz="2400" dirty="0" smtClean="0">
                <a:solidFill>
                  <a:srgbClr val="002060"/>
                </a:solidFill>
                <a:latin typeface="Times New Roman" pitchFamily="18" charset="0"/>
                <a:cs typeface="Times New Roman" pitchFamily="18" charset="0"/>
              </a:rPr>
            </a:br>
            <a:r>
              <a:rPr lang="en-US" altLang="ru-RU" sz="2400" b="1" dirty="0" smtClean="0">
                <a:solidFill>
                  <a:srgbClr val="002060"/>
                </a:solidFill>
                <a:latin typeface="Times New Roman" pitchFamily="18" charset="0"/>
                <a:cs typeface="Times New Roman" pitchFamily="18" charset="0"/>
              </a:rPr>
              <a:t> </a:t>
            </a:r>
            <a:r>
              <a:rPr lang="ru-RU" altLang="ru-RU" sz="2400" b="1" dirty="0" smtClean="0">
                <a:solidFill>
                  <a:srgbClr val="002060"/>
                </a:solidFill>
                <a:latin typeface="Times New Roman" pitchFamily="18" charset="0"/>
                <a:cs typeface="Times New Roman" pitchFamily="18" charset="0"/>
              </a:rPr>
              <a:t>Развитие этих качеств возможно  посредством сюжетно –ролевых игр с использованием нетрадиционного дидактического материала, которым и являются Логические Блоки </a:t>
            </a:r>
            <a:r>
              <a:rPr lang="ru-RU" altLang="ru-RU" sz="2400" b="1" dirty="0" err="1" smtClean="0">
                <a:solidFill>
                  <a:srgbClr val="002060"/>
                </a:solidFill>
                <a:latin typeface="Times New Roman" pitchFamily="18" charset="0"/>
                <a:cs typeface="Times New Roman" pitchFamily="18" charset="0"/>
              </a:rPr>
              <a:t>Дьеныша</a:t>
            </a:r>
            <a:r>
              <a:rPr lang="ru-RU" altLang="ru-RU" sz="2400" b="1" dirty="0" smtClean="0">
                <a:solidFill>
                  <a:srgbClr val="002060"/>
                </a:solidFill>
                <a:latin typeface="Times New Roman" pitchFamily="18" charset="0"/>
                <a:cs typeface="Times New Roman" pitchFamily="18" charset="0"/>
              </a:rPr>
              <a:t> и палочки </a:t>
            </a:r>
            <a:r>
              <a:rPr lang="ru-RU" altLang="ru-RU" sz="2400" b="1" dirty="0" err="1" smtClean="0">
                <a:solidFill>
                  <a:srgbClr val="002060"/>
                </a:solidFill>
                <a:latin typeface="Times New Roman" pitchFamily="18" charset="0"/>
                <a:cs typeface="Times New Roman" pitchFamily="18" charset="0"/>
              </a:rPr>
              <a:t>Кюизенера</a:t>
            </a:r>
            <a:r>
              <a:rPr lang="ru-RU" altLang="ru-RU" sz="2400" b="1" dirty="0" smtClean="0">
                <a:solidFill>
                  <a:srgbClr val="002060"/>
                </a:solidFill>
                <a:latin typeface="Times New Roman" pitchFamily="18" charset="0"/>
                <a:cs typeface="Times New Roman" pitchFamily="18" charset="0"/>
              </a:rPr>
              <a:t>.</a:t>
            </a:r>
            <a:r>
              <a:rPr lang="ru-RU" altLang="ru-RU" sz="2400" b="1" i="1" dirty="0" smtClean="0">
                <a:latin typeface="Times New Roman" pitchFamily="18" charset="0"/>
                <a:cs typeface="Times New Roman" pitchFamily="18" charset="0"/>
              </a:rPr>
              <a:t/>
            </a:r>
            <a:br>
              <a:rPr lang="ru-RU" altLang="ru-RU" sz="2400" b="1" i="1" dirty="0" smtClean="0">
                <a:latin typeface="Times New Roman" pitchFamily="18" charset="0"/>
                <a:cs typeface="Times New Roman" pitchFamily="18" charset="0"/>
              </a:rPr>
            </a:br>
            <a:endParaRPr lang="ru-RU"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исунок1.jpg"/>
          <p:cNvPicPr>
            <a:picLocks noChangeAspect="1"/>
          </p:cNvPicPr>
          <p:nvPr/>
        </p:nvPicPr>
        <p:blipFill>
          <a:blip r:embed="rId2"/>
          <a:stretch>
            <a:fillRect/>
          </a:stretch>
        </p:blipFill>
        <p:spPr>
          <a:xfrm>
            <a:off x="0" y="8659"/>
            <a:ext cx="9144000" cy="6840682"/>
          </a:xfrm>
          <a:prstGeom prst="rect">
            <a:avLst/>
          </a:prstGeom>
        </p:spPr>
      </p:pic>
      <p:sp>
        <p:nvSpPr>
          <p:cNvPr id="4" name="Заголовок 3"/>
          <p:cNvSpPr>
            <a:spLocks noGrp="1"/>
          </p:cNvSpPr>
          <p:nvPr>
            <p:ph type="title"/>
          </p:nvPr>
        </p:nvSpPr>
        <p:spPr>
          <a:xfrm>
            <a:off x="785786" y="1643050"/>
            <a:ext cx="7572428" cy="3143272"/>
          </a:xfrm>
        </p:spPr>
        <p:txBody>
          <a:bodyPr>
            <a:normAutofit/>
          </a:bodyPr>
          <a:lstStyle/>
          <a:p>
            <a:r>
              <a:rPr lang="ru-RU" sz="4000" b="1" dirty="0" smtClean="0">
                <a:solidFill>
                  <a:srgbClr val="C00000"/>
                </a:solidFill>
                <a:latin typeface="Times New Roman" pitchFamily="18" charset="0"/>
                <a:cs typeface="Times New Roman" pitchFamily="18" charset="0"/>
              </a:rPr>
              <a:t>СПАСИБО ЗА ВНИМАНИЕ!</a:t>
            </a:r>
            <a:endParaRPr lang="ru-RU" sz="4000" b="1" dirty="0">
              <a:solidFill>
                <a:srgbClr val="C0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9152" y="0"/>
            <a:ext cx="9153152" cy="6858000"/>
          </a:xfrm>
          <a:prstGeom prst="rect">
            <a:avLst/>
          </a:prstGeom>
        </p:spPr>
      </p:pic>
      <p:sp>
        <p:nvSpPr>
          <p:cNvPr id="3" name="Заголовок 2"/>
          <p:cNvSpPr>
            <a:spLocks noGrp="1"/>
          </p:cNvSpPr>
          <p:nvPr>
            <p:ph type="title"/>
          </p:nvPr>
        </p:nvSpPr>
        <p:spPr>
          <a:xfrm>
            <a:off x="785786" y="785794"/>
            <a:ext cx="7572428" cy="1428760"/>
          </a:xfrm>
        </p:spPr>
        <p:txBody>
          <a:bodyPr>
            <a:noAutofit/>
          </a:bodyPr>
          <a:lstStyle/>
          <a:p>
            <a:r>
              <a:rPr lang="ru-RU" sz="2800" b="1" dirty="0" smtClean="0">
                <a:solidFill>
                  <a:srgbClr val="C00000"/>
                </a:solidFill>
                <a:latin typeface="Times New Roman" pitchFamily="18" charset="0"/>
                <a:cs typeface="Times New Roman" pitchFamily="18" charset="0"/>
              </a:rPr>
              <a:t>Логические блоки </a:t>
            </a:r>
            <a:r>
              <a:rPr lang="ru-RU" sz="2800" b="1" dirty="0" err="1" smtClean="0">
                <a:solidFill>
                  <a:srgbClr val="C00000"/>
                </a:solidFill>
                <a:latin typeface="Times New Roman" pitchFamily="18" charset="0"/>
                <a:cs typeface="Times New Roman" pitchFamily="18" charset="0"/>
              </a:rPr>
              <a:t>Дьенеша</a:t>
            </a:r>
            <a:r>
              <a:rPr lang="ru-RU" sz="2800" b="1" dirty="0" smtClean="0">
                <a:solidFill>
                  <a:srgbClr val="C00000"/>
                </a:solidFill>
                <a:latin typeface="Times New Roman" pitchFamily="18" charset="0"/>
                <a:cs typeface="Times New Roman" pitchFamily="18" charset="0"/>
              </a:rPr>
              <a:t> представляют собой набор из 48 геометрических фигур: </a:t>
            </a:r>
            <a:br>
              <a:rPr lang="ru-RU" sz="2800" b="1" dirty="0" smtClean="0">
                <a:solidFill>
                  <a:srgbClr val="C00000"/>
                </a:solidFill>
                <a:latin typeface="Times New Roman" pitchFamily="18" charset="0"/>
                <a:cs typeface="Times New Roman" pitchFamily="18" charset="0"/>
              </a:rPr>
            </a:br>
            <a:endParaRPr lang="ru-RU" sz="2800" dirty="0"/>
          </a:p>
        </p:txBody>
      </p:sp>
      <p:sp>
        <p:nvSpPr>
          <p:cNvPr id="4" name="Содержимое 3"/>
          <p:cNvSpPr>
            <a:spLocks noGrp="1"/>
          </p:cNvSpPr>
          <p:nvPr>
            <p:ph sz="half" idx="1"/>
          </p:nvPr>
        </p:nvSpPr>
        <p:spPr>
          <a:xfrm>
            <a:off x="857224" y="1785926"/>
            <a:ext cx="3638576" cy="4340237"/>
          </a:xfrm>
        </p:spPr>
        <p:txBody>
          <a:bodyPr>
            <a:normAutofit fontScale="92500" lnSpcReduction="20000"/>
          </a:bodyPr>
          <a:lstStyle/>
          <a:p>
            <a:pPr indent="254000" eaLnBrk="0" hangingPunct="0">
              <a:buNone/>
            </a:pPr>
            <a:r>
              <a:rPr lang="ru-RU" sz="2000" b="1" dirty="0" smtClean="0">
                <a:solidFill>
                  <a:srgbClr val="002060"/>
                </a:solidFill>
                <a:latin typeface="Times New Roman" pitchFamily="18" charset="0"/>
                <a:cs typeface="Times New Roman" pitchFamily="18" charset="0"/>
              </a:rPr>
              <a:t>а)четырех форм (круг, треугольник, квадрат, прямоугольник); </a:t>
            </a:r>
          </a:p>
          <a:p>
            <a:pPr indent="254000" eaLnBrk="0" hangingPunct="0">
              <a:buNone/>
            </a:pPr>
            <a:r>
              <a:rPr lang="ru-RU" sz="2000" b="1" dirty="0" smtClean="0">
                <a:solidFill>
                  <a:srgbClr val="002060"/>
                </a:solidFill>
                <a:latin typeface="Times New Roman" pitchFamily="18" charset="0"/>
                <a:cs typeface="Times New Roman" pitchFamily="18" charset="0"/>
              </a:rPr>
              <a:t>б) трёх цветов (красный, синий, желтый); </a:t>
            </a:r>
          </a:p>
          <a:p>
            <a:pPr indent="254000" eaLnBrk="0" hangingPunct="0">
              <a:buNone/>
            </a:pPr>
            <a:r>
              <a:rPr lang="ru-RU" sz="2000" b="1" dirty="0" smtClean="0">
                <a:solidFill>
                  <a:srgbClr val="002060"/>
                </a:solidFill>
                <a:latin typeface="Times New Roman" pitchFamily="18" charset="0"/>
                <a:cs typeface="Times New Roman" pitchFamily="18" charset="0"/>
              </a:rPr>
              <a:t>в) двух размеров (большой, маленький);</a:t>
            </a:r>
          </a:p>
          <a:p>
            <a:pPr indent="254000" eaLnBrk="0" hangingPunct="0">
              <a:buNone/>
            </a:pPr>
            <a:r>
              <a:rPr lang="ru-RU" sz="2000" b="1" dirty="0" smtClean="0">
                <a:solidFill>
                  <a:srgbClr val="002060"/>
                </a:solidFill>
                <a:latin typeface="Times New Roman" pitchFamily="18" charset="0"/>
                <a:cs typeface="Times New Roman" pitchFamily="18" charset="0"/>
              </a:rPr>
              <a:t>г) двух видов толщины (толстый, тонкий). </a:t>
            </a:r>
          </a:p>
          <a:p>
            <a:pPr indent="254000" eaLnBrk="0" hangingPunct="0">
              <a:buNone/>
            </a:pPr>
            <a:r>
              <a:rPr lang="ru-RU" sz="2000" b="1" dirty="0" smtClean="0">
                <a:solidFill>
                  <a:srgbClr val="002060"/>
                </a:solidFill>
                <a:latin typeface="Times New Roman" pitchFamily="18" charset="0"/>
                <a:cs typeface="Times New Roman" pitchFamily="18" charset="0"/>
              </a:rPr>
              <a:t>Каждая геометрическая фигура характеризуется четырьмя признаками: формой, цветом, размером, толщиной. </a:t>
            </a:r>
          </a:p>
          <a:p>
            <a:pPr indent="254000" eaLnBrk="0" hangingPunct="0">
              <a:buNone/>
            </a:pPr>
            <a:r>
              <a:rPr lang="ru-RU" sz="2000" b="1" dirty="0" smtClean="0">
                <a:solidFill>
                  <a:srgbClr val="002060"/>
                </a:solidFill>
                <a:latin typeface="Times New Roman" pitchFamily="18" charset="0"/>
                <a:cs typeface="Times New Roman" pitchFamily="18" charset="0"/>
              </a:rPr>
              <a:t>В наборе нет ни одной одинаковой фигуры.</a:t>
            </a:r>
          </a:p>
          <a:p>
            <a:endParaRPr lang="ru-RU" sz="2800" dirty="0"/>
          </a:p>
        </p:txBody>
      </p:sp>
      <p:pic>
        <p:nvPicPr>
          <p:cNvPr id="7" name="Содержимое 6" descr="Рисунок1.jpg"/>
          <p:cNvPicPr>
            <a:picLocks noGrp="1" noChangeAspect="1"/>
          </p:cNvPicPr>
          <p:nvPr>
            <p:ph sz="half" idx="2"/>
          </p:nvPr>
        </p:nvPicPr>
        <p:blipFill>
          <a:blip r:embed="rId3"/>
          <a:stretch>
            <a:fillRect/>
          </a:stretch>
        </p:blipFill>
        <p:spPr>
          <a:xfrm>
            <a:off x="4593884" y="1857364"/>
            <a:ext cx="3327277" cy="392909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0" cy="6858000"/>
          </a:xfrm>
          <a:prstGeom prst="rect">
            <a:avLst/>
          </a:prstGeom>
        </p:spPr>
      </p:pic>
      <p:sp>
        <p:nvSpPr>
          <p:cNvPr id="3" name="Заголовок 2"/>
          <p:cNvSpPr>
            <a:spLocks noGrp="1"/>
          </p:cNvSpPr>
          <p:nvPr>
            <p:ph type="title"/>
          </p:nvPr>
        </p:nvSpPr>
        <p:spPr>
          <a:xfrm>
            <a:off x="785786" y="714356"/>
            <a:ext cx="7572428" cy="703282"/>
          </a:xfrm>
        </p:spPr>
        <p:txBody>
          <a:bodyPr>
            <a:normAutofit fontScale="90000"/>
          </a:bodyPr>
          <a:lstStyle/>
          <a:p>
            <a:r>
              <a:rPr lang="ru-RU" sz="2800" b="1" dirty="0" smtClean="0">
                <a:solidFill>
                  <a:srgbClr val="002060"/>
                </a:solidFill>
                <a:latin typeface="Times New Roman" pitchFamily="18" charset="0"/>
                <a:cs typeface="Times New Roman" pitchFamily="18" charset="0"/>
              </a:rPr>
              <a:t>Для работы с блоками </a:t>
            </a:r>
            <a:r>
              <a:rPr lang="ru-RU" sz="2800" b="1" dirty="0" err="1" smtClean="0">
                <a:solidFill>
                  <a:srgbClr val="002060"/>
                </a:solidFill>
                <a:latin typeface="Times New Roman" pitchFamily="18" charset="0"/>
                <a:cs typeface="Times New Roman" pitchFamily="18" charset="0"/>
              </a:rPr>
              <a:t>Дьеныша</a:t>
            </a:r>
            <a:r>
              <a:rPr lang="ru-RU" sz="2800" b="1" dirty="0" smtClean="0">
                <a:solidFill>
                  <a:srgbClr val="002060"/>
                </a:solidFill>
                <a:latin typeface="Times New Roman" pitchFamily="18" charset="0"/>
                <a:cs typeface="Times New Roman" pitchFamily="18" charset="0"/>
              </a:rPr>
              <a:t> используют специальные карточки </a:t>
            </a:r>
            <a:endParaRPr lang="ru-RU" sz="2800" b="1" dirty="0">
              <a:solidFill>
                <a:srgbClr val="002060"/>
              </a:solidFill>
              <a:latin typeface="Times New Roman" pitchFamily="18" charset="0"/>
              <a:cs typeface="Times New Roman" pitchFamily="18" charset="0"/>
            </a:endParaRPr>
          </a:p>
        </p:txBody>
      </p:sp>
      <p:pic>
        <p:nvPicPr>
          <p:cNvPr id="6" name="Содержимое 5" descr="Рисунок2.jpg"/>
          <p:cNvPicPr>
            <a:picLocks noGrp="1" noChangeAspect="1"/>
          </p:cNvPicPr>
          <p:nvPr>
            <p:ph sz="half" idx="1"/>
          </p:nvPr>
        </p:nvPicPr>
        <p:blipFill>
          <a:blip r:embed="rId3"/>
          <a:stretch>
            <a:fillRect/>
          </a:stretch>
        </p:blipFill>
        <p:spPr>
          <a:xfrm>
            <a:off x="865701" y="1500174"/>
            <a:ext cx="3634861" cy="4286280"/>
          </a:xfrm>
        </p:spPr>
      </p:pic>
      <p:pic>
        <p:nvPicPr>
          <p:cNvPr id="7" name="Содержимое 6" descr="Рисунок3.jpg"/>
          <p:cNvPicPr>
            <a:picLocks noGrp="1" noChangeAspect="1"/>
          </p:cNvPicPr>
          <p:nvPr>
            <p:ph sz="half" idx="2"/>
          </p:nvPr>
        </p:nvPicPr>
        <p:blipFill>
          <a:blip r:embed="rId4"/>
          <a:stretch>
            <a:fillRect/>
          </a:stretch>
        </p:blipFill>
        <p:spPr>
          <a:xfrm>
            <a:off x="4714875" y="1428736"/>
            <a:ext cx="3560923" cy="435771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gTeMz4aTd.jpg"/>
          <p:cNvPicPr>
            <a:picLocks noChangeAspect="1"/>
          </p:cNvPicPr>
          <p:nvPr/>
        </p:nvPicPr>
        <p:blipFill>
          <a:blip r:embed="rId2"/>
          <a:stretch>
            <a:fillRect/>
          </a:stretch>
        </p:blipFill>
        <p:spPr>
          <a:xfrm>
            <a:off x="1" y="0"/>
            <a:ext cx="9144000" cy="6851530"/>
          </a:xfrm>
          <a:prstGeom prst="rect">
            <a:avLst/>
          </a:prstGeom>
        </p:spPr>
      </p:pic>
      <p:sp>
        <p:nvSpPr>
          <p:cNvPr id="8" name="Заголовок 7"/>
          <p:cNvSpPr>
            <a:spLocks noGrp="1"/>
          </p:cNvSpPr>
          <p:nvPr>
            <p:ph type="title"/>
          </p:nvPr>
        </p:nvSpPr>
        <p:spPr>
          <a:xfrm>
            <a:off x="785786" y="785794"/>
            <a:ext cx="7572428" cy="1000132"/>
          </a:xfrm>
        </p:spPr>
        <p:txBody>
          <a:bodyPr>
            <a:noAutofit/>
          </a:bodyPr>
          <a:lstStyle/>
          <a:p>
            <a:r>
              <a:rPr lang="ru-RU" sz="1800" b="1" dirty="0" smtClean="0">
                <a:solidFill>
                  <a:srgbClr val="C00000"/>
                </a:solidFill>
                <a:latin typeface="Times New Roman" pitchFamily="18" charset="0"/>
                <a:cs typeface="Times New Roman" pitchFamily="18" charset="0"/>
              </a:rPr>
              <a:t>В настоящее время в интернет – ресурсах встречается большое количество схем – карточек к блокам </a:t>
            </a:r>
            <a:r>
              <a:rPr lang="ru-RU" sz="1800" b="1" dirty="0" err="1" smtClean="0">
                <a:solidFill>
                  <a:srgbClr val="C00000"/>
                </a:solidFill>
                <a:latin typeface="Times New Roman" pitchFamily="18" charset="0"/>
                <a:cs typeface="Times New Roman" pitchFamily="18" charset="0"/>
              </a:rPr>
              <a:t>Дьеныша</a:t>
            </a:r>
            <a:r>
              <a:rPr lang="ru-RU" sz="1800" b="1" dirty="0" smtClean="0">
                <a:solidFill>
                  <a:srgbClr val="C00000"/>
                </a:solidFill>
                <a:latin typeface="Times New Roman" pitchFamily="18" charset="0"/>
                <a:cs typeface="Times New Roman" pitchFamily="18" charset="0"/>
              </a:rPr>
              <a:t>, поэтому перед началом работы по этой методике, педагог должен ознакомить детей со значением условных обозначений. Приведём примеры.</a:t>
            </a:r>
            <a:endParaRPr lang="ru-RU" sz="1800" b="1" dirty="0">
              <a:solidFill>
                <a:srgbClr val="C00000"/>
              </a:solidFill>
              <a:latin typeface="Times New Roman" pitchFamily="18" charset="0"/>
              <a:cs typeface="Times New Roman" pitchFamily="18" charset="0"/>
            </a:endParaRPr>
          </a:p>
        </p:txBody>
      </p:sp>
      <p:sp>
        <p:nvSpPr>
          <p:cNvPr id="9" name="Текст 8"/>
          <p:cNvSpPr>
            <a:spLocks noGrp="1"/>
          </p:cNvSpPr>
          <p:nvPr>
            <p:ph type="body" idx="1"/>
          </p:nvPr>
        </p:nvSpPr>
        <p:spPr>
          <a:xfrm>
            <a:off x="1071538" y="1785926"/>
            <a:ext cx="3425850" cy="1214446"/>
          </a:xfrm>
        </p:spPr>
        <p:txBody>
          <a:bodyPr>
            <a:noAutofit/>
          </a:bodyPr>
          <a:lstStyle/>
          <a:p>
            <a:pPr algn="ctr"/>
            <a:r>
              <a:rPr lang="ru-RU" sz="1600" dirty="0" smtClean="0">
                <a:solidFill>
                  <a:srgbClr val="002060"/>
                </a:solidFill>
                <a:latin typeface="Times New Roman" pitchFamily="18" charset="0"/>
                <a:cs typeface="Times New Roman" pitchFamily="18" charset="0"/>
              </a:rPr>
              <a:t>Размер: одноэтажный дом или дом с одним окном (без окна)  – маленький блок, многоэтажный дом или дом с двумя окнами – большой блок</a:t>
            </a:r>
            <a:endParaRPr lang="ru-RU" sz="1600" dirty="0">
              <a:solidFill>
                <a:srgbClr val="002060"/>
              </a:solidFill>
              <a:latin typeface="Times New Roman" pitchFamily="18" charset="0"/>
              <a:cs typeface="Times New Roman" pitchFamily="18" charset="0"/>
            </a:endParaRPr>
          </a:p>
        </p:txBody>
      </p:sp>
      <p:sp>
        <p:nvSpPr>
          <p:cNvPr id="11" name="Текст 10"/>
          <p:cNvSpPr>
            <a:spLocks noGrp="1"/>
          </p:cNvSpPr>
          <p:nvPr>
            <p:ph type="body" sz="quarter" idx="3"/>
          </p:nvPr>
        </p:nvSpPr>
        <p:spPr>
          <a:xfrm>
            <a:off x="4645025" y="1928802"/>
            <a:ext cx="3570313" cy="1000132"/>
          </a:xfrm>
        </p:spPr>
        <p:txBody>
          <a:bodyPr>
            <a:normAutofit/>
          </a:bodyPr>
          <a:lstStyle/>
          <a:p>
            <a:pPr algn="ctr"/>
            <a:r>
              <a:rPr lang="ru-RU" sz="1600" dirty="0" smtClean="0">
                <a:solidFill>
                  <a:srgbClr val="002060"/>
                </a:solidFill>
                <a:latin typeface="Times New Roman" pitchFamily="18" charset="0"/>
                <a:cs typeface="Times New Roman" pitchFamily="18" charset="0"/>
              </a:rPr>
              <a:t>Пример изображения толщины блока</a:t>
            </a:r>
          </a:p>
          <a:p>
            <a:pPr algn="ctr"/>
            <a:endParaRPr lang="ru-RU" sz="2000" dirty="0">
              <a:solidFill>
                <a:srgbClr val="002060"/>
              </a:solidFill>
              <a:latin typeface="Times New Roman" pitchFamily="18" charset="0"/>
              <a:cs typeface="Times New Roman" pitchFamily="18" charset="0"/>
            </a:endParaRPr>
          </a:p>
        </p:txBody>
      </p:sp>
      <p:pic>
        <p:nvPicPr>
          <p:cNvPr id="14" name="Содержимое 13" descr="i (5).jpg"/>
          <p:cNvPicPr>
            <a:picLocks noGrp="1" noChangeAspect="1"/>
          </p:cNvPicPr>
          <p:nvPr>
            <p:ph sz="half" idx="2"/>
          </p:nvPr>
        </p:nvPicPr>
        <p:blipFill>
          <a:blip r:embed="rId3" cstate="print"/>
          <a:stretch>
            <a:fillRect/>
          </a:stretch>
        </p:blipFill>
        <p:spPr>
          <a:xfrm rot="5400000">
            <a:off x="2919389" y="2795595"/>
            <a:ext cx="1357322" cy="1624001"/>
          </a:xfrm>
        </p:spPr>
      </p:pic>
      <p:pic>
        <p:nvPicPr>
          <p:cNvPr id="15" name="Содержимое 14" descr="i (2).jpg"/>
          <p:cNvPicPr>
            <a:picLocks noGrp="1" noChangeAspect="1"/>
          </p:cNvPicPr>
          <p:nvPr>
            <p:ph sz="quarter" idx="4"/>
          </p:nvPr>
        </p:nvPicPr>
        <p:blipFill>
          <a:blip r:embed="rId4" cstate="print"/>
          <a:stretch>
            <a:fillRect/>
          </a:stretch>
        </p:blipFill>
        <p:spPr>
          <a:xfrm>
            <a:off x="1000100" y="2928934"/>
            <a:ext cx="1571636" cy="1355133"/>
          </a:xfrm>
        </p:spPr>
      </p:pic>
      <p:pic>
        <p:nvPicPr>
          <p:cNvPr id="10" name="Содержимое 12" descr="i (3).jpg"/>
          <p:cNvPicPr>
            <a:picLocks noChangeAspect="1"/>
          </p:cNvPicPr>
          <p:nvPr/>
        </p:nvPicPr>
        <p:blipFill>
          <a:blip r:embed="rId5"/>
          <a:stretch>
            <a:fillRect/>
          </a:stretch>
        </p:blipFill>
        <p:spPr>
          <a:xfrm>
            <a:off x="4929190" y="2571744"/>
            <a:ext cx="3216229" cy="3357586"/>
          </a:xfrm>
          <a:prstGeom prst="rect">
            <a:avLst/>
          </a:prstGeom>
        </p:spPr>
      </p:pic>
      <p:pic>
        <p:nvPicPr>
          <p:cNvPr id="12" name="Содержимое 11" descr="i (1).jpg"/>
          <p:cNvPicPr>
            <a:picLocks noChangeAspect="1"/>
          </p:cNvPicPr>
          <p:nvPr/>
        </p:nvPicPr>
        <p:blipFill>
          <a:blip r:embed="rId6" cstate="print"/>
          <a:stretch>
            <a:fillRect/>
          </a:stretch>
        </p:blipFill>
        <p:spPr>
          <a:xfrm>
            <a:off x="1785918" y="4286256"/>
            <a:ext cx="1857362" cy="17474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0" cy="6851530"/>
          </a:xfrm>
          <a:prstGeom prst="rect">
            <a:avLst/>
          </a:prstGeom>
        </p:spPr>
      </p:pic>
      <p:sp>
        <p:nvSpPr>
          <p:cNvPr id="3" name="Заголовок 2"/>
          <p:cNvSpPr>
            <a:spLocks noGrp="1"/>
          </p:cNvSpPr>
          <p:nvPr>
            <p:ph type="title"/>
          </p:nvPr>
        </p:nvSpPr>
        <p:spPr>
          <a:xfrm>
            <a:off x="785786" y="785794"/>
            <a:ext cx="7572428" cy="2071702"/>
          </a:xfrm>
        </p:spPr>
        <p:txBody>
          <a:bodyPr>
            <a:normAutofit fontScale="90000"/>
          </a:bodyPr>
          <a:lstStyle/>
          <a:p>
            <a:pPr algn="just"/>
            <a:r>
              <a:rPr lang="ru-RU" sz="2000" b="1" dirty="0" smtClean="0">
                <a:solidFill>
                  <a:srgbClr val="002060"/>
                </a:solidFill>
                <a:latin typeface="Times New Roman" pitchFamily="18" charset="0"/>
                <a:ea typeface="Segoe UI" pitchFamily="34" charset="0"/>
                <a:cs typeface="Times New Roman" pitchFamily="18" charset="0"/>
              </a:rPr>
              <a:t>Так, подбирая карточки, которые рассказывают о цвете, форме, размере и толщине блоков, дети в игре упражняются в замещении и кодировании свойств. Карточки-свойства помогают детям перейти от наглядно-образного мышления к наглядно-схематическому, а карточки с отрицанием свойств – крохотный мостик к словесно-логическому мышлению. </a:t>
            </a:r>
            <a:r>
              <a:rPr lang="ru-RU" sz="2000" b="1" dirty="0" smtClean="0">
                <a:solidFill>
                  <a:srgbClr val="00B050"/>
                </a:solidFill>
                <a:latin typeface="Times New Roman" pitchFamily="18" charset="0"/>
                <a:cs typeface="Times New Roman" pitchFamily="18" charset="0"/>
              </a:rPr>
              <a:t>Рекомендуемые игры, для освоения навыка работы с карточками – символами:</a:t>
            </a:r>
            <a:endParaRPr lang="ru-RU" sz="2000" b="1" dirty="0">
              <a:solidFill>
                <a:srgbClr val="00B050"/>
              </a:solidFill>
              <a:latin typeface="Times New Roman" pitchFamily="18" charset="0"/>
              <a:cs typeface="Times New Roman" pitchFamily="18" charset="0"/>
            </a:endParaRPr>
          </a:p>
        </p:txBody>
      </p:sp>
      <p:sp>
        <p:nvSpPr>
          <p:cNvPr id="4" name="Текст 3"/>
          <p:cNvSpPr>
            <a:spLocks noGrp="1"/>
          </p:cNvSpPr>
          <p:nvPr>
            <p:ph type="body" idx="1"/>
          </p:nvPr>
        </p:nvSpPr>
        <p:spPr>
          <a:xfrm>
            <a:off x="785786" y="2786058"/>
            <a:ext cx="3711602" cy="428628"/>
          </a:xfrm>
        </p:spPr>
        <p:txBody>
          <a:bodyPr>
            <a:normAutofit/>
          </a:bodyPr>
          <a:lstStyle/>
          <a:p>
            <a:r>
              <a:rPr lang="ru-RU" sz="1600" dirty="0" smtClean="0">
                <a:solidFill>
                  <a:srgbClr val="C00000"/>
                </a:solidFill>
              </a:rPr>
              <a:t>Дидактическая игра  «Засели домик»</a:t>
            </a:r>
            <a:endParaRPr lang="ru-RU" sz="1600" dirty="0">
              <a:solidFill>
                <a:srgbClr val="C00000"/>
              </a:solidFill>
            </a:endParaRPr>
          </a:p>
        </p:txBody>
      </p:sp>
      <p:pic>
        <p:nvPicPr>
          <p:cNvPr id="9" name="Содержимое 8" descr="hello_html_5f46af1e.jpg"/>
          <p:cNvPicPr>
            <a:picLocks noGrp="1" noChangeAspect="1"/>
          </p:cNvPicPr>
          <p:nvPr>
            <p:ph sz="half" idx="2"/>
          </p:nvPr>
        </p:nvPicPr>
        <p:blipFill>
          <a:blip r:embed="rId3" cstate="print"/>
          <a:stretch>
            <a:fillRect/>
          </a:stretch>
        </p:blipFill>
        <p:spPr>
          <a:xfrm>
            <a:off x="1285852" y="3214686"/>
            <a:ext cx="2785832" cy="2554286"/>
          </a:xfrm>
        </p:spPr>
      </p:pic>
      <p:sp>
        <p:nvSpPr>
          <p:cNvPr id="6" name="Текст 5"/>
          <p:cNvSpPr>
            <a:spLocks noGrp="1"/>
          </p:cNvSpPr>
          <p:nvPr>
            <p:ph type="body" sz="quarter" idx="3"/>
          </p:nvPr>
        </p:nvSpPr>
        <p:spPr>
          <a:xfrm>
            <a:off x="4500562" y="2786058"/>
            <a:ext cx="3857651" cy="571504"/>
          </a:xfrm>
        </p:spPr>
        <p:txBody>
          <a:bodyPr>
            <a:noAutofit/>
          </a:bodyPr>
          <a:lstStyle/>
          <a:p>
            <a:pPr algn="ctr"/>
            <a:r>
              <a:rPr lang="ru-RU" sz="1600" dirty="0" smtClean="0">
                <a:solidFill>
                  <a:srgbClr val="C00000"/>
                </a:solidFill>
              </a:rPr>
              <a:t>Дидактическая игра</a:t>
            </a:r>
          </a:p>
          <a:p>
            <a:pPr algn="ctr"/>
            <a:r>
              <a:rPr lang="ru-RU" sz="1600" dirty="0" smtClean="0">
                <a:solidFill>
                  <a:srgbClr val="C00000"/>
                </a:solidFill>
              </a:rPr>
              <a:t> «Выложи по схемам»</a:t>
            </a:r>
            <a:endParaRPr lang="ru-RU" sz="1600" dirty="0"/>
          </a:p>
        </p:txBody>
      </p:sp>
      <p:pic>
        <p:nvPicPr>
          <p:cNvPr id="10" name="Содержимое 9" descr="2.4.jpeg"/>
          <p:cNvPicPr>
            <a:picLocks noGrp="1" noChangeAspect="1"/>
          </p:cNvPicPr>
          <p:nvPr>
            <p:ph sz="quarter" idx="4"/>
          </p:nvPr>
        </p:nvPicPr>
        <p:blipFill>
          <a:blip r:embed="rId4" cstate="print"/>
          <a:stretch>
            <a:fillRect/>
          </a:stretch>
        </p:blipFill>
        <p:spPr>
          <a:xfrm>
            <a:off x="4643439" y="3357562"/>
            <a:ext cx="3357586" cy="235745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TeMz4aTd.jpg"/>
          <p:cNvPicPr>
            <a:picLocks noChangeAspect="1"/>
          </p:cNvPicPr>
          <p:nvPr/>
        </p:nvPicPr>
        <p:blipFill>
          <a:blip r:embed="rId2"/>
          <a:stretch>
            <a:fillRect/>
          </a:stretch>
        </p:blipFill>
        <p:spPr>
          <a:xfrm>
            <a:off x="0" y="0"/>
            <a:ext cx="9144001" cy="6858000"/>
          </a:xfrm>
          <a:prstGeom prst="rect">
            <a:avLst/>
          </a:prstGeom>
        </p:spPr>
      </p:pic>
      <p:sp>
        <p:nvSpPr>
          <p:cNvPr id="3" name="Заголовок 2"/>
          <p:cNvSpPr>
            <a:spLocks noGrp="1"/>
          </p:cNvSpPr>
          <p:nvPr>
            <p:ph type="title"/>
          </p:nvPr>
        </p:nvSpPr>
        <p:spPr>
          <a:xfrm>
            <a:off x="785786" y="642918"/>
            <a:ext cx="7572428" cy="1500198"/>
          </a:xfrm>
        </p:spPr>
        <p:txBody>
          <a:bodyPr>
            <a:normAutofit/>
          </a:bodyPr>
          <a:lstStyle/>
          <a:p>
            <a:r>
              <a:rPr lang="ru-RU" sz="2000" b="1" dirty="0" smtClean="0">
                <a:latin typeface="Times New Roman" pitchFamily="18" charset="0"/>
                <a:cs typeface="Times New Roman" pitchFamily="18" charset="0"/>
              </a:rPr>
              <a:t> </a:t>
            </a:r>
            <a:r>
              <a:rPr lang="ru-RU" sz="2800" b="1" dirty="0" smtClean="0">
                <a:solidFill>
                  <a:srgbClr val="002060"/>
                </a:solidFill>
                <a:latin typeface="Times New Roman" pitchFamily="18" charset="0"/>
                <a:cs typeface="Times New Roman" pitchFamily="18" charset="0"/>
              </a:rPr>
              <a:t>Дидактические игры: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«Цепочка», «Дорожки», «Бусы для куклы»</a:t>
            </a:r>
            <a:endParaRPr lang="ru-RU" sz="2800" dirty="0">
              <a:solidFill>
                <a:srgbClr val="002060"/>
              </a:solidFill>
            </a:endParaRPr>
          </a:p>
        </p:txBody>
      </p:sp>
      <p:pic>
        <p:nvPicPr>
          <p:cNvPr id="7" name="Содержимое 6" descr="img49.jpg"/>
          <p:cNvPicPr>
            <a:picLocks noGrp="1" noChangeAspect="1"/>
          </p:cNvPicPr>
          <p:nvPr>
            <p:ph sz="half" idx="1"/>
          </p:nvPr>
        </p:nvPicPr>
        <p:blipFill>
          <a:blip r:embed="rId3"/>
          <a:stretch>
            <a:fillRect/>
          </a:stretch>
        </p:blipFill>
        <p:spPr>
          <a:xfrm>
            <a:off x="928663" y="2357430"/>
            <a:ext cx="3500462" cy="3211118"/>
          </a:xfrm>
        </p:spPr>
      </p:pic>
      <p:pic>
        <p:nvPicPr>
          <p:cNvPr id="15" name="Содержимое 14" descr="img11.jpg"/>
          <p:cNvPicPr>
            <a:picLocks noGrp="1" noChangeAspect="1"/>
          </p:cNvPicPr>
          <p:nvPr>
            <p:ph sz="half" idx="2"/>
          </p:nvPr>
        </p:nvPicPr>
        <p:blipFill>
          <a:blip r:embed="rId4"/>
          <a:stretch>
            <a:fillRect/>
          </a:stretch>
        </p:blipFill>
        <p:spPr>
          <a:xfrm>
            <a:off x="4648200" y="2357430"/>
            <a:ext cx="3567138" cy="322183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1159</Words>
  <Application>Microsoft Office PowerPoint</Application>
  <PresentationFormat>Экран (4:3)</PresentationFormat>
  <Paragraphs>109</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Муниципальное казённое дошкольное образовательное учреждение детский сад общеразвивающего вида № 3 г. Заволжска Адрес: 155412 Ивановская область, г. Заволжск, ул. Герцена, д. 4 тел. 8(49333) 2-13-30; ИНН 3710004559 КПП 371001001 E-mail: detsad3.1966@ivreg.ru </vt:lpstr>
      <vt:lpstr>Актуальность Сегодня каждый понимает, что судьба государства зависит от экономической, правовой, политической и нравственной грамотности молодого поколения.  В имеющихся условиях современного общества жизни непрерывное экономическое образование необходимо начинать именно с дошкольного возраста, когда детьми приобретается первичный опыт в элементарных экономических отношениях. </vt:lpstr>
      <vt:lpstr>Финансовая грамотность дошкольников неразделима с формированием элементарных математических способностей, на которое и направлено применение данного дидактического материала.  В чём же уникальность этих методик? Чем они интересны и полезны детям? Как материал после его освоения можно применять в организации сюжетно-ролевых игр? Ответы на эти вопросы – невозможны без теоретического освоения методик. </vt:lpstr>
      <vt:lpstr>ЛБД  -  логические блоки Дьенеша</vt:lpstr>
      <vt:lpstr>Логические блоки Дьенеша представляют собой набор из 48 геометрических фигур:  </vt:lpstr>
      <vt:lpstr>Для работы с блоками Дьеныша используют специальные карточки </vt:lpstr>
      <vt:lpstr>В настоящее время в интернет – ресурсах встречается большое количество схем – карточек к блокам Дьеныша, поэтому перед началом работы по этой методике, педагог должен ознакомить детей со значением условных обозначений. Приведём примеры.</vt:lpstr>
      <vt:lpstr>Так, подбирая карточки, которые рассказывают о цвете, форме, размере и толщине блоков, дети в игре упражняются в замещении и кодировании свойств. Карточки-свойства помогают детям перейти от наглядно-образного мышления к наглядно-схематическому, а карточки с отрицанием свойств – крохотный мостик к словесно-логическому мышлению. Рекомендуемые игры, для освоения навыка работы с карточками – символами:</vt:lpstr>
      <vt:lpstr> Дидактические игры:  «Цепочка», «Дорожки», «Бусы для куклы»</vt:lpstr>
      <vt:lpstr>Игры с «секретом»</vt:lpstr>
      <vt:lpstr>МЕТОДИЧЕСКИЕ ПОСОБИЯ </vt:lpstr>
      <vt:lpstr>Палочки Кюизенера </vt:lpstr>
      <vt:lpstr>Описание комплекта</vt:lpstr>
      <vt:lpstr> </vt:lpstr>
      <vt:lpstr>Палочки представляют следующие классы чисел:</vt:lpstr>
      <vt:lpstr>Как работать с палочками Кюизенера? </vt:lpstr>
      <vt:lpstr>Палочки выступают, как пособие для «юных математиков»</vt:lpstr>
      <vt:lpstr>Палочки Кюизенера помогают совершенствовать навыки определения времени по часам, фиксируя его значение на циферблате. Дидактическая игра «Умные часы»</vt:lpstr>
      <vt:lpstr>Игры на состав числа</vt:lpstr>
      <vt:lpstr>Игры на сравнение чисел  Длину каждой палочки можно обозначить цифрой, а сравнивая,  пользоваться знаками  </vt:lpstr>
      <vt:lpstr>Действие деление  Знакомство с числами второго десятка</vt:lpstr>
      <vt:lpstr>МЕТОДИЧЕСКИЕ ПОСОБИЯ</vt:lpstr>
      <vt:lpstr>От теории к практике…</vt:lpstr>
      <vt:lpstr>Предлагаю вашему вниманию сюжетно-ролевую игру «Магазин», где в качестве денег используются карточки схемы к блокам Дьеныша, а в качестве ценника – сами блоки</vt:lpstr>
      <vt:lpstr>Можно усложнить традиционную сюжетно-ролевую игру «Магазин», участниками которой обычно выступают продавец (или кассир) и покупатель, например,  можно ввести роль бухгалтера, который рассчитает стоимость товара и роль мерчендайзера, который отвечает за выкладку товара на прилавок и ценников на него. Таким образом, будут реализовываться и профориентационные аспекты в воспитании детей  дошкольного возраста.</vt:lpstr>
      <vt:lpstr>Для бухгалтера педагог разрабатывает накладные, по которым  тот  рассчитывает цену товара – блок Дьеныша Пример накладной  для расчёта стоимости товара</vt:lpstr>
      <vt:lpstr>Бухгалтер рассчитывает стоимость товара и формирует накладную для мерчендайзера, на которую тот будет ориентироваться при выкладке товара, оформлении витрины и установке ценников</vt:lpstr>
      <vt:lpstr>При формировании итоговой накладной на товар для мерчендайзера,  воспитатель совместно с детьми может ввести новые символы для кодировки свойств товара, например,   Т – толстый блок, Х – тонкий блок</vt:lpstr>
      <vt:lpstr>Мерчендайзер получает товар с накладной и по ней  производит выкладку товара на прилавки, устанавливает ценники - блоки</vt:lpstr>
      <vt:lpstr>Следует отметить, что главной задачей педагога перед организацией игры является -  обеспечение каждого участника игры необходимым количеством игрового  материала. Чтобы ребёнок не запутался в карточках-схемах, так как их очень большое количество, желательно, конкретизировать игровые действия детей, например, заранее изготовить записку, в которой будет указываться, что нужно купить в магазине и сформировать нужный для этих покупок набор карточек-схем – «денег».</vt:lpstr>
      <vt:lpstr>В последствие дети могут самостоятельно изготавливать такие записки, от руки, с помощью зарисовок</vt:lpstr>
      <vt:lpstr>Дети приходят в магазин, где представлен большой выбор продуктов. У каждого ребёнка карточки – символы (деньги), на них можно купить товар, а ценник – это блок. Правило покупки: купить можно только за карточку – символ (деньги), которая подходит к блоку – ценнику по одному,  двум,  трём или всем четырём признакам.</vt:lpstr>
      <vt:lpstr>Ребёнок выбирает товар, смотрит на ценник – блок и совершает покупку</vt:lpstr>
      <vt:lpstr>Дети, совершив покупки, довольные уходят из магазина</vt:lpstr>
      <vt:lpstr>По такому же принципу, может быть организована игра «Магазин», где в качестве ценников выступят -  палочки Кюизенера</vt:lpstr>
      <vt:lpstr>Дети также могут и в этой игре взять на себя роль бухгалтера и с помощью документа «накладная» и палочек Кюизенера рассчитать стоимость товара</vt:lpstr>
      <vt:lpstr>Чтобы детям было проще ориентироваться в цифровых обозначениях цветных палочек – можно разместить в магазине вывеску – подсказку  «Курс рубля в Кьюзиках» </vt:lpstr>
      <vt:lpstr>Дети могут расплачиваться тем кьюзиком,  который указан на ценнике или,  используя навык работы по теме «Состав числа»,  суммировать итоговую цену из нескольких кьюзиков.  Например,  цена бананов 10 кьюзиков (оранжевая полоска), покупатель расплачивается с продавцом двумя кьюзиками – фиолетовым (6) и красным (4), сумма которых в итоге равна десяти </vt:lpstr>
      <vt:lpstr>По такому же принципу можно организовать любую сюжетно-ролевую игру с наличием денежных операций, например: «Автостанция», «Железнодорожный вокзал»  и т.п. Дети – пассажиры приходят в кассу автостанции или железнодорожного вокзала и покупают у кассира билет.  В этих играх блоки Дьеныша (наоборот) могут выполнять -  роль денег, а карточки -схемы – роль билетов. В этом случае работа с карточками-схемами происходит и у кассира, который подбирает билет по свойствам блока и у пассажиров, которые ищут свои места в транспорте также по схематическим изображениям. В данном случае -  все участники игры работают со схемами.</vt:lpstr>
      <vt:lpstr>Пассажир расплачивается в кассе блоком, кассир подбирает согласно предъявленной фигуре  -карточку-схему</vt:lpstr>
      <vt:lpstr>Затем пассажиры проходят в транспорт и ищут свои места, согласно купленному билету</vt:lpstr>
      <vt:lpstr>Все пассажиры на местах.  Можно начинать путешествие!</vt:lpstr>
      <vt:lpstr>Методическая разработка была рекомендована педагогам ДОУ для внедрения на практике на мастер – классе  «Использование блоков Дьеныша и палочек Кюизенера в формировании финансовой грамотности дошкольников»</vt:lpstr>
      <vt:lpstr>Для педагогов была оформлена выставка методической литературы и методических пособий по теме мастер-класса</vt:lpstr>
      <vt:lpstr>Вывод Таким образом, нетрадиционное использование дидактического материала, а именно Логических блоков Дьеныша и палочек Кюизенера, может положительно влиять на формирование финансовой грамотности и решать профориентационные задачи в воспитании детей дошкольного возраста.  Такие игры позволяют активизировать познавательную деятельность детей, совершенствовать коммуникативные качества, развивать логическое мышление, интерес к людям разных профессий. Дети творчески подходят к решению игровых задач, улучшаются взаимоотношения в детском коллективе. </vt:lpstr>
      <vt:lpstr>Слайд 46</vt:lpstr>
      <vt:lpstr>Слайд 47</vt:lpstr>
      <vt:lpstr>СПАСИБО ЗА ВНИМАНИЕ!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казённое дошкольное образовательное учреждение детский сад общеразвивающего вида  №3 г. Заволжска</dc:title>
  <dc:creator>Admin</dc:creator>
  <cp:lastModifiedBy>Admin</cp:lastModifiedBy>
  <cp:revision>94</cp:revision>
  <dcterms:created xsi:type="dcterms:W3CDTF">2021-11-01T01:40:11Z</dcterms:created>
  <dcterms:modified xsi:type="dcterms:W3CDTF">2022-10-19T18:05:40Z</dcterms:modified>
</cp:coreProperties>
</file>