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3" r:id="rId7"/>
    <p:sldId id="264" r:id="rId8"/>
    <p:sldId id="265" r:id="rId9"/>
    <p:sldId id="261" r:id="rId10"/>
    <p:sldId id="262"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01.07.2022</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01.07.2022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01.07.2022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01.07.2022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01.07.2022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01.07.2022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01.07.2022</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01.07.2022</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01.07.2022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01.07.2022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01.07.2022</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3100" b="1" dirty="0" smtClean="0">
                <a:latin typeface="Times New Roman" pitchFamily="18" charset="0"/>
                <a:cs typeface="Times New Roman" pitchFamily="18" charset="0"/>
              </a:rPr>
              <a:t>ПРОЕКТ</a:t>
            </a: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dirty="0" smtClean="0">
                <a:latin typeface="Times New Roman" pitchFamily="18" charset="0"/>
                <a:cs typeface="Times New Roman" pitchFamily="18" charset="0"/>
              </a:rPr>
              <a:t>Тема: </a:t>
            </a:r>
            <a:r>
              <a:rPr lang="ru-RU" sz="3100" b="1" dirty="0" smtClean="0">
                <a:latin typeface="Times New Roman" pitchFamily="18" charset="0"/>
                <a:cs typeface="Times New Roman" pitchFamily="18" charset="0"/>
              </a:rPr>
              <a:t>«</a:t>
            </a:r>
            <a:r>
              <a:rPr lang="ru-RU" sz="3100" dirty="0" smtClean="0">
                <a:latin typeface="Times New Roman" pitchFamily="18" charset="0"/>
                <a:cs typeface="Times New Roman" pitchFamily="18" charset="0"/>
              </a:rPr>
              <a:t>Использование ИКТ технологий в планировании и организации образовательного процесса»</a:t>
            </a:r>
            <a:br>
              <a:rPr lang="ru-RU" sz="3100"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 </a:t>
            </a:r>
            <a:r>
              <a:rPr lang="ru-RU" dirty="0" smtClean="0"/>
              <a:t/>
            </a:r>
            <a:br>
              <a:rPr lang="ru-RU" dirty="0" smtClean="0"/>
            </a:br>
            <a:endParaRPr lang="ru-RU" dirty="0"/>
          </a:p>
        </p:txBody>
      </p:sp>
      <p:sp>
        <p:nvSpPr>
          <p:cNvPr id="3" name="Подзаголовок 2"/>
          <p:cNvSpPr>
            <a:spLocks noGrp="1"/>
          </p:cNvSpPr>
          <p:nvPr>
            <p:ph type="subTitle" idx="1"/>
          </p:nvPr>
        </p:nvSpPr>
        <p:spPr/>
        <p:txBody>
          <a:bodyPr>
            <a:normAutofit/>
          </a:bodyPr>
          <a:lstStyle/>
          <a:p>
            <a:endParaRPr lang="ru-RU"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ru-RU" dirty="0" smtClean="0">
                <a:latin typeface="Times New Roman" pitchFamily="18" charset="0"/>
                <a:cs typeface="Times New Roman" pitchFamily="18" charset="0"/>
              </a:rPr>
              <a:t>Спасибо за внимание!</a:t>
            </a:r>
            <a:endParaRPr lang="ru-RU"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latin typeface="Times New Roman" pitchFamily="18" charset="0"/>
                <a:cs typeface="Times New Roman" pitchFamily="18" charset="0"/>
              </a:rPr>
              <a:t>Актуальность.</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r>
              <a:rPr lang="ru-RU" dirty="0" smtClean="0"/>
              <a:t>Использование информационно-коммуникативных технологий в учебно-воспитательном процессе в дошкольном образовательном учреждении - это одна из самых новых и актуальных проблем в отечественной дошкольной педагогике. Специфика введения персонального компьютера в процесс воспитания дошкольников в нашей стране состоит в том, что компьютеры сначала используются в семье, далее в детском саду (при условии, что они есть) - в условиях коллективного воспитания. Использования компьютера как средства воспитания и развития творческих способностей ребенка, формирования его личности, обогащения интеллектуальной сферы дошкольника позволяют расширить возможности педагога, создает базу для приобщения детей к компьютерным обучающим программам.</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sz="3100" b="1" dirty="0" smtClean="0">
                <a:latin typeface="Times New Roman" pitchFamily="18" charset="0"/>
                <a:cs typeface="Times New Roman" pitchFamily="18" charset="0"/>
              </a:rPr>
              <a:t>Методы: </a:t>
            </a:r>
            <a:r>
              <a:rPr lang="ru-RU" sz="3100" dirty="0" smtClean="0">
                <a:latin typeface="Times New Roman" pitchFamily="18" charset="0"/>
                <a:cs typeface="Times New Roman" pitchFamily="18" charset="0"/>
              </a:rPr>
              <a:t>теоретический анализ используемых источников, изучение материала</a:t>
            </a:r>
            <a:r>
              <a:rPr lang="ru-RU" dirty="0" smtClean="0"/>
              <a:t>.</a:t>
            </a:r>
            <a:endParaRPr lang="ru-RU" dirty="0"/>
          </a:p>
        </p:txBody>
      </p:sp>
      <p:sp>
        <p:nvSpPr>
          <p:cNvPr id="5" name="Содержимое 4"/>
          <p:cNvSpPr>
            <a:spLocks noGrp="1"/>
          </p:cNvSpPr>
          <p:nvPr>
            <p:ph sz="half" idx="1"/>
          </p:nvPr>
        </p:nvSpPr>
        <p:spPr/>
        <p:txBody>
          <a:bodyPr>
            <a:normAutofit fontScale="92500" lnSpcReduction="20000"/>
          </a:bodyPr>
          <a:lstStyle/>
          <a:p>
            <a:r>
              <a:rPr lang="ru-RU" b="1" dirty="0" smtClean="0"/>
              <a:t>Цел</a:t>
            </a:r>
            <a:r>
              <a:rPr lang="ru-RU" dirty="0" smtClean="0"/>
              <a:t>ь: изучить особенности использования компьютерных технологий в процессе развития детей старшего дошкольного возраста.</a:t>
            </a:r>
          </a:p>
          <a:p>
            <a:r>
              <a:rPr lang="ru-RU" b="1" dirty="0" smtClean="0"/>
              <a:t>Объект</a:t>
            </a:r>
            <a:r>
              <a:rPr lang="ru-RU" dirty="0" smtClean="0"/>
              <a:t>: познавательное развитие детей старшего дошкольного возраста.</a:t>
            </a:r>
          </a:p>
          <a:p>
            <a:r>
              <a:rPr lang="ru-RU" b="1" dirty="0" smtClean="0"/>
              <a:t>Предмет</a:t>
            </a:r>
            <a:r>
              <a:rPr lang="ru-RU" dirty="0" smtClean="0"/>
              <a:t>: компьютерные игры как средство на развитие детей старшего дошкольного возраста</a:t>
            </a:r>
            <a:endParaRPr lang="ru-RU" dirty="0"/>
          </a:p>
        </p:txBody>
      </p:sp>
      <p:sp>
        <p:nvSpPr>
          <p:cNvPr id="6" name="Содержимое 5"/>
          <p:cNvSpPr>
            <a:spLocks noGrp="1"/>
          </p:cNvSpPr>
          <p:nvPr>
            <p:ph sz="half" idx="2"/>
          </p:nvPr>
        </p:nvSpPr>
        <p:spPr/>
        <p:txBody>
          <a:bodyPr>
            <a:normAutofit fontScale="92500" lnSpcReduction="20000"/>
          </a:bodyPr>
          <a:lstStyle/>
          <a:p>
            <a:r>
              <a:rPr lang="ru-RU" dirty="0" smtClean="0"/>
              <a:t>Для достижения целей были выделены следующие </a:t>
            </a:r>
            <a:r>
              <a:rPr lang="ru-RU" b="1" dirty="0" smtClean="0"/>
              <a:t>задачи</a:t>
            </a:r>
            <a:r>
              <a:rPr lang="ru-RU" dirty="0" smtClean="0"/>
              <a:t>:</a:t>
            </a:r>
          </a:p>
          <a:p>
            <a:pPr lvl="0"/>
            <a:r>
              <a:rPr lang="ru-RU" dirty="0" smtClean="0"/>
              <a:t>Изучить понятие и сущность игры в ДОО, описать влияние игры на формирование и развитие ребенка.</a:t>
            </a:r>
          </a:p>
          <a:p>
            <a:pPr lvl="0"/>
            <a:r>
              <a:rPr lang="ru-RU" dirty="0" smtClean="0"/>
              <a:t>Определить классификацию игр и их характеристику.</a:t>
            </a:r>
          </a:p>
          <a:p>
            <a:pPr lvl="0"/>
            <a:r>
              <a:rPr lang="ru-RU" dirty="0" smtClean="0"/>
              <a:t>Изучить использование компьютерных игр в дошкольном учреждении.</a:t>
            </a:r>
          </a:p>
          <a:p>
            <a:r>
              <a:rPr lang="ru-RU" dirty="0" smtClean="0"/>
              <a:t>Разработать методические рекомендации для воспитателей и педагогов по использованию компьютера в ДОО</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Autofit/>
          </a:bodyPr>
          <a:lstStyle/>
          <a:p>
            <a:pPr algn="ctr"/>
            <a:r>
              <a:rPr lang="ru-RU" sz="2800" b="1" dirty="0" smtClean="0">
                <a:latin typeface="Times New Roman" pitchFamily="18" charset="0"/>
                <a:cs typeface="Times New Roman" pitchFamily="18" charset="0"/>
              </a:rPr>
              <a:t>Классификация игр </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(по </a:t>
            </a:r>
            <a:r>
              <a:rPr lang="ru-RU" sz="2800" b="1" dirty="0" err="1" smtClean="0">
                <a:latin typeface="Times New Roman" pitchFamily="18" charset="0"/>
                <a:cs typeface="Times New Roman" pitchFamily="18" charset="0"/>
              </a:rPr>
              <a:t>С.Л.Новоселовой</a:t>
            </a:r>
            <a:r>
              <a:rPr lang="ru-RU" sz="2800" b="1"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Рисунок 1</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pic>
        <p:nvPicPr>
          <p:cNvPr id="7" name="Содержимое 6" descr="https://cdn2.arhivurokov.ru/multiurok/html/2017/11/06/s_5a0006ed5a9ef/733008_3.png"/>
          <p:cNvPicPr>
            <a:picLocks noGrp="1"/>
          </p:cNvPicPr>
          <p:nvPr>
            <p:ph idx="1"/>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1835696" y="1844824"/>
            <a:ext cx="5974568" cy="1152128"/>
          </a:xfrm>
          <a:prstGeom prst="rect">
            <a:avLst/>
          </a:prstGeom>
          <a:noFill/>
          <a:ln>
            <a:noFill/>
          </a:ln>
        </p:spPr>
      </p:pic>
      <p:pic>
        <p:nvPicPr>
          <p:cNvPr id="8" name="Рисунок 7" descr="https://cdn2.arhivurokov.ru/multiurok/html/2017/11/06/s_5a0006ed5a9ef/733008_1.png"/>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1907704" y="2636912"/>
            <a:ext cx="5347970" cy="1224136"/>
          </a:xfrm>
          <a:prstGeom prst="rect">
            <a:avLst/>
          </a:prstGeom>
          <a:noFill/>
          <a:ln>
            <a:noFill/>
          </a:ln>
        </p:spPr>
      </p:pic>
      <p:pic>
        <p:nvPicPr>
          <p:cNvPr id="10" name="Рисунок 9" descr="https://cdn2.arhivurokov.ru/multiurok/html/2017/11/06/s_5a0006ed5a9ef/733008_2.png"/>
          <p:cNvPicPr/>
          <p:nvPr/>
        </p:nvPicPr>
        <p:blipFill>
          <a:blip r:embed="rId4"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1472565" y="3861048"/>
            <a:ext cx="6198870" cy="1296144"/>
          </a:xfrm>
          <a:prstGeom prst="rect">
            <a:avLst/>
          </a:prstGeom>
          <a:noFill/>
          <a:ln>
            <a:noFill/>
          </a:ln>
        </p:spPr>
      </p:pic>
      <p:pic>
        <p:nvPicPr>
          <p:cNvPr id="11" name="Рисунок 10" descr="https://cdn2.arhivurokov.ru/multiurok/html/2017/11/06/s_5a0006ed5a9ef/733008_4.png"/>
          <p:cNvPicPr/>
          <p:nvPr/>
        </p:nvPicPr>
        <p:blipFill>
          <a:blip r:embed="rId5"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1187624" y="5013177"/>
            <a:ext cx="6198870" cy="115212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latin typeface="Times New Roman" pitchFamily="18" charset="0"/>
                <a:cs typeface="Times New Roman" pitchFamily="18" charset="0"/>
              </a:rPr>
              <a:t>В Программе воспитания и обучения в детском саду дается следующая классификация игр дошкольников:</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47500" lnSpcReduction="20000"/>
          </a:bodyPr>
          <a:lstStyle/>
          <a:p>
            <a:r>
              <a:rPr lang="ru-RU" dirty="0" smtClean="0"/>
              <a:t>- </a:t>
            </a:r>
            <a:r>
              <a:rPr lang="ru-RU" sz="2900" dirty="0" smtClean="0">
                <a:latin typeface="Times New Roman" pitchFamily="18" charset="0"/>
                <a:cs typeface="Times New Roman" pitchFamily="18" charset="0"/>
              </a:rPr>
              <a:t>сюжетно-ролевые:</a:t>
            </a:r>
          </a:p>
          <a:p>
            <a:r>
              <a:rPr lang="ru-RU" sz="2900" dirty="0" smtClean="0">
                <a:latin typeface="Times New Roman" pitchFamily="18" charset="0"/>
                <a:cs typeface="Times New Roman" pitchFamily="18" charset="0"/>
              </a:rPr>
              <a:t>- театрализованные;</a:t>
            </a:r>
          </a:p>
          <a:p>
            <a:r>
              <a:rPr lang="ru-RU" sz="2900" dirty="0" smtClean="0">
                <a:latin typeface="Times New Roman" pitchFamily="18" charset="0"/>
                <a:cs typeface="Times New Roman" pitchFamily="18" charset="0"/>
              </a:rPr>
              <a:t>- подвижные;</a:t>
            </a:r>
          </a:p>
          <a:p>
            <a:r>
              <a:rPr lang="ru-RU" sz="2900" dirty="0" smtClean="0">
                <a:latin typeface="Times New Roman" pitchFamily="18" charset="0"/>
                <a:cs typeface="Times New Roman" pitchFamily="18" charset="0"/>
              </a:rPr>
              <a:t>- дидактические.[ 8, стр.160]</a:t>
            </a:r>
          </a:p>
          <a:p>
            <a:r>
              <a:rPr lang="ru-RU" sz="2900" dirty="0" smtClean="0">
                <a:latin typeface="Times New Roman" pitchFamily="18" charset="0"/>
                <a:cs typeface="Times New Roman" pitchFamily="18" charset="0"/>
              </a:rPr>
              <a:t>Главным компонентом сюжетно-ролевой игры является сюжет, без него нет самой сюжетно-ролевой игры. Сюжет игры – эта та сфера действительности, которая воспроизводится детьми. В зависимости от этого сюжетно-ролевые игры подразделяются на:</a:t>
            </a:r>
          </a:p>
          <a:p>
            <a:pPr lvl="0"/>
            <a:r>
              <a:rPr lang="ru-RU" sz="2900" dirty="0" smtClean="0">
                <a:latin typeface="Times New Roman" pitchFamily="18" charset="0"/>
                <a:cs typeface="Times New Roman" pitchFamily="18" charset="0"/>
              </a:rPr>
              <a:t>Игры на бытовые сюжеты: в «дом», «семью», «праздник», «дни рождения» (большое место уделяется кукле).</a:t>
            </a:r>
          </a:p>
          <a:p>
            <a:pPr lvl="0"/>
            <a:r>
              <a:rPr lang="ru-RU" sz="2900" dirty="0" smtClean="0">
                <a:latin typeface="Times New Roman" pitchFamily="18" charset="0"/>
                <a:cs typeface="Times New Roman" pitchFamily="18" charset="0"/>
              </a:rPr>
              <a:t>Игры на производственные и общественные темы, в которых отражается труд людей (школа, магазин, библиотека, почта, транспорт: поезд, самолет, корабль).</a:t>
            </a:r>
          </a:p>
          <a:p>
            <a:pPr lvl="0"/>
            <a:r>
              <a:rPr lang="ru-RU" sz="2900" dirty="0" smtClean="0">
                <a:latin typeface="Times New Roman" pitchFamily="18" charset="0"/>
                <a:cs typeface="Times New Roman" pitchFamily="18" charset="0"/>
              </a:rPr>
              <a:t>Игры на героико-патриотические темы, отражающие героические подвиги нашего народа (герои войны, космические полеты и т.д.)</a:t>
            </a:r>
          </a:p>
          <a:p>
            <a:pPr lvl="0"/>
            <a:r>
              <a:rPr lang="ru-RU" sz="2900" dirty="0" smtClean="0">
                <a:latin typeface="Times New Roman" pitchFamily="18" charset="0"/>
                <a:cs typeface="Times New Roman" pitchFamily="18" charset="0"/>
              </a:rPr>
              <a:t>Игры на темы литературных произведений, кино-, теле- и радиопередач: в «моряков» и «летчиков», в Зайца и Волка, </a:t>
            </a:r>
            <a:r>
              <a:rPr lang="ru-RU" sz="2900" dirty="0" err="1" smtClean="0">
                <a:latin typeface="Times New Roman" pitchFamily="18" charset="0"/>
                <a:cs typeface="Times New Roman" pitchFamily="18" charset="0"/>
              </a:rPr>
              <a:t>Чебурашку</a:t>
            </a:r>
            <a:r>
              <a:rPr lang="ru-RU" sz="2900" dirty="0" smtClean="0">
                <a:latin typeface="Times New Roman" pitchFamily="18" charset="0"/>
                <a:cs typeface="Times New Roman" pitchFamily="18" charset="0"/>
              </a:rPr>
              <a:t> и крокодила Гену (по содержанию мультфильмов, кинофильмов) и т.д.</a:t>
            </a:r>
          </a:p>
          <a:p>
            <a:r>
              <a:rPr lang="ru-RU" sz="2900" dirty="0" smtClean="0">
                <a:latin typeface="Times New Roman" pitchFamily="18" charset="0"/>
                <a:cs typeface="Times New Roman" pitchFamily="18" charset="0"/>
              </a:rPr>
              <a:t>Длительность сюжетной игры:</a:t>
            </a:r>
          </a:p>
          <a:p>
            <a:pPr lvl="0"/>
            <a:r>
              <a:rPr lang="ru-RU" sz="2900" dirty="0" smtClean="0">
                <a:latin typeface="Times New Roman" pitchFamily="18" charset="0"/>
                <a:cs typeface="Times New Roman" pitchFamily="18" charset="0"/>
              </a:rPr>
              <a:t>в младшем дошкольном возрасте (10-15 мин.);</a:t>
            </a:r>
          </a:p>
          <a:p>
            <a:pPr lvl="0"/>
            <a:r>
              <a:rPr lang="ru-RU" sz="2900" dirty="0" smtClean="0">
                <a:latin typeface="Times New Roman" pitchFamily="18" charset="0"/>
                <a:cs typeface="Times New Roman" pitchFamily="18" charset="0"/>
              </a:rPr>
              <a:t>в среднем дошкольном возрасте (40-50 мин.);</a:t>
            </a:r>
          </a:p>
          <a:p>
            <a:pPr lvl="0"/>
            <a:r>
              <a:rPr lang="ru-RU" sz="2900" dirty="0" smtClean="0">
                <a:latin typeface="Times New Roman" pitchFamily="18" charset="0"/>
                <a:cs typeface="Times New Roman" pitchFamily="18" charset="0"/>
              </a:rPr>
              <a:t>в старшем дошкольном возрасте (от нескольких часов до дней).</a:t>
            </a:r>
            <a:endParaRPr lang="ru-RU" sz="29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600" dirty="0" smtClean="0">
                <a:latin typeface="Times New Roman" pitchFamily="18" charset="0"/>
                <a:cs typeface="Times New Roman" pitchFamily="18" charset="0"/>
              </a:rPr>
              <a:t>Научные исследования по использованию развивающих и обучающих компьютерных игр, организованные и проводимые специалистами Ассоциации «Компьютер и детство» [1, стр. 19] в содружестве с учеными многих институтов, начиная с 1986 года, и исследования, проведенные во Франции, показали, что благодаря </a:t>
            </a:r>
            <a:r>
              <a:rPr lang="ru-RU" sz="1600" dirty="0" err="1" smtClean="0">
                <a:latin typeface="Times New Roman" pitchFamily="18" charset="0"/>
                <a:cs typeface="Times New Roman" pitchFamily="18" charset="0"/>
              </a:rPr>
              <a:t>мультимедийному</a:t>
            </a:r>
            <a:r>
              <a:rPr lang="ru-RU" sz="1600" dirty="0" smtClean="0">
                <a:latin typeface="Times New Roman" pitchFamily="18" charset="0"/>
                <a:cs typeface="Times New Roman" pitchFamily="18" charset="0"/>
              </a:rPr>
              <a:t> способу подачи информации достигаются следующие результаты:</a:t>
            </a:r>
            <a:br>
              <a:rPr lang="ru-RU" sz="1600" dirty="0" smtClean="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62500" lnSpcReduction="20000"/>
          </a:bodyPr>
          <a:lstStyle/>
          <a:p>
            <a:pPr lvl="0"/>
            <a:r>
              <a:rPr lang="ru-RU" dirty="0" smtClean="0"/>
              <a:t>дети легче усваивают понятия формы, цвета и величины;</a:t>
            </a:r>
          </a:p>
          <a:p>
            <a:pPr lvl="0"/>
            <a:r>
              <a:rPr lang="ru-RU" dirty="0" smtClean="0"/>
              <a:t>глубже постигаются понятия числа и множества;</a:t>
            </a:r>
          </a:p>
          <a:p>
            <a:pPr lvl="0"/>
            <a:r>
              <a:rPr lang="ru-RU" dirty="0" smtClean="0"/>
              <a:t>быстрее возникает умение ориентироваться на плоскости и в пространстве, в статике и движении;</a:t>
            </a:r>
          </a:p>
          <a:p>
            <a:pPr lvl="0"/>
            <a:r>
              <a:rPr lang="ru-RU" dirty="0" smtClean="0"/>
              <a:t>тренируется внимание и память;</a:t>
            </a:r>
          </a:p>
          <a:p>
            <a:pPr lvl="0"/>
            <a:r>
              <a:rPr lang="ru-RU" dirty="0" smtClean="0"/>
              <a:t>раньше овладевают чтением и письмом;</a:t>
            </a:r>
          </a:p>
          <a:p>
            <a:pPr lvl="0"/>
            <a:r>
              <a:rPr lang="ru-RU" dirty="0" smtClean="0"/>
              <a:t>активно пополняется словарный запас;</a:t>
            </a:r>
          </a:p>
          <a:p>
            <a:pPr lvl="0"/>
            <a:r>
              <a:rPr lang="ru-RU" dirty="0" smtClean="0"/>
              <a:t>развивается мелкая моторика, формируется тончайшая координация движений глаз и руки;</a:t>
            </a:r>
          </a:p>
          <a:p>
            <a:pPr lvl="0"/>
            <a:r>
              <a:rPr lang="ru-RU" dirty="0" smtClean="0"/>
              <a:t>развивается </a:t>
            </a:r>
            <a:r>
              <a:rPr lang="ru-RU" dirty="0" err="1" smtClean="0"/>
              <a:t>сенсомоторика</a:t>
            </a:r>
            <a:r>
              <a:rPr lang="ru-RU" dirty="0" smtClean="0"/>
              <a:t> детей: уменьшается время, как простой реакции, так и реакции выбора;</a:t>
            </a:r>
          </a:p>
          <a:p>
            <a:pPr lvl="0"/>
            <a:r>
              <a:rPr lang="ru-RU" dirty="0" smtClean="0"/>
              <a:t>воспитывается целеустремлённость и сосредоточенность;</a:t>
            </a:r>
          </a:p>
          <a:p>
            <a:pPr lvl="0"/>
            <a:r>
              <a:rPr lang="ru-RU" dirty="0" smtClean="0"/>
              <a:t>развивается воображение и творческие способности;</a:t>
            </a:r>
          </a:p>
          <a:p>
            <a:pPr lvl="0"/>
            <a:r>
              <a:rPr lang="ru-RU" dirty="0" smtClean="0"/>
              <a:t>развиваются элементы наглядно-образного и теоретического мышления, позволяющие детям предвидеть ситуацию, планировать свои действия и не только «исполнять», но и «создавать».</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latin typeface="Times New Roman" pitchFamily="18" charset="0"/>
                <a:cs typeface="Times New Roman" pitchFamily="18" charset="0"/>
              </a:rPr>
              <a:t>Играя в компьютерные игры,</a:t>
            </a:r>
            <a:endParaRPr lang="ru-RU" dirty="0">
              <a:latin typeface="Times New Roman" pitchFamily="18" charset="0"/>
              <a:cs typeface="Times New Roman" pitchFamily="18" charset="0"/>
            </a:endParaRPr>
          </a:p>
        </p:txBody>
      </p:sp>
      <p:sp>
        <p:nvSpPr>
          <p:cNvPr id="5" name="Содержимое 4"/>
          <p:cNvSpPr>
            <a:spLocks noGrp="1"/>
          </p:cNvSpPr>
          <p:nvPr>
            <p:ph idx="1"/>
          </p:nvPr>
        </p:nvSpPr>
        <p:spPr/>
        <p:txBody>
          <a:bodyPr>
            <a:normAutofit fontScale="55000" lnSpcReduction="20000"/>
          </a:bodyPr>
          <a:lstStyle/>
          <a:p>
            <a:r>
              <a:rPr lang="ru-RU" dirty="0" smtClean="0"/>
              <a:t> </a:t>
            </a:r>
            <a:r>
              <a:rPr lang="ru-RU" sz="2900" dirty="0" smtClean="0">
                <a:latin typeface="Times New Roman" pitchFamily="18" charset="0"/>
                <a:cs typeface="Times New Roman" pitchFamily="18" charset="0"/>
              </a:rPr>
              <a:t>ребенок учится планировать, выстраивать логику элементарных событий, у него развивается способность к прогнозированию результата действий. Он начинает думать прежде, чем делать. Объективно все это означает начало овладения основами теоретического мышления, что является важным моментом при подготовке детей к обучению в школе. </a:t>
            </a:r>
            <a:br>
              <a:rPr lang="ru-RU" sz="2900" dirty="0" smtClean="0">
                <a:latin typeface="Times New Roman" pitchFamily="18" charset="0"/>
                <a:cs typeface="Times New Roman" pitchFamily="18" charset="0"/>
              </a:rPr>
            </a:br>
            <a:r>
              <a:rPr lang="ru-RU" sz="2900" dirty="0" smtClean="0">
                <a:latin typeface="Times New Roman" pitchFamily="18" charset="0"/>
                <a:cs typeface="Times New Roman" pitchFamily="18" charset="0"/>
              </a:rPr>
              <a:t>По нашему мнению, одной из важнейших характеристик компьютерных игр является обучающая функция. Компьютерные игры выстроены так, что ребенок может представить себе не единичное понятие или конкретную ситуацию, но получить обобщенное представление обо всех похожих предметах или ситуациях. Таким образом, у него формируются столь важные операции мышления, как обобщение и классификация.   </a:t>
            </a:r>
          </a:p>
          <a:p>
            <a:r>
              <a:rPr lang="ru-RU" sz="2900" dirty="0" smtClean="0">
                <a:latin typeface="Times New Roman" pitchFamily="18" charset="0"/>
                <a:cs typeface="Times New Roman" pitchFamily="18" charset="0"/>
              </a:rPr>
              <a:t>Компьютерные игры повышают самооценку дошкольников. Следует заметить, что достижения детей не остаются незамеченными им самим и окружающими. Дети чувствуют большую уверенность в себе.</a:t>
            </a:r>
          </a:p>
          <a:p>
            <a:r>
              <a:rPr lang="ru-RU" sz="2900" dirty="0" smtClean="0">
                <a:latin typeface="Times New Roman" pitchFamily="18" charset="0"/>
                <a:cs typeface="Times New Roman" pitchFamily="18" charset="0"/>
              </a:rPr>
              <a:t>Использование компьютерных игр развивает «когнитивную гибкость» – способность человека находить наибольшее количество принципиально различных решений задачи. Развиваются также способности к антиципации, стратегическому планированию, осваиваются наглядно-действенные </a:t>
            </a:r>
            <a:r>
              <a:rPr lang="ru-RU" dirty="0" smtClean="0"/>
              <a:t>операции мышления.</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latin typeface="Times New Roman" pitchFamily="18" charset="0"/>
                <a:cs typeface="Times New Roman" pitchFamily="18" charset="0"/>
              </a:rPr>
              <a:t>Таким образом, можно сделать следующие выводы:</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0000" lnSpcReduction="20000"/>
          </a:bodyPr>
          <a:lstStyle/>
          <a:p>
            <a:pPr lvl="0"/>
            <a:r>
              <a:rPr lang="ru-RU" dirty="0" smtClean="0"/>
              <a:t>Компьютер в дошкольном учреждении является обогащающим и преобразующим фактором развивающей предметной среды.</a:t>
            </a:r>
          </a:p>
          <a:p>
            <a:pPr lvl="0"/>
            <a:r>
              <a:rPr lang="ru-RU" dirty="0" smtClean="0"/>
              <a:t>Компьютер может быть использован в работе с детьми старшего дошкольного возраста при безусловном соблюдении физиолого-гигиенических, эргономических и психолого-педагогических ограничительных и разрешающих норм и рекомендаций.</a:t>
            </a:r>
          </a:p>
          <a:p>
            <a:pPr lvl="0"/>
            <a:r>
              <a:rPr lang="ru-RU" dirty="0" smtClean="0"/>
              <a:t>Рекомендуется применять компьютерные игровые развивающие и обучающие программы, адекватные психическим и психофизиологическим возможностям ребенка.</a:t>
            </a:r>
          </a:p>
          <a:p>
            <a:pPr lvl="0"/>
            <a:r>
              <a:rPr lang="ru-RU" dirty="0" smtClean="0"/>
              <a:t>Необходимо вводить современные информационные технологии в систему дидактики детского сада, т.е. стремиться к органическому сочетанию традиционных и компьютерных средств развития личности ребенка.</a:t>
            </a:r>
          </a:p>
          <a:p>
            <a:r>
              <a:rPr lang="ru-RU" dirty="0" smtClean="0"/>
              <a:t> </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Компьютер</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r>
              <a:rPr lang="ru-RU" dirty="0" smtClean="0"/>
              <a:t> </a:t>
            </a:r>
            <a:r>
              <a:rPr lang="ru-RU" dirty="0" smtClean="0">
                <a:latin typeface="Times New Roman" pitchFamily="18" charset="0"/>
                <a:cs typeface="Times New Roman" pitchFamily="18" charset="0"/>
              </a:rPr>
              <a:t>является новым средство для интеллектуального развития детей и поэтому необходимо помнить, что его использование в </a:t>
            </a:r>
            <a:r>
              <a:rPr lang="ru-RU" dirty="0" err="1" smtClean="0">
                <a:latin typeface="Times New Roman" pitchFamily="18" charset="0"/>
                <a:cs typeface="Times New Roman" pitchFamily="18" charset="0"/>
              </a:rPr>
              <a:t>учебно</a:t>
            </a:r>
            <a:r>
              <a:rPr lang="ru-RU" dirty="0" smtClean="0">
                <a:latin typeface="Times New Roman" pitchFamily="18" charset="0"/>
                <a:cs typeface="Times New Roman" pitchFamily="18" charset="0"/>
              </a:rPr>
              <a:t> - воспитательных целях в дошкольных учреждениях требует тщательной организации, как самих занятий, так и всего режима в целом. И в зависимости от того какие цели ставит перед собой воспитатель, какие выбирает пути для их решения, определяет и то воздействие, которое оказывает компьютер на ребенка. Ведь адаптация к миру компьютеров не только облегчит ребенку жизнь в будущем , но и способствует эффективности обучения с помощью компьютера и использования его в игровой деятельности, а так же развитию всех психических процессов у детей.</a:t>
            </a:r>
          </a:p>
          <a:p>
            <a:r>
              <a:rPr lang="ru-RU" dirty="0" smtClean="0">
                <a:latin typeface="Times New Roman" pitchFamily="18" charset="0"/>
                <a:cs typeface="Times New Roman" pitchFamily="18" charset="0"/>
              </a:rPr>
              <a:t>Так же на основе изученного и рассмотренного материала были составлены методические рекомендации для педагогов по использования компьютера в ДОО .</a:t>
            </a:r>
          </a:p>
          <a:p>
            <a:endParaRPr lang="ru-RU"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15</TotalTime>
  <Words>636</Words>
  <Application>Microsoft Office PowerPoint</Application>
  <PresentationFormat>Экран (4:3)</PresentationFormat>
  <Paragraphs>53</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Городская</vt:lpstr>
      <vt:lpstr>ПРОЕКТ Тема: «Использование ИКТ технологий в планировании и организации образовательного процесса»   </vt:lpstr>
      <vt:lpstr>Актуальность.</vt:lpstr>
      <vt:lpstr>Методы: теоретический анализ используемых источников, изучение материала.</vt:lpstr>
      <vt:lpstr>Классификация игр  (по С.Л.Новоселовой) Рисунок 1 </vt:lpstr>
      <vt:lpstr>В Программе воспитания и обучения в детском саду дается следующая классификация игр дошкольников: </vt:lpstr>
      <vt:lpstr>Научные исследования по использованию развивающих и обучающих компьютерных игр, организованные и проводимые специалистами Ассоциации «Компьютер и детство» [1, стр. 19] в содружестве с учеными многих институтов, начиная с 1986 года, и исследования, проведенные во Франции, показали, что благодаря мультимедийному способу подачи информации достигаются следующие результаты: </vt:lpstr>
      <vt:lpstr>Играя в компьютерные игры,</vt:lpstr>
      <vt:lpstr>Таким образом, можно сделать следующие выводы:</vt:lpstr>
      <vt:lpstr>Компьютер</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 Тема: «Использование ИКТ технологий в планировании и организации образовательного процесса»   </dc:title>
  <dc:creator>Admin</dc:creator>
  <cp:lastModifiedBy>Admin</cp:lastModifiedBy>
  <cp:revision>4</cp:revision>
  <dcterms:created xsi:type="dcterms:W3CDTF">2022-06-19T09:05:26Z</dcterms:created>
  <dcterms:modified xsi:type="dcterms:W3CDTF">2022-07-01T17:39:03Z</dcterms:modified>
</cp:coreProperties>
</file>