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78" r:id="rId7"/>
    <p:sldId id="261" r:id="rId8"/>
    <p:sldId id="270" r:id="rId9"/>
    <p:sldId id="271" r:id="rId10"/>
    <p:sldId id="265" r:id="rId11"/>
    <p:sldId id="276" r:id="rId12"/>
    <p:sldId id="272" r:id="rId13"/>
    <p:sldId id="274" r:id="rId14"/>
    <p:sldId id="268" r:id="rId15"/>
    <p:sldId id="273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CE34A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b="0" dirty="0"/>
              <a:t>Ответы детей</a:t>
            </a:r>
          </a:p>
        </c:rich>
      </c:tx>
      <c:layout>
        <c:manualLayout>
          <c:xMode val="edge"/>
          <c:yMode val="edge"/>
          <c:x val="0.43122474393239157"/>
          <c:y val="0.11464003999555612"/>
        </c:manualLayout>
      </c:layout>
    </c:title>
    <c:plotArea>
      <c:layout>
        <c:manualLayout>
          <c:layoutTarget val="inner"/>
          <c:xMode val="edge"/>
          <c:yMode val="edge"/>
          <c:x val="0.6074285521211148"/>
          <c:y val="0.38458805503092292"/>
          <c:w val="0.33829246825585035"/>
          <c:h val="0.56544064548383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cat>
            <c:strRef>
              <c:f>Лист1!$A$2:$A$5</c:f>
              <c:strCache>
                <c:ptCount val="3"/>
                <c:pt idx="0">
                  <c:v>Идут дожди, становится холодно</c:v>
                </c:pt>
                <c:pt idx="1">
                  <c:v>Затруднились ответить</c:v>
                </c:pt>
                <c:pt idx="2">
                  <c:v>Опадают листья с деревьев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45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6732714919695243"/>
          <c:y val="0.3332861163574426"/>
          <c:w val="0.39224658408350188"/>
          <c:h val="0.4152485371995707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DE439-8285-4146-B744-F6FEC2E2BFA0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07C801-784D-4A79-B47C-A4D7E7CB1FC8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Беседа с детьми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C39F969-E03A-4663-9E08-0F8CF315D633}" type="parTrans" cxnId="{DB6D8302-6FDC-4ABD-9A9D-C510BC968596}">
      <dgm:prSet/>
      <dgm:spPr/>
      <dgm:t>
        <a:bodyPr/>
        <a:lstStyle/>
        <a:p>
          <a:endParaRPr lang="ru-RU"/>
        </a:p>
      </dgm:t>
    </dgm:pt>
    <dgm:pt modelId="{F7F78160-10C2-4D89-AB16-94EF8AF13BB7}" type="sibTrans" cxnId="{DB6D8302-6FDC-4ABD-9A9D-C510BC968596}">
      <dgm:prSet/>
      <dgm:spPr/>
      <dgm:t>
        <a:bodyPr/>
        <a:lstStyle/>
        <a:p>
          <a:endParaRPr lang="ru-RU"/>
        </a:p>
      </dgm:t>
    </dgm:pt>
    <dgm:pt modelId="{790FBBC3-E662-4FF6-8773-3AB16E121AEC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Опрос детей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C2818EC-1029-465C-A5A7-EBA51CDFC8FE}" type="parTrans" cxnId="{49500DC7-A84A-4AF0-BAA6-4E9BB2D0B7CE}">
      <dgm:prSet/>
      <dgm:spPr/>
      <dgm:t>
        <a:bodyPr/>
        <a:lstStyle/>
        <a:p>
          <a:endParaRPr lang="ru-RU"/>
        </a:p>
      </dgm:t>
    </dgm:pt>
    <dgm:pt modelId="{9BDD9811-B9C2-4243-8058-D9E106FEECC9}" type="sibTrans" cxnId="{49500DC7-A84A-4AF0-BAA6-4E9BB2D0B7CE}">
      <dgm:prSet/>
      <dgm:spPr/>
      <dgm:t>
        <a:bodyPr/>
        <a:lstStyle/>
        <a:p>
          <a:endParaRPr lang="ru-RU"/>
        </a:p>
      </dgm:t>
    </dgm:pt>
    <dgm:pt modelId="{BBA27183-CAED-4EE7-80E5-A699FB26369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Обсуждение идеи проекта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0CF1F2E-B31B-4498-B5B8-15DA46024E95}" type="parTrans" cxnId="{4DC6861D-86DF-4881-AEEE-0737B112DCD7}">
      <dgm:prSet/>
      <dgm:spPr/>
      <dgm:t>
        <a:bodyPr/>
        <a:lstStyle/>
        <a:p>
          <a:endParaRPr lang="ru-RU"/>
        </a:p>
      </dgm:t>
    </dgm:pt>
    <dgm:pt modelId="{916B3A7E-5ED7-4DD5-BDB4-6C2C8C8B6370}" type="sibTrans" cxnId="{4DC6861D-86DF-4881-AEEE-0737B112DCD7}">
      <dgm:prSet/>
      <dgm:spPr/>
      <dgm:t>
        <a:bodyPr/>
        <a:lstStyle/>
        <a:p>
          <a:endParaRPr lang="ru-RU"/>
        </a:p>
      </dgm:t>
    </dgm:pt>
    <dgm:pt modelId="{CC9D14E0-3C13-46C9-920C-4B519D529429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Планирование работы с детьми и родителями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43DADC5-47E2-4480-81EC-0E2322BB26B1}" type="parTrans" cxnId="{804A4AFE-A1AA-442C-A742-5FEB10F7E9BB}">
      <dgm:prSet/>
      <dgm:spPr/>
      <dgm:t>
        <a:bodyPr/>
        <a:lstStyle/>
        <a:p>
          <a:endParaRPr lang="ru-RU"/>
        </a:p>
      </dgm:t>
    </dgm:pt>
    <dgm:pt modelId="{7F34141A-567A-4D6A-995F-0C142511CB54}" type="sibTrans" cxnId="{804A4AFE-A1AA-442C-A742-5FEB10F7E9BB}">
      <dgm:prSet/>
      <dgm:spPr/>
      <dgm:t>
        <a:bodyPr/>
        <a:lstStyle/>
        <a:p>
          <a:endParaRPr lang="ru-RU"/>
        </a:p>
      </dgm:t>
    </dgm:pt>
    <dgm:pt modelId="{6A774671-6FA0-443A-A9D9-09F66D9AA38A}" type="pres">
      <dgm:prSet presAssocID="{66ADE439-8285-4146-B744-F6FEC2E2B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E5D61-2AD0-44ED-BCF5-62A76A4D0343}" type="pres">
      <dgm:prSet presAssocID="{9207C801-784D-4A79-B47C-A4D7E7CB1FC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40852-BFF7-4532-BBBB-EEC40DD5186C}" type="pres">
      <dgm:prSet presAssocID="{F7F78160-10C2-4D89-AB16-94EF8AF13BB7}" presName="parTxOnlySpace" presStyleCnt="0"/>
      <dgm:spPr/>
    </dgm:pt>
    <dgm:pt modelId="{11C19D8A-F905-44FB-B25F-1ED7405BB7E4}" type="pres">
      <dgm:prSet presAssocID="{790FBBC3-E662-4FF6-8773-3AB16E121AE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9C84-938F-4F0D-8F56-C6BBF2BE7E92}" type="pres">
      <dgm:prSet presAssocID="{9BDD9811-B9C2-4243-8058-D9E106FEECC9}" presName="parTxOnlySpace" presStyleCnt="0"/>
      <dgm:spPr/>
    </dgm:pt>
    <dgm:pt modelId="{6734A370-747E-4AC5-B222-BB00D159086D}" type="pres">
      <dgm:prSet presAssocID="{BBA27183-CAED-4EE7-80E5-A699FB26369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01A81-CE7B-4715-8C2A-75C65F3BCBC6}" type="pres">
      <dgm:prSet presAssocID="{916B3A7E-5ED7-4DD5-BDB4-6C2C8C8B6370}" presName="parTxOnlySpace" presStyleCnt="0"/>
      <dgm:spPr/>
    </dgm:pt>
    <dgm:pt modelId="{1FEBD958-BC08-403D-BC4E-9AD63F375F14}" type="pres">
      <dgm:prSet presAssocID="{CC9D14E0-3C13-46C9-920C-4B519D52942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294BB-784C-4DD8-9CFF-55BE1317FA91}" type="presOf" srcId="{66ADE439-8285-4146-B744-F6FEC2E2BFA0}" destId="{6A774671-6FA0-443A-A9D9-09F66D9AA38A}" srcOrd="0" destOrd="0" presId="urn:microsoft.com/office/officeart/2005/8/layout/chevron1"/>
    <dgm:cxn modelId="{49500DC7-A84A-4AF0-BAA6-4E9BB2D0B7CE}" srcId="{66ADE439-8285-4146-B744-F6FEC2E2BFA0}" destId="{790FBBC3-E662-4FF6-8773-3AB16E121AEC}" srcOrd="1" destOrd="0" parTransId="{7C2818EC-1029-465C-A5A7-EBA51CDFC8FE}" sibTransId="{9BDD9811-B9C2-4243-8058-D9E106FEECC9}"/>
    <dgm:cxn modelId="{2A1A83B4-3F52-4FBD-824D-8C16D8B94B0E}" type="presOf" srcId="{9207C801-784D-4A79-B47C-A4D7E7CB1FC8}" destId="{559E5D61-2AD0-44ED-BCF5-62A76A4D0343}" srcOrd="0" destOrd="0" presId="urn:microsoft.com/office/officeart/2005/8/layout/chevron1"/>
    <dgm:cxn modelId="{1AEB37F7-DC03-4F8D-9510-E0D967494993}" type="presOf" srcId="{BBA27183-CAED-4EE7-80E5-A699FB263695}" destId="{6734A370-747E-4AC5-B222-BB00D159086D}" srcOrd="0" destOrd="0" presId="urn:microsoft.com/office/officeart/2005/8/layout/chevron1"/>
    <dgm:cxn modelId="{839ACBB8-6E81-42E8-B870-2A9442961B63}" type="presOf" srcId="{790FBBC3-E662-4FF6-8773-3AB16E121AEC}" destId="{11C19D8A-F905-44FB-B25F-1ED7405BB7E4}" srcOrd="0" destOrd="0" presId="urn:microsoft.com/office/officeart/2005/8/layout/chevron1"/>
    <dgm:cxn modelId="{4DC6861D-86DF-4881-AEEE-0737B112DCD7}" srcId="{66ADE439-8285-4146-B744-F6FEC2E2BFA0}" destId="{BBA27183-CAED-4EE7-80E5-A699FB263695}" srcOrd="2" destOrd="0" parTransId="{C0CF1F2E-B31B-4498-B5B8-15DA46024E95}" sibTransId="{916B3A7E-5ED7-4DD5-BDB4-6C2C8C8B6370}"/>
    <dgm:cxn modelId="{684F04D5-FA5D-4F4B-90B4-BC044E41D74E}" type="presOf" srcId="{CC9D14E0-3C13-46C9-920C-4B519D529429}" destId="{1FEBD958-BC08-403D-BC4E-9AD63F375F14}" srcOrd="0" destOrd="0" presId="urn:microsoft.com/office/officeart/2005/8/layout/chevron1"/>
    <dgm:cxn modelId="{DB6D8302-6FDC-4ABD-9A9D-C510BC968596}" srcId="{66ADE439-8285-4146-B744-F6FEC2E2BFA0}" destId="{9207C801-784D-4A79-B47C-A4D7E7CB1FC8}" srcOrd="0" destOrd="0" parTransId="{BC39F969-E03A-4663-9E08-0F8CF315D633}" sibTransId="{F7F78160-10C2-4D89-AB16-94EF8AF13BB7}"/>
    <dgm:cxn modelId="{804A4AFE-A1AA-442C-A742-5FEB10F7E9BB}" srcId="{66ADE439-8285-4146-B744-F6FEC2E2BFA0}" destId="{CC9D14E0-3C13-46C9-920C-4B519D529429}" srcOrd="3" destOrd="0" parTransId="{F43DADC5-47E2-4480-81EC-0E2322BB26B1}" sibTransId="{7F34141A-567A-4D6A-995F-0C142511CB54}"/>
    <dgm:cxn modelId="{C7BD1714-F5A8-450F-B9F9-32AC04681DBC}" type="presParOf" srcId="{6A774671-6FA0-443A-A9D9-09F66D9AA38A}" destId="{559E5D61-2AD0-44ED-BCF5-62A76A4D0343}" srcOrd="0" destOrd="0" presId="urn:microsoft.com/office/officeart/2005/8/layout/chevron1"/>
    <dgm:cxn modelId="{95FAE5F5-692E-41E0-A861-60A785E5B307}" type="presParOf" srcId="{6A774671-6FA0-443A-A9D9-09F66D9AA38A}" destId="{73240852-BFF7-4532-BBBB-EEC40DD5186C}" srcOrd="1" destOrd="0" presId="urn:microsoft.com/office/officeart/2005/8/layout/chevron1"/>
    <dgm:cxn modelId="{B87CC31C-99CA-4295-9E0C-B5F981A70149}" type="presParOf" srcId="{6A774671-6FA0-443A-A9D9-09F66D9AA38A}" destId="{11C19D8A-F905-44FB-B25F-1ED7405BB7E4}" srcOrd="2" destOrd="0" presId="urn:microsoft.com/office/officeart/2005/8/layout/chevron1"/>
    <dgm:cxn modelId="{8439C1B6-93DE-467A-B72D-FEF72E2D15CF}" type="presParOf" srcId="{6A774671-6FA0-443A-A9D9-09F66D9AA38A}" destId="{1E469C84-938F-4F0D-8F56-C6BBF2BE7E92}" srcOrd="3" destOrd="0" presId="urn:microsoft.com/office/officeart/2005/8/layout/chevron1"/>
    <dgm:cxn modelId="{1F93C632-96C7-48ED-9592-BA3FFCEC7EC2}" type="presParOf" srcId="{6A774671-6FA0-443A-A9D9-09F66D9AA38A}" destId="{6734A370-747E-4AC5-B222-BB00D159086D}" srcOrd="4" destOrd="0" presId="urn:microsoft.com/office/officeart/2005/8/layout/chevron1"/>
    <dgm:cxn modelId="{80654F14-EA3F-4E64-8FA2-85E376DD219B}" type="presParOf" srcId="{6A774671-6FA0-443A-A9D9-09F66D9AA38A}" destId="{92601A81-CE7B-4715-8C2A-75C65F3BCBC6}" srcOrd="5" destOrd="0" presId="urn:microsoft.com/office/officeart/2005/8/layout/chevron1"/>
    <dgm:cxn modelId="{A2C9A19F-B020-42AF-8420-FDA429B9E9E5}" type="presParOf" srcId="{6A774671-6FA0-443A-A9D9-09F66D9AA38A}" destId="{1FEBD958-BC08-403D-BC4E-9AD63F375F14}" srcOrd="6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E5D61-2AD0-44ED-BCF5-62A76A4D0343}">
      <dsp:nvSpPr>
        <dsp:cNvPr id="0" name=""/>
        <dsp:cNvSpPr/>
      </dsp:nvSpPr>
      <dsp:spPr>
        <a:xfrm>
          <a:off x="3817" y="1818550"/>
          <a:ext cx="2222152" cy="88886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Беседа с детьми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817" y="1818550"/>
        <a:ext cx="2222152" cy="888861"/>
      </dsp:txXfrm>
    </dsp:sp>
    <dsp:sp modelId="{11C19D8A-F905-44FB-B25F-1ED7405BB7E4}">
      <dsp:nvSpPr>
        <dsp:cNvPr id="0" name=""/>
        <dsp:cNvSpPr/>
      </dsp:nvSpPr>
      <dsp:spPr>
        <a:xfrm>
          <a:off x="2003754" y="1818550"/>
          <a:ext cx="2222152" cy="88886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Опрос детей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03754" y="1818550"/>
        <a:ext cx="2222152" cy="888861"/>
      </dsp:txXfrm>
    </dsp:sp>
    <dsp:sp modelId="{6734A370-747E-4AC5-B222-BB00D159086D}">
      <dsp:nvSpPr>
        <dsp:cNvPr id="0" name=""/>
        <dsp:cNvSpPr/>
      </dsp:nvSpPr>
      <dsp:spPr>
        <a:xfrm>
          <a:off x="4003692" y="1818550"/>
          <a:ext cx="2222152" cy="88886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Обсуждение идеи проекта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003692" y="1818550"/>
        <a:ext cx="2222152" cy="888861"/>
      </dsp:txXfrm>
    </dsp:sp>
    <dsp:sp modelId="{1FEBD958-BC08-403D-BC4E-9AD63F375F14}">
      <dsp:nvSpPr>
        <dsp:cNvPr id="0" name=""/>
        <dsp:cNvSpPr/>
      </dsp:nvSpPr>
      <dsp:spPr>
        <a:xfrm>
          <a:off x="6003629" y="1818550"/>
          <a:ext cx="2222152" cy="88886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Планирование работы с детьми и родителями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003629" y="1818550"/>
        <a:ext cx="2222152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0.76423</cdr:x>
      <cdr:y>0.78333</cdr:y>
    </cdr:from>
    <cdr:to>
      <cdr:x>0.86391</cdr:x>
      <cdr:y>0.86667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338437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20%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0.80853</cdr:x>
      <cdr:y>0.58333</cdr:y>
    </cdr:from>
    <cdr:to>
      <cdr:x>0.90821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56584" y="252028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35%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200">
                <a:alpha val="49000"/>
              </a:srgbClr>
            </a:gs>
            <a:gs pos="23000">
              <a:schemeClr val="accent6">
                <a:lumMod val="40000"/>
                <a:lumOff val="60000"/>
                <a:alpha val="93000"/>
              </a:schemeClr>
            </a:gs>
            <a:gs pos="45000">
              <a:srgbClr val="FF7A00">
                <a:alpha val="66000"/>
              </a:srgbClr>
            </a:gs>
            <a:gs pos="70000">
              <a:srgbClr val="FF0300">
                <a:alpha val="52000"/>
              </a:srgbClr>
            </a:gs>
            <a:gs pos="100000">
              <a:srgbClr val="4D0808">
                <a:alpha val="77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2.xml"/><Relationship Id="rId18" Type="http://schemas.openxmlformats.org/officeDocument/2006/relationships/image" Target="../media/image10.jpeg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image" Target="../media/image7.png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10" Type="http://schemas.openxmlformats.org/officeDocument/2006/relationships/image" Target="../media/image6.png"/><Relationship Id="rId19" Type="http://schemas.openxmlformats.org/officeDocument/2006/relationships/slide" Target="slide11.xml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Золотая осень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Познавательно – творческий проект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4176464" cy="216024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Участники проекта: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Воспитатели: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–наставник: Овсепян И.А.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Молодой педагог : Лозовская Т.А.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Воспитанники группы: №12 «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Любознайки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Родители воспитанников группы №12 «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Любознайки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Музыкальный руководитель: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Азанова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Ю. В.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260648"/>
            <a:ext cx="5184576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МАДОУ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детский сад №3 «Родничок» города Арамиль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Старшая группа №12 «</a:t>
            </a:r>
            <a:r>
              <a:rPr lang="ru-RU" sz="1400" baseline="0" dirty="0" err="1" smtClean="0">
                <a:latin typeface="Arial" pitchFamily="34" charset="0"/>
                <a:cs typeface="Arial" pitchFamily="34" charset="0"/>
              </a:rPr>
              <a:t>Любознайки</a:t>
            </a:r>
            <a:r>
              <a:rPr lang="ru-RU" sz="1400" baseline="0" dirty="0" smtClean="0">
                <a:latin typeface="Arial" pitchFamily="34" charset="0"/>
                <a:cs typeface="Arial" pitchFamily="34" charset="0"/>
              </a:rPr>
              <a:t>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620688"/>
            <a:ext cx="4176464" cy="21602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24.10.2022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28.10.2022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88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«Прогулка </a:t>
            </a:r>
            <a:br>
              <a:rPr lang="ru-RU" dirty="0" smtClean="0"/>
            </a:br>
            <a:r>
              <a:rPr lang="ru-RU" dirty="0" smtClean="0"/>
              <a:t>по осеннему лесу»</a:t>
            </a:r>
            <a:endParaRPr lang="ru-RU" dirty="0"/>
          </a:p>
        </p:txBody>
      </p:sp>
      <p:pic>
        <p:nvPicPr>
          <p:cNvPr id="7" name="Содержимое 6" descr="IMG-20221010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071678"/>
            <a:ext cx="4754913" cy="3714776"/>
          </a:xfrm>
        </p:spPr>
      </p:pic>
      <p:sp>
        <p:nvSpPr>
          <p:cNvPr id="5" name="Солнце 4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pic>
        <p:nvPicPr>
          <p:cNvPr id="8" name="Рисунок 7" descr="IMG20221010113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71678"/>
            <a:ext cx="2786082" cy="3714776"/>
          </a:xfrm>
          <a:prstGeom prst="rect">
            <a:avLst/>
          </a:prstGeom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поделок</a:t>
            </a:r>
            <a:endParaRPr lang="ru-RU" dirty="0"/>
          </a:p>
        </p:txBody>
      </p:sp>
      <p:pic>
        <p:nvPicPr>
          <p:cNvPr id="7" name="Содержимое 6" descr="IMG-20220923-WA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5043510" cy="5043510"/>
          </a:xfrm>
        </p:spPr>
      </p:pic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Экспериментирование </a:t>
            </a:r>
            <a:endParaRPr lang="ru-RU" dirty="0"/>
          </a:p>
        </p:txBody>
      </p:sp>
      <p:pic>
        <p:nvPicPr>
          <p:cNvPr id="4" name="Содержимое 3" descr="IMG_20221028_222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488315" cy="31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221028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762112"/>
            <a:ext cx="3429024" cy="457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7" name="Солнце 6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Сюжетная - ролевая игра </a:t>
            </a:r>
            <a:br>
              <a:rPr lang="ru-RU" dirty="0" smtClean="0"/>
            </a:br>
            <a:r>
              <a:rPr lang="ru-RU" dirty="0" smtClean="0"/>
              <a:t>«Магазин»</a:t>
            </a:r>
            <a:endParaRPr lang="ru-RU" dirty="0"/>
          </a:p>
        </p:txBody>
      </p:sp>
      <p:pic>
        <p:nvPicPr>
          <p:cNvPr id="6" name="Содержимое 5" descr="IMG20220309102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500306"/>
            <a:ext cx="4446069" cy="333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20220309102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3170507" cy="422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Развлечение </a:t>
            </a:r>
            <a:br>
              <a:rPr lang="ru-RU" dirty="0" smtClean="0"/>
            </a:br>
            <a:r>
              <a:rPr lang="ru-RU" dirty="0" smtClean="0"/>
              <a:t>«Золотая осень»</a:t>
            </a: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928934"/>
            <a:ext cx="3071834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Закрепили полученные знания об осени</a:t>
            </a:r>
            <a:endParaRPr lang="ru-RU" dirty="0" smtClean="0"/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-20221027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71744"/>
            <a:ext cx="482603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Check_mark.sv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488" y="4357694"/>
            <a:ext cx="714363" cy="714363"/>
          </a:xfrm>
        </p:spPr>
      </p:pic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НОД по развитию речи </a:t>
            </a:r>
            <a:br>
              <a:rPr lang="ru-RU" dirty="0" smtClean="0"/>
            </a:br>
            <a:r>
              <a:rPr lang="ru-RU" dirty="0" smtClean="0"/>
              <a:t>на тему: </a:t>
            </a:r>
            <a:br>
              <a:rPr lang="ru-RU" dirty="0" smtClean="0"/>
            </a:br>
            <a:r>
              <a:rPr lang="ru-RU" dirty="0" smtClean="0"/>
              <a:t>рассказ К.Паустовский </a:t>
            </a:r>
            <a:br>
              <a:rPr lang="ru-RU" dirty="0" smtClean="0"/>
            </a:br>
            <a:r>
              <a:rPr lang="ru-RU" dirty="0" smtClean="0"/>
              <a:t>«Прощание с летом»</a:t>
            </a:r>
            <a:endParaRPr lang="ru-RU" dirty="0"/>
          </a:p>
        </p:txBody>
      </p:sp>
      <p:pic>
        <p:nvPicPr>
          <p:cNvPr id="6" name="Содержимое 5" descr="IMG_20221028_230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4643470" cy="303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429000"/>
            <a:ext cx="3071834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Создали иллюстрацию к произведению</a:t>
            </a:r>
            <a:endParaRPr lang="ru-RU" dirty="0" smtClean="0"/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8" descr="Check_mar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37" y="4786322"/>
            <a:ext cx="714363" cy="714363"/>
          </a:xfrm>
          <a:prstGeom prst="rect">
            <a:avLst/>
          </a:prstGeom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Заключительный этап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20220916105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143116"/>
            <a:ext cx="4762534" cy="35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857496"/>
            <a:ext cx="3071834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время реализации проекта дети узнали много нового об осени и создали групповой альбом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«Осень золотая»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Check_mar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214818"/>
            <a:ext cx="714363" cy="71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1206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Уважаемые родители, хотелось бы узнать ваше мнение о проекте!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564904"/>
            <a:ext cx="6167536" cy="2160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 был интересным и познавательным!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удовольствием приму участие в дальнейших проектах!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Испытали трудности во время проекта.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7" name="Солнце 6"/>
          <p:cNvSpPr/>
          <p:nvPr/>
        </p:nvSpPr>
        <p:spPr>
          <a:xfrm>
            <a:off x="1475656" y="2492896"/>
            <a:ext cx="936104" cy="864096"/>
          </a:xfrm>
          <a:prstGeom prst="sun">
            <a:avLst/>
          </a:prstGeom>
          <a:solidFill>
            <a:srgbClr val="FCE34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331640" y="3861048"/>
            <a:ext cx="1008112" cy="576064"/>
          </a:xfrm>
          <a:prstGeom prst="clou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flipH="1">
            <a:off x="1763688" y="4941168"/>
            <a:ext cx="720080" cy="720080"/>
          </a:xfrm>
          <a:prstGeom prst="lightningBolt">
            <a:avLst/>
          </a:prstGeom>
          <a:solidFill>
            <a:srgbClr val="FF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28315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Уважаемые родители, спасибо за участие в нашем проекте!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нас найти:</a:t>
            </a:r>
          </a:p>
          <a:p>
            <a:pPr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pic>
        <p:nvPicPr>
          <p:cNvPr id="18434" name="Picture 2" descr="https://i.pinimg.com/originals/de/1c/91/de1c91788be0d79113573699510927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41168"/>
            <a:ext cx="1440160" cy="1440160"/>
          </a:xfrm>
          <a:prstGeom prst="rect">
            <a:avLst/>
          </a:prstGeom>
          <a:noFill/>
        </p:spPr>
      </p:pic>
      <p:pic>
        <p:nvPicPr>
          <p:cNvPr id="18438" name="Picture 6" descr="https://ptr.texrio.ru/bitrix/templates/elektro_flat/images/5a50100d3b3ed160c8beb3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157192"/>
            <a:ext cx="936104" cy="936105"/>
          </a:xfrm>
          <a:prstGeom prst="rect">
            <a:avLst/>
          </a:prstGeom>
          <a:noFill/>
        </p:spPr>
      </p:pic>
      <p:pic>
        <p:nvPicPr>
          <p:cNvPr id="18440" name="Picture 8" descr="https://static.tildacdn.com/tild3665-3932-4664-a366-326633326337/telegr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013176"/>
            <a:ext cx="1256657" cy="125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Содержание проекта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060848"/>
            <a:ext cx="6584776" cy="41044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Актуальность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Подготовительный этап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Цель и задачи проекта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Основной этап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Заключительный этап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pic>
        <p:nvPicPr>
          <p:cNvPr id="15364" name="Picture 4" descr="https://shkola31belgorod-r31.gosweb.gosuslugi.ru/netcat_files/20/272/edd358d7_2b60_42b9_bb6f_869c8d4ead08_rwc_8x0x1421x1113x1421.png"/>
          <p:cNvPicPr>
            <a:picLocks noChangeAspect="1" noChangeArrowheads="1"/>
          </p:cNvPicPr>
          <p:nvPr/>
        </p:nvPicPr>
        <p:blipFill>
          <a:blip r:embed="rId8" cstate="print"/>
          <a:srcRect l="15200" t="12129" r="14501" b="12673"/>
          <a:stretch>
            <a:fillRect/>
          </a:stretch>
        </p:blipFill>
        <p:spPr bwMode="auto">
          <a:xfrm>
            <a:off x="251520" y="2636912"/>
            <a:ext cx="326591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411760" y="1916832"/>
          <a:ext cx="65014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6588224" y="4509120"/>
            <a:ext cx="64807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45%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7687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ходе беседы был задан вопрос детям: Что вы знаете об осени?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Подготовительный этап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 и задачи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создание группового альбома «Золотая осень» в процессе реализации запланированных мероприятий.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Задачи: (для воспитателей)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Познакомить родителей с проектом «Золотая осень» в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WatsApp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Подготовить художественную литературу по теме проекта, оформление паспорта проекта.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Организовать выставку и фотовыставку «Золотая осень»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Организовать экскурсию в «Осенний лес» совместно с родителями детей;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обложки для альбома «Золотая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осень»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утренника «Золотая осень» совместно с музыкальным руководителем.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Рассматривание иллюстраций об осени, составление описательных рассказов.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 природного материала для творчества детей в рамках проекта и изготовления рисунков.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создание группового альбома «Золотая осень» в процессе реализации запланированных мероприятий.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(для родителей)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Знакомство с проектом «Золотая осень»;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природного материала (листья, шишки, желуди и т.д.);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со своими детьми в осенний лес;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в выставке «Дары осени»;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фотографий и стихотворений для совместного альбома «Золотая осень»;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Разучивание стихотворений к утреннику «Золотая осень»</a:t>
            </a:r>
          </a:p>
        </p:txBody>
      </p:sp>
      <p:pic>
        <p:nvPicPr>
          <p:cNvPr id="4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Основной этап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pngtree-vector-open-book-icon-png-image_78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071678"/>
            <a:ext cx="642942" cy="64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221455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ФЦКМ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2928934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Гербарий</a:t>
            </a:r>
            <a:endParaRPr lang="ru-RU" dirty="0"/>
          </a:p>
        </p:txBody>
      </p:sp>
      <p:pic>
        <p:nvPicPr>
          <p:cNvPr id="16" name="Рисунок 15" descr="220px-Maple_Leaf_(from_roundel)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786058"/>
            <a:ext cx="619122" cy="6725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3504" y="471488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pic>
        <p:nvPicPr>
          <p:cNvPr id="18" name="Рисунок 17" descr="pngtree-vector-open-book-icon-png-image_781108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643446"/>
            <a:ext cx="571504" cy="5715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4414" y="5572140"/>
            <a:ext cx="14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Развлечение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86182" y="2285992"/>
            <a:ext cx="77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550070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2714620"/>
            <a:ext cx="24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428992" y="307181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25" name="Рисунок 24" descr="png-transparent-brooch-drawing-jewellery-svg-miscellaneous-photography-sig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5429264"/>
            <a:ext cx="571504" cy="571504"/>
          </a:xfrm>
          <a:prstGeom prst="rect">
            <a:avLst/>
          </a:prstGeom>
        </p:spPr>
      </p:pic>
      <p:pic>
        <p:nvPicPr>
          <p:cNvPr id="27" name="Рисунок 26" descr="png-transparent-computer-icons-tree-tree-leaf-grass-sign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2857496"/>
            <a:ext cx="764829" cy="632662"/>
          </a:xfrm>
          <a:prstGeom prst="rect">
            <a:avLst/>
          </a:prstGeom>
        </p:spPr>
      </p:pic>
      <p:pic>
        <p:nvPicPr>
          <p:cNvPr id="28" name="Рисунок 27" descr="195843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2143116"/>
            <a:ext cx="571504" cy="57150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71802" y="1785926"/>
            <a:ext cx="2857520" cy="20002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071934" y="1785926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Вторник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1643050"/>
            <a:ext cx="2786082" cy="21431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28662" y="1643050"/>
            <a:ext cx="15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Понедельник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72198" y="1714488"/>
            <a:ext cx="2786082" cy="20717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143768" y="1714488"/>
            <a:ext cx="78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Среда</a:t>
            </a:r>
            <a:endParaRPr lang="ru-RU" dirty="0"/>
          </a:p>
        </p:txBody>
      </p:sp>
      <p:pic>
        <p:nvPicPr>
          <p:cNvPr id="37" name="Рисунок 36" descr="175197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58082" y="3143248"/>
            <a:ext cx="500066" cy="500066"/>
          </a:xfrm>
          <a:prstGeom prst="rect">
            <a:avLst/>
          </a:prstGeom>
        </p:spPr>
      </p:pic>
      <p:pic>
        <p:nvPicPr>
          <p:cNvPr id="38" name="Рисунок 37" descr="10454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1802" y="5357826"/>
            <a:ext cx="585900" cy="5859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00100" y="4214818"/>
            <a:ext cx="3000396" cy="21431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071670" y="4286256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Четверг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72066" y="4214818"/>
            <a:ext cx="3000396" cy="20717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072198" y="41433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Пятница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285852" y="4929198"/>
            <a:ext cx="102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Магазин</a:t>
            </a:r>
            <a:endParaRPr lang="ru-RU" dirty="0"/>
          </a:p>
        </p:txBody>
      </p:sp>
      <p:pic>
        <p:nvPicPr>
          <p:cNvPr id="44" name="Рисунок 43" descr="pngtree-store-line-icon-vector-png-image_1744049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00298" y="4786322"/>
            <a:ext cx="642942" cy="64294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500826" y="2214554"/>
            <a:ext cx="113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</a:t>
            </a:r>
            <a:endParaRPr lang="ru-RU" dirty="0"/>
          </a:p>
        </p:txBody>
      </p:sp>
      <p:pic>
        <p:nvPicPr>
          <p:cNvPr id="46" name="Рисунок 45" descr="exhibition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86710" y="2143116"/>
            <a:ext cx="595300" cy="5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Гербарий</a:t>
            </a:r>
            <a:endParaRPr lang="ru-RU" dirty="0"/>
          </a:p>
        </p:txBody>
      </p:sp>
      <p:pic>
        <p:nvPicPr>
          <p:cNvPr id="4" name="Содержимое 3" descr="IMG-20220928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395118" cy="4786346"/>
          </a:xfr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</a:t>
            </a:r>
            <a:br>
              <a:rPr lang="ru-RU" dirty="0" smtClean="0"/>
            </a:br>
            <a:r>
              <a:rPr lang="ru-RU" dirty="0" smtClean="0"/>
              <a:t>«Осеннее дерево»</a:t>
            </a:r>
            <a:endParaRPr lang="ru-RU" dirty="0"/>
          </a:p>
        </p:txBody>
      </p:sp>
      <p:pic>
        <p:nvPicPr>
          <p:cNvPr id="4" name="Содержимое 3" descr="IMG20221005091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1028_22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71678"/>
            <a:ext cx="262740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лнце 6"/>
          <p:cNvSpPr/>
          <p:nvPr/>
        </p:nvSpPr>
        <p:spPr>
          <a:xfrm>
            <a:off x="251520" y="188640"/>
            <a:ext cx="1440160" cy="136815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shkola7gnomov.ru/upload/iblock/dfd/dfd31cdbf2e97b75ad049dd9b1ea48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296144" cy="1296144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79512" y="6237312"/>
            <a:ext cx="72008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410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Золотая осень Познавательно – творческий проект</vt:lpstr>
      <vt:lpstr>Содержание проекта</vt:lpstr>
      <vt:lpstr>Актуальность</vt:lpstr>
      <vt:lpstr>Подготовительный этап</vt:lpstr>
      <vt:lpstr>Цель и задачи проекта</vt:lpstr>
      <vt:lpstr>Цель и задачи проекта</vt:lpstr>
      <vt:lpstr>Основной этап</vt:lpstr>
      <vt:lpstr>Гербарий</vt:lpstr>
      <vt:lpstr>Лепка  «Осеннее дерево»</vt:lpstr>
      <vt:lpstr>«Прогулка  по осеннему лесу»</vt:lpstr>
      <vt:lpstr>Выставка поделок</vt:lpstr>
      <vt:lpstr>Экспериментирование </vt:lpstr>
      <vt:lpstr>Сюжетная - ролевая игра  «Магазин»</vt:lpstr>
      <vt:lpstr>Развлечение  «Золотая осень»</vt:lpstr>
      <vt:lpstr>НОД по развитию речи  на тему:  рассказ К.Паустовский  «Прощание с летом»</vt:lpstr>
      <vt:lpstr>Заключительный этап</vt:lpstr>
      <vt:lpstr>Уважаемые родители, хотелось бы узнать ваше мнение о проекте!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 Познавательно – творческий проект</dc:title>
  <dc:creator>Санеееек</dc:creator>
  <cp:lastModifiedBy>Анжелика</cp:lastModifiedBy>
  <cp:revision>61</cp:revision>
  <dcterms:created xsi:type="dcterms:W3CDTF">2022-10-28T08:16:17Z</dcterms:created>
  <dcterms:modified xsi:type="dcterms:W3CDTF">2022-11-22T17:25:45Z</dcterms:modified>
</cp:coreProperties>
</file>