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5" r:id="rId12"/>
    <p:sldId id="264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1 «а»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[Книга.xlsx]Лист1!$A$1:$A$3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[Книга.xlsx]Лист1!$B$1:$B$3</c:f>
              <c:numCache>
                <c:formatCode>0%</c:formatCode>
                <c:ptCount val="3"/>
                <c:pt idx="0">
                  <c:v>0.13</c:v>
                </c:pt>
                <c:pt idx="1">
                  <c:v>0.34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5-A645-9740-6385C50D0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2 «а»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[Книга.xlsx]Лист1!$A$1:$A$3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[Книга.xlsx]Лист1!$B$1:$B$3</c:f>
              <c:numCache>
                <c:formatCode>0%</c:formatCode>
                <c:ptCount val="3"/>
                <c:pt idx="0">
                  <c:v>0.08</c:v>
                </c:pt>
                <c:pt idx="1">
                  <c:v>0.39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E-2F45-A636-1372F4C7D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3 «а»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[Книга.xlsx]Лист1!$A$1:$A$3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[Книга.xlsx]Лист1!$B$1:$B$3</c:f>
              <c:numCache>
                <c:formatCode>0%</c:formatCode>
                <c:ptCount val="3"/>
                <c:pt idx="0">
                  <c:v>0.05</c:v>
                </c:pt>
                <c:pt idx="1">
                  <c:v>0.3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8-7140-BA36-BD24153D1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4 «а»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[Книга.xlsx]Лист1!$A$1:$A$3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[Книга.xlsx]Лист1!$B$1:$B$3</c:f>
              <c:numCache>
                <c:formatCode>0%</c:formatCode>
                <c:ptCount val="3"/>
                <c:pt idx="0">
                  <c:v>0</c:v>
                </c:pt>
                <c:pt idx="1">
                  <c:v>0.41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A-5D45-A2BF-1C5F79B5F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[Книга.xlsx]Лист1!$B$1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[Книга.xlsx]Лист1!$A$2:$A$4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[Книга.xlsx]Лист1!$B$2:$B$4</c:f>
              <c:numCache>
                <c:formatCode>0%</c:formatCode>
                <c:ptCount val="3"/>
                <c:pt idx="0">
                  <c:v>0.53</c:v>
                </c:pt>
                <c:pt idx="1">
                  <c:v>0.4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8-A54B-8BAA-1E0C38577A4F}"/>
            </c:ext>
          </c:extLst>
        </c:ser>
        <c:ser>
          <c:idx val="1"/>
          <c:order val="1"/>
          <c:tx>
            <c:strRef>
              <c:f>[Книга.xlsx]Лист1!$C$1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[Книга.xlsx]Лист1!$A$2:$A$4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[Книга.xlsx]Лист1!$C$2:$C$4</c:f>
              <c:numCache>
                <c:formatCode>0%</c:formatCode>
                <c:ptCount val="3"/>
                <c:pt idx="0">
                  <c:v>0.8</c:v>
                </c:pt>
                <c:pt idx="1">
                  <c:v>0.2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8-A54B-8BAA-1E0C38577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265552"/>
        <c:axId val="639873104"/>
      </c:barChart>
      <c:catAx>
        <c:axId val="64026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9873104"/>
        <c:crosses val="autoZero"/>
        <c:auto val="1"/>
        <c:lblAlgn val="ctr"/>
        <c:lblOffset val="100"/>
        <c:noMultiLvlLbl val="0"/>
      </c:catAx>
      <c:valAx>
        <c:axId val="63987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26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Диаграмма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[Книга.xlsx]Лист1!$A$1:$A$4</c:f>
              <c:strCache>
                <c:ptCount val="4"/>
                <c:pt idx="0">
                  <c:v>1 «а»</c:v>
                </c:pt>
                <c:pt idx="1">
                  <c:v>2 «а»</c:v>
                </c:pt>
                <c:pt idx="2">
                  <c:v>3 «а»</c:v>
                </c:pt>
                <c:pt idx="3">
                  <c:v>4 «а»</c:v>
                </c:pt>
              </c:strCache>
            </c:strRef>
          </c:cat>
          <c:val>
            <c:numRef>
              <c:f>[Книга.xlsx]Лист1!$B$1:$B$4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B-9F4F-9B5B-07190AB5DE1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[Книга.xlsx]Лист1!$A$1:$A$4</c:f>
              <c:strCache>
                <c:ptCount val="4"/>
                <c:pt idx="0">
                  <c:v>1 «а»</c:v>
                </c:pt>
                <c:pt idx="1">
                  <c:v>2 «а»</c:v>
                </c:pt>
                <c:pt idx="2">
                  <c:v>3 «а»</c:v>
                </c:pt>
                <c:pt idx="3">
                  <c:v>4 «а»</c:v>
                </c:pt>
              </c:strCache>
            </c:strRef>
          </c:cat>
          <c:val>
            <c:numRef>
              <c:f>[Книга.xlsx]Лист1!$C$1:$C$4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5B-9F4F-9B5B-07190AB5DE1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[Книга.xlsx]Лист1!$A$1:$A$4</c:f>
              <c:strCache>
                <c:ptCount val="4"/>
                <c:pt idx="0">
                  <c:v>1 «а»</c:v>
                </c:pt>
                <c:pt idx="1">
                  <c:v>2 «а»</c:v>
                </c:pt>
                <c:pt idx="2">
                  <c:v>3 «а»</c:v>
                </c:pt>
                <c:pt idx="3">
                  <c:v>4 «а»</c:v>
                </c:pt>
              </c:strCache>
            </c:strRef>
          </c:cat>
          <c:val>
            <c:numRef>
              <c:f>[Книга.xlsx]Лист1!$D$1:$D$4</c:f>
              <c:numCache>
                <c:formatCode>0%</c:formatCode>
                <c:ptCount val="4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5B-9F4F-9B5B-07190AB5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769984"/>
        <c:axId val="586771632"/>
      </c:barChart>
      <c:catAx>
        <c:axId val="58676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771632"/>
        <c:crosses val="autoZero"/>
        <c:auto val="1"/>
        <c:lblAlgn val="ctr"/>
        <c:lblOffset val="100"/>
        <c:noMultiLvlLbl val="0"/>
      </c:catAx>
      <c:valAx>
        <c:axId val="58677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76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[Книга.xlsx]Лист1!$A$2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[Книга.xlsx]Лист1!$B$1:$I$1</c:f>
              <c:strCache>
                <c:ptCount val="8"/>
                <c:pt idx="0">
                  <c:v>Было   1 «а»</c:v>
                </c:pt>
                <c:pt idx="1">
                  <c:v>Стало</c:v>
                </c:pt>
                <c:pt idx="2">
                  <c:v>Было  2 «а»</c:v>
                </c:pt>
                <c:pt idx="3">
                  <c:v>Стало</c:v>
                </c:pt>
                <c:pt idx="4">
                  <c:v>Было  3 «а»</c:v>
                </c:pt>
                <c:pt idx="5">
                  <c:v>Стало</c:v>
                </c:pt>
                <c:pt idx="6">
                  <c:v>Было   4 «а»</c:v>
                </c:pt>
                <c:pt idx="7">
                  <c:v>Стало</c:v>
                </c:pt>
              </c:strCache>
            </c:strRef>
          </c:cat>
          <c:val>
            <c:numRef>
              <c:f>[Книга.xlsx]Лист1!$B$2:$I$2</c:f>
              <c:numCache>
                <c:formatCode>0%</c:formatCode>
                <c:ptCount val="8"/>
                <c:pt idx="0">
                  <c:v>0.53</c:v>
                </c:pt>
                <c:pt idx="1">
                  <c:v>0.6</c:v>
                </c:pt>
                <c:pt idx="2">
                  <c:v>0.53</c:v>
                </c:pt>
                <c:pt idx="3">
                  <c:v>0.7</c:v>
                </c:pt>
                <c:pt idx="4">
                  <c:v>0.65</c:v>
                </c:pt>
                <c:pt idx="5">
                  <c:v>0.8</c:v>
                </c:pt>
                <c:pt idx="6">
                  <c:v>0.59</c:v>
                </c:pt>
                <c:pt idx="7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5-144B-B13B-EFEB7DEF4AFB}"/>
            </c:ext>
          </c:extLst>
        </c:ser>
        <c:ser>
          <c:idx val="1"/>
          <c:order val="1"/>
          <c:tx>
            <c:strRef>
              <c:f>[Книга.xlsx]Лист1!$A$3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[Книга.xlsx]Лист1!$B$1:$I$1</c:f>
              <c:strCache>
                <c:ptCount val="8"/>
                <c:pt idx="0">
                  <c:v>Было   1 «а»</c:v>
                </c:pt>
                <c:pt idx="1">
                  <c:v>Стало</c:v>
                </c:pt>
                <c:pt idx="2">
                  <c:v>Было  2 «а»</c:v>
                </c:pt>
                <c:pt idx="3">
                  <c:v>Стало</c:v>
                </c:pt>
                <c:pt idx="4">
                  <c:v>Было  3 «а»</c:v>
                </c:pt>
                <c:pt idx="5">
                  <c:v>Стало</c:v>
                </c:pt>
                <c:pt idx="6">
                  <c:v>Было   4 «а»</c:v>
                </c:pt>
                <c:pt idx="7">
                  <c:v>Стало</c:v>
                </c:pt>
              </c:strCache>
            </c:strRef>
          </c:cat>
          <c:val>
            <c:numRef>
              <c:f>[Книга.xlsx]Лист1!$B$3:$I$3</c:f>
              <c:numCache>
                <c:formatCode>0%</c:formatCode>
                <c:ptCount val="8"/>
                <c:pt idx="0">
                  <c:v>0.34</c:v>
                </c:pt>
                <c:pt idx="1">
                  <c:v>0.4</c:v>
                </c:pt>
                <c:pt idx="2">
                  <c:v>0.39</c:v>
                </c:pt>
                <c:pt idx="3">
                  <c:v>0.3</c:v>
                </c:pt>
                <c:pt idx="4">
                  <c:v>0.3</c:v>
                </c:pt>
                <c:pt idx="5">
                  <c:v>0.2</c:v>
                </c:pt>
                <c:pt idx="6">
                  <c:v>0.41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5-144B-B13B-EFEB7DEF4AFB}"/>
            </c:ext>
          </c:extLst>
        </c:ser>
        <c:ser>
          <c:idx val="2"/>
          <c:order val="2"/>
          <c:tx>
            <c:strRef>
              <c:f>[Книга.xlsx]Лист1!$A$4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[Книга.xlsx]Лист1!$B$1:$I$1</c:f>
              <c:strCache>
                <c:ptCount val="8"/>
                <c:pt idx="0">
                  <c:v>Было   1 «а»</c:v>
                </c:pt>
                <c:pt idx="1">
                  <c:v>Стало</c:v>
                </c:pt>
                <c:pt idx="2">
                  <c:v>Было  2 «а»</c:v>
                </c:pt>
                <c:pt idx="3">
                  <c:v>Стало</c:v>
                </c:pt>
                <c:pt idx="4">
                  <c:v>Было  3 «а»</c:v>
                </c:pt>
                <c:pt idx="5">
                  <c:v>Стало</c:v>
                </c:pt>
                <c:pt idx="6">
                  <c:v>Было   4 «а»</c:v>
                </c:pt>
                <c:pt idx="7">
                  <c:v>Стало</c:v>
                </c:pt>
              </c:strCache>
            </c:strRef>
          </c:cat>
          <c:val>
            <c:numRef>
              <c:f>[Книга.xlsx]Лист1!$B$4:$I$4</c:f>
              <c:numCache>
                <c:formatCode>0%</c:formatCode>
                <c:ptCount val="8"/>
                <c:pt idx="0">
                  <c:v>0.13</c:v>
                </c:pt>
                <c:pt idx="1">
                  <c:v>0</c:v>
                </c:pt>
                <c:pt idx="2">
                  <c:v>0.02</c:v>
                </c:pt>
                <c:pt idx="3">
                  <c:v>0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85-144B-B13B-EFEB7DEF4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209248"/>
        <c:axId val="586232656"/>
      </c:barChart>
      <c:catAx>
        <c:axId val="5862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232656"/>
        <c:crosses val="autoZero"/>
        <c:auto val="1"/>
        <c:lblAlgn val="ctr"/>
        <c:lblOffset val="100"/>
        <c:noMultiLvlLbl val="0"/>
      </c:catAx>
      <c:valAx>
        <c:axId val="58623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20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E2C24-FC4C-8A40-85C4-3B40CCCE2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BEB7-40FB-3649-99E5-0744C6DAB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D82C8-DBAE-3E40-8933-5F0C8B9F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76EEA-0174-4749-8EBE-E8752BD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F2B356-33BE-2249-A704-EB350991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6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FA788-B5E5-0B41-896D-857FC073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8AC33-3DCB-504B-A8A5-B385ABB44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F1BCC2-DE48-DA45-B787-27A18B00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4D71E-84A2-9B4D-B8E4-22703BE0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0B54C5-2C70-194F-8BFF-FA5B4A9D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4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0B6AE7-00AB-C240-8FD5-72448BB7A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13AD38-B972-6142-9BAC-1D8D34141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BBB40-B18E-4449-A7EB-A9E45F75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D0693-697F-2046-9C64-35C23099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E50395-2BD8-0B45-BEF3-FBF6DAAD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AC1E7-0F01-254D-9679-0DEC60DD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90EA2-BB42-E249-91A6-450239435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F89F7F-9C03-B241-A3B2-48B8738A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BAC4C-9389-6E40-96D1-E8BEFA81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F5AD08-4225-9E4B-99E8-C0528CA0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9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1C39D-3E13-3240-ACA6-E397A382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078DD-D4AC-B74A-9DD1-91E3BCE4B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1EB8F7-6BB6-0440-95CF-C0A92B23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CAD99-59A4-194F-87EB-6E2A4CFE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3BF80-9C70-A14D-BFCB-7DBA1396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6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95E6B-0342-C147-8F99-D164DB21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0E510-BF2E-BB40-80CF-8E9F9F7FC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1E477-CF3E-4A4D-A78A-75996D556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584A35-E01A-6F42-90DE-45B9E31C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99AB56-F952-3E4D-BF51-E474849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C6F4C3-0231-FC4E-94D7-C8E58F3C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4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74284-882C-8640-96DE-B0702EC2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63A57E-AC31-524A-8B5E-9D9537AB2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107042-336B-4A4B-85C5-CEA6A8511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AA75EA-A176-3244-B797-8E729EF36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38BA99-D88A-6B4F-A25A-871874ADE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9F027C-E9E7-BC4A-A40C-B52175A1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2EA621-897B-5B47-9A9E-DBC0B48F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A7E273-1AAF-0843-BF35-78B4C1FC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7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DED62-9448-7B43-92B6-6FE69712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884B7A-4B85-5242-BBB1-E4CBF4D0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B87B6D-4C39-6C4E-A99F-73E09563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44C919-2EA8-B240-8020-562C08C3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676268-BAAB-AE4F-BB97-BCA13A8A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FA1BDC-1F6F-C646-8652-08D01625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75D94E-54BD-9242-8114-41F509A3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0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F6239-C342-874F-9DCD-3B3C299F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38DABF-46A1-1A4E-9BBB-23E8A886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05D9C3-4193-0646-976C-A91F2B527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79E92B-B85B-254A-ADD2-165F2717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F3F24-5CDC-E944-B1F8-61344C3B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EA53B2-DB75-8443-86A4-29EA72C1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88B7A-B238-4441-8FA8-AD2AE99E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DA7845-1921-5D48-9362-A05DE1206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BAA2BD-719A-C040-801D-8B204F70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D54957-1ECD-2748-8BC4-267560FF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0468D-CB91-8341-AD38-A6A5C4DE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F98F5-AF22-CC44-BCEC-13008405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2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FB87B-D354-EE43-93C3-95958036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63C9CA-297C-FD4B-892C-7219E1851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497AA-F8DF-D54D-8313-57CE5650C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ECFC9-4FB2-B44C-AB84-79710224F9F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10FF3-6E6A-B748-9FA7-217935F39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ED935-1D07-A24B-B5C6-BF1B6AEE1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C974-8945-C240-9FE6-916F5AD9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384249-0234-3149-8C2F-53B2FB094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614871"/>
            <a:ext cx="12192000" cy="1814129"/>
          </a:xfrm>
        </p:spPr>
        <p:txBody>
          <a:bodyPr>
            <a:normAutofit/>
          </a:bodyPr>
          <a:lstStyle/>
          <a:p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Вариативность учебных заданий по математике как способ организации продуктивного повторения в начальных классах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B7754-D628-C54B-A630-AD0B854960BA}"/>
              </a:ext>
            </a:extLst>
          </p:cNvPr>
          <p:cNvSpPr txBox="1"/>
          <p:nvPr/>
        </p:nvSpPr>
        <p:spPr>
          <a:xfrm>
            <a:off x="8935982" y="2927049"/>
            <a:ext cx="346403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Составитель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Баринова Наталья Андреевна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616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7748B-B4B4-5A44-981D-53E3D704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34D9388-D7B8-6442-9B00-68E1E1563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652645"/>
            <a:ext cx="4777381" cy="538296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9DA0511-4470-8845-986E-41E551DE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ru-RU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Фрагмент 3</a:t>
            </a:r>
            <a:endParaRPr lang="ru-RU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Класс: 3 «а»</a:t>
            </a:r>
            <a:endParaRPr lang="ru-RU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Сложение и вычитание в пределах 1000</a:t>
            </a:r>
            <a:endParaRPr lang="ru-RU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урока: Рефлексия</a:t>
            </a:r>
            <a:endParaRPr lang="ru-RU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урока: Включение в систему знаний и повторения</a:t>
            </a:r>
            <a:endParaRPr lang="ru-RU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этапа: Выполнить цепочку вычислений, опираясь на таблицу разрядов чисел, содержащем арифметические компоненты действия.</a:t>
            </a:r>
            <a:endParaRPr lang="ru-RU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организации данной работы на уроке использовалось задание «Цепочка вычислений». Каждой группе выдавалась одинаковая карточка с примерами, и разноцветные карточки с ответами. Количество соответствовало количеству человек в классе. После выполнения задания ребята должны были положить карточку на парту в порядке убывания чисел. Если задание выполнено, верно, то получалась определенная цветовая гамма. </a:t>
            </a:r>
            <a:endParaRPr lang="ru-RU" sz="15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4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7748B-B4B4-5A44-981D-53E3D704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DA0511-4470-8845-986E-41E551DE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Фрагмент 4</a:t>
            </a:r>
            <a:endParaRPr lang="ru-RU" sz="17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Класс: 4 «а»</a:t>
            </a:r>
            <a:endParaRPr lang="ru-RU" sz="17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Сложение и вычитание многозначных чисел</a:t>
            </a:r>
            <a:endParaRPr lang="ru-RU" sz="17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урока:Рефлексия</a:t>
            </a:r>
            <a:endParaRPr lang="ru-RU" sz="17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урока: Включение в систему знаний и повторения</a:t>
            </a:r>
            <a:endParaRPr lang="ru-RU" sz="17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этапа: Закрепить прием сложения и вычитания многозначных чисел, вспомнить свойства сложения и вычитания.</a:t>
            </a:r>
            <a:endParaRPr lang="ru-RU" sz="17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данном уроке использовалось задание «Группировка». Каждому ученику самостоятельно нужно было распределить числа в примере наиболее удобным способом. После этого провести вычисления полученным способом, записать полученный ответ. </a:t>
            </a:r>
            <a:endParaRPr lang="ru-RU" sz="17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DB3435C-7F41-874D-A012-DC7440F98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E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08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AFA0C89-D8D5-2447-8A37-F0B5882C2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645476"/>
              </p:ext>
            </p:extLst>
          </p:nvPr>
        </p:nvGraphicFramePr>
        <p:xfrm>
          <a:off x="6129337" y="2384425"/>
          <a:ext cx="5800955" cy="419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E3300-7D17-D04E-ADB7-B2327416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BFD18C6-82A9-BD4C-B2C3-C6F9453E42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538141"/>
              </p:ext>
            </p:extLst>
          </p:nvPr>
        </p:nvGraphicFramePr>
        <p:xfrm>
          <a:off x="260120" y="2384425"/>
          <a:ext cx="5800955" cy="419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611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E3300-7D17-D04E-ADB7-B2327416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 выводы</a:t>
            </a:r>
            <a:endParaRPr lang="ru-RU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91C949F-95E2-B844-834B-E24A39FA26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383746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171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29F7-BE2B-0B48-9A86-DFCEB0FA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9600" kern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8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8344B32-C546-CB41-993F-FF0B415D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1"/>
            <a:ext cx="6589707" cy="374304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2000" b="1" i="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r>
              <a:rPr lang="en-US" sz="2000" b="0" i="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обучения младших школьников математике.</a:t>
            </a:r>
            <a:br>
              <a:rPr lang="en-US" sz="200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</a:t>
            </a:r>
            <a:r>
              <a:rPr lang="en-US" sz="2000" b="0" i="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учебные задания на уроках математики как способ организации продуктивного повторения младших школьников.</a:t>
            </a:r>
            <a:br>
              <a:rPr lang="en-US" sz="2000" b="0" i="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i="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</a:t>
            </a:r>
            <a:r>
              <a:rPr lang="en-US" sz="2000" b="0" i="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предполагаем, что при регулярной организации продуктивного повторения на уроках математики формирование учебных знаний и умений младших школьников будет происходить быстрее и эффективнее, чем при не регулярной организации процесса повторения.</a:t>
            </a:r>
            <a:br>
              <a:rPr lang="en-US" sz="2000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3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DD93A-EF19-7E41-8505-769984A0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ru-RU" sz="2100" b="1" i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100" b="0" i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теоретически обосновать и практически подтвердить эффективность использования учебных заданий на уроках математики как способ организации продуктивного повторения у младших школьников.</a:t>
            </a:r>
            <a:endParaRPr lang="ru-RU" sz="2100">
              <a:solidFill>
                <a:srgbClr val="FFFFFF"/>
              </a:solidFill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CEF2A66-A105-CB40-A00D-1AF130A4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200" b="1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2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Изучить </a:t>
            </a:r>
            <a:r>
              <a:rPr lang="ru-RU" sz="2200" b="0" i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психолого-педагогическую</a:t>
            </a:r>
            <a:r>
              <a:rPr lang="ru-RU" sz="22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методическую литературу по проблеме исследования.</a:t>
            </a:r>
            <a:endParaRPr lang="ru-RU" sz="2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Подобрать комплекс заданий для организации продуктивного повторения на уроках математики в начальной школе.</a:t>
            </a:r>
            <a:endParaRPr lang="ru-RU" sz="2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Провести опытно-экспериментальную работу и анализ ее результатов.</a:t>
            </a:r>
            <a:endParaRPr lang="ru-RU" sz="2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Определить вариативность использования учебных заданий на уроках математики как способ организации продуктивного повторения младших школьников.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8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7D41A-8F41-2243-AE00-080F1317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55" y="2879267"/>
            <a:ext cx="6429872" cy="2419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«Учить новое, повторяя, и повторять, изучая новое»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4E1CD-BBEA-D943-919F-AA220CF97FD1}"/>
              </a:ext>
            </a:extLst>
          </p:cNvPr>
          <p:cNvSpPr txBox="1"/>
          <p:nvPr/>
        </p:nvSpPr>
        <p:spPr>
          <a:xfrm>
            <a:off x="2475429" y="4692745"/>
            <a:ext cx="3935776" cy="742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Порфирьевич Вахтеров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педагог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AA93E1D-F345-1F44-BDC1-3279A5E91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27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A4711-5ECF-3043-873F-22BD5DF93AE4}"/>
              </a:ext>
            </a:extLst>
          </p:cNvPr>
          <p:cNvSpPr txBox="1"/>
          <p:nvPr/>
        </p:nvSpPr>
        <p:spPr>
          <a:xfrm>
            <a:off x="0" y="866810"/>
            <a:ext cx="7781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Продуктивное повторение- применение ранее усвоенного программного материала для решения новых учебных задач.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6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42652BF-044A-2146-9367-E572DC8E4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2832" cy="3561422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CB03B53-FC60-A347-B45E-8021256D1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8" y="3308904"/>
            <a:ext cx="4665063" cy="354909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B92266B-8E63-724D-8872-285843EBC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32" y="0"/>
            <a:ext cx="4665063" cy="3288574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EEB12F9-D1A1-A04D-B574-304946151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30" y="660894"/>
            <a:ext cx="5408676" cy="3937607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17CD0E5-513B-994D-832C-398EAD9F0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59" y="3492777"/>
            <a:ext cx="4233665" cy="318135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17F70896-F54E-4F44-9753-DC0634CA6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59" y="3476902"/>
            <a:ext cx="4233780" cy="3213100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E7DAA694-ABF7-C048-958C-EC05B0982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30" y="3522813"/>
            <a:ext cx="4233796" cy="3121277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A93E52D6-C345-A343-BF8F-A2FB4D745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83" y="3485306"/>
            <a:ext cx="4233665" cy="318135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FB94183C-3637-244F-B8FF-FC78A954C6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-23346"/>
            <a:ext cx="4236720" cy="3175000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2730EDA2-C7DC-FD40-8EF7-EF5D5E5AF0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3242259"/>
            <a:ext cx="4236720" cy="342439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7292EC7-7D2F-BB43-8DCF-DBE764CF0A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35" y="1474322"/>
            <a:ext cx="4236720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70A42-ECD8-204B-883D-9F026002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ru-RU" sz="370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C938AB-F105-8C47-A7B4-6A119721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№26 Богородского г.о.</a:t>
            </a:r>
          </a:p>
          <a:p>
            <a:pPr marL="0" indent="0">
              <a:buNone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участников: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6A2E35E-B1EC-0440-B090-DBEF99C90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5555"/>
              </p:ext>
            </p:extLst>
          </p:nvPr>
        </p:nvGraphicFramePr>
        <p:xfrm>
          <a:off x="643466" y="4015676"/>
          <a:ext cx="4309536" cy="13143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77384">
                  <a:extLst>
                    <a:ext uri="{9D8B030D-6E8A-4147-A177-3AD203B41FA5}">
                      <a16:colId xmlns:a16="http://schemas.microsoft.com/office/drawing/2014/main" val="3746423342"/>
                    </a:ext>
                  </a:extLst>
                </a:gridCol>
                <a:gridCol w="1077384">
                  <a:extLst>
                    <a:ext uri="{9D8B030D-6E8A-4147-A177-3AD203B41FA5}">
                      <a16:colId xmlns:a16="http://schemas.microsoft.com/office/drawing/2014/main" val="2071497881"/>
                    </a:ext>
                  </a:extLst>
                </a:gridCol>
                <a:gridCol w="1077384">
                  <a:extLst>
                    <a:ext uri="{9D8B030D-6E8A-4147-A177-3AD203B41FA5}">
                      <a16:colId xmlns:a16="http://schemas.microsoft.com/office/drawing/2014/main" val="24392024"/>
                    </a:ext>
                  </a:extLst>
                </a:gridCol>
                <a:gridCol w="1077384">
                  <a:extLst>
                    <a:ext uri="{9D8B030D-6E8A-4147-A177-3AD203B41FA5}">
                      <a16:colId xmlns:a16="http://schemas.microsoft.com/office/drawing/2014/main" val="1977133012"/>
                    </a:ext>
                  </a:extLst>
                </a:gridCol>
              </a:tblGrid>
              <a:tr h="491796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«А»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3" marR="91073" marT="45537" marB="45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«А»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3" marR="91073" marT="45537" marB="45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«А»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3" marR="91073" marT="45537" marB="45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«А»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3" marR="91073" marT="45537" marB="45537"/>
                </a:tc>
                <a:extLst>
                  <a:ext uri="{0D108BD9-81ED-4DB2-BD59-A6C34878D82A}">
                    <a16:rowId xmlns:a16="http://schemas.microsoft.com/office/drawing/2014/main" val="720997215"/>
                  </a:ext>
                </a:extLst>
              </a:tr>
              <a:tr h="491796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чел.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3" marR="91073" marT="45537" marB="45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чел.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3" marR="91073" marT="45537" marB="45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чел.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3" marR="91073" marT="45537" marB="45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чел.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3" marR="91073" marT="45537" marB="45537"/>
                </a:tc>
                <a:extLst>
                  <a:ext uri="{0D108BD9-81ED-4DB2-BD59-A6C34878D82A}">
                    <a16:rowId xmlns:a16="http://schemas.microsoft.com/office/drawing/2014/main" val="2156581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76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40AB7-0C49-4E46-ADD1-26AF0B14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01" y="0"/>
            <a:ext cx="8783198" cy="1107182"/>
          </a:xfrm>
        </p:spPr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18BA40A-9BCA-C447-8454-3F558F443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448152"/>
              </p:ext>
            </p:extLst>
          </p:nvPr>
        </p:nvGraphicFramePr>
        <p:xfrm>
          <a:off x="728175" y="-53082"/>
          <a:ext cx="3908582" cy="312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3F3AB0E-C8FC-A649-B94E-FF8F4C88C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22842"/>
              </p:ext>
            </p:extLst>
          </p:nvPr>
        </p:nvGraphicFramePr>
        <p:xfrm>
          <a:off x="8023690" y="0"/>
          <a:ext cx="3560344" cy="306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24CE695-0E57-794C-AEB9-F8056D726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76843"/>
              </p:ext>
            </p:extLst>
          </p:nvPr>
        </p:nvGraphicFramePr>
        <p:xfrm>
          <a:off x="1925118" y="3120576"/>
          <a:ext cx="3459430" cy="312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13367BA2-1788-9B4F-8068-899600417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660422"/>
              </p:ext>
            </p:extLst>
          </p:nvPr>
        </p:nvGraphicFramePr>
        <p:xfrm>
          <a:off x="6596077" y="3120576"/>
          <a:ext cx="3459431" cy="312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130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7748B-B4B4-5A44-981D-53E3D704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</a:p>
        </p:txBody>
      </p:sp>
      <p:sp>
        <p:nvSpPr>
          <p:cNvPr id="29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97D79C0-C068-B94B-9EDA-9FEF3B4F8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725791"/>
            <a:ext cx="4777381" cy="323667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9DA0511-4470-8845-986E-41E551DE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Фрагмент 1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Класс: 1 «а»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Сложение и вычитание чисел в пределах 10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урока:Рефлексия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урока: Включение в систему знаний и повторения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этапа: Закрепить прием сложения и вычитания в пределах первого десятка.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данном уроке использовалось задание «Расшифровка». Каждому ученику индивидуально нужно было распределить примеры, после этого вставить полученные ответы в окошечко напротив состава чисел и  повторить зашифрованный столбик с определенным составом числа. Время было у каждого ограничено 5 минут.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0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7748B-B4B4-5A44-981D-53E3D704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09CD289-9B8F-5B4A-B19F-288D4D8E7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833281"/>
            <a:ext cx="4777381" cy="302169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9DA0511-4470-8845-986E-41E551DE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ru-RU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Фрагмент 2</a:t>
            </a:r>
            <a:endParaRPr lang="ru-RU" sz="13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Класс: 2 «а»</a:t>
            </a:r>
            <a:endParaRPr lang="ru-RU" sz="13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Сложение и вычитание в пределах 100</a:t>
            </a:r>
            <a:endParaRPr lang="ru-RU" sz="13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урока: Систематизация, обобщение и повторение знаний и умений.</a:t>
            </a:r>
            <a:endParaRPr lang="ru-RU" sz="13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урока: Применение знаний и умений в новой ситуации</a:t>
            </a:r>
            <a:endParaRPr lang="ru-RU" sz="13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этапа: Повторить состав чисел, применить навык вычисления.</a:t>
            </a:r>
            <a:endParaRPr lang="ru-RU" sz="13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данном уроке использовалось задание «Снежный ком». Каждому ученику в по вариантам давался конверт на котором написаны условие (сложение или вычитание) с числами которые написаны на комочках. Прежде чем выполнять задания, учащимся необходимо было вспомнить числа, состав чисел и компоненты действий. Далее нужно было собрать «снежный ком» по ответам, (пример: на конверте написано число 50, оно и должно быть взято за основу снежного кома, далее берём комочек с числом 25+25=50 и т. д. когда все числа и примеры соберутся получится «снежный ком») используя только определенные действия при условиях, которые должны быть на конверте.</a:t>
            </a:r>
            <a:endParaRPr lang="ru-RU" sz="13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86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Объект исследования – процесс обучения младших школьников математике. Предмет исследования – учебные задания на уроках математики как способ организации продуктивного повторения младших школьников.   Гипотеза исследования: предполагаем, что при регулярной организации продуктивного повторения на уроках математики формирование учебных знаний и умений младших школьников будет происходить быстрее и эффективнее, чем при не регулярной организации процесса повторения. </vt:lpstr>
      <vt:lpstr>Цель исследования – теоретически обосновать и практически подтвердить эффективность использования учебных заданий на уроках математики как способ организации продуктивного повторения у младших школьников.</vt:lpstr>
      <vt:lpstr>«Учить новое, повторяя, и повторять, изучая новое»</vt:lpstr>
      <vt:lpstr>Презентация PowerPoint</vt:lpstr>
      <vt:lpstr>Опытно-экспериментальная работа</vt:lpstr>
      <vt:lpstr>I этап</vt:lpstr>
      <vt:lpstr>II этап</vt:lpstr>
      <vt:lpstr>II этап</vt:lpstr>
      <vt:lpstr>II этап</vt:lpstr>
      <vt:lpstr>II этап</vt:lpstr>
      <vt:lpstr>III этап</vt:lpstr>
      <vt:lpstr>III этап - выводы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МОСКОВСКОЙ ОБЛАСТИ  ГОСУДАРСТВЕННОЕ ОБРАЗОВАТЕЛЬНОЕ УЧРЕЖДЕНИЕ ВЫСШЕГО ОБРАЗОВАНИЯ МОСКОВСКОЙ ОБЛАСТИ «ГОСУДАРСТВЕННЫЙ ГУМАНИТАРНО-ТЕХНОЛОГИЧЕСКИЙ УНИВЕРСИТЕТ»   Факультет начального образования Кафедра  </dc:title>
  <dc:creator>nataliabarin@yandex.ru</dc:creator>
  <cp:lastModifiedBy>nataliabarin@yandex.ru</cp:lastModifiedBy>
  <cp:revision>4</cp:revision>
  <dcterms:created xsi:type="dcterms:W3CDTF">2021-06-17T07:03:41Z</dcterms:created>
  <dcterms:modified xsi:type="dcterms:W3CDTF">2022-10-12T17:01:45Z</dcterms:modified>
</cp:coreProperties>
</file>