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31" r:id="rId2"/>
    <p:sldId id="279" r:id="rId3"/>
    <p:sldId id="281" r:id="rId4"/>
    <p:sldId id="283" r:id="rId5"/>
    <p:sldId id="310" r:id="rId6"/>
    <p:sldId id="282" r:id="rId7"/>
    <p:sldId id="293" r:id="rId8"/>
    <p:sldId id="294" r:id="rId9"/>
    <p:sldId id="330" r:id="rId10"/>
    <p:sldId id="341" r:id="rId11"/>
    <p:sldId id="296" r:id="rId12"/>
    <p:sldId id="297" r:id="rId13"/>
    <p:sldId id="298" r:id="rId14"/>
    <p:sldId id="301" r:id="rId15"/>
    <p:sldId id="300" r:id="rId16"/>
    <p:sldId id="265" r:id="rId17"/>
    <p:sldId id="309" r:id="rId18"/>
    <p:sldId id="266" r:id="rId19"/>
    <p:sldId id="315" r:id="rId20"/>
    <p:sldId id="316" r:id="rId21"/>
    <p:sldId id="303" r:id="rId22"/>
    <p:sldId id="275" r:id="rId23"/>
    <p:sldId id="274" r:id="rId24"/>
    <p:sldId id="262" r:id="rId25"/>
    <p:sldId id="305" r:id="rId26"/>
    <p:sldId id="322" r:id="rId27"/>
    <p:sldId id="325" r:id="rId28"/>
    <p:sldId id="326" r:id="rId29"/>
    <p:sldId id="339" r:id="rId30"/>
  </p:sldIdLst>
  <p:sldSz cx="9145588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AB"/>
    <a:srgbClr val="FFF1C5"/>
    <a:srgbClr val="FFE89F"/>
    <a:srgbClr val="FFD8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6" autoAdjust="0"/>
    <p:restoredTop sz="94660"/>
  </p:normalViewPr>
  <p:slideViewPr>
    <p:cSldViewPr snapToGrid="0">
      <p:cViewPr>
        <p:scale>
          <a:sx n="60" d="100"/>
          <a:sy n="60" d="100"/>
        </p:scale>
        <p:origin x="-1578" y="-186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8BF24-AA57-4AFB-94A2-71EEEB34E3BD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F059C-7D02-4742-92BC-42BA055490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6126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17068-6548-460C-B871-84000925A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9925564-C115-46D1-BC4E-2B7E4CDE8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4E7993-1163-4FF9-BCD5-AB6517AA8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F8593E-362F-4FE0-9018-A373FA9E7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D1EA770-0EDC-4C29-9390-5453D700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092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06E4AF-0265-4699-B1E1-FD9C6E066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3194051-D07B-42AF-BD07-E23C3D838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74F7F3-18C2-4C12-ABC2-C124CBF9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C5395FC-8371-49C9-827C-0CEBE632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F8FC8F-11DD-4E63-A923-7A3CD0AC1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426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940448A-5944-4FF1-99B7-A24E4C7B07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4812" y="365125"/>
            <a:ext cx="1972017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605CBA5-C5C6-4891-AFB2-37820F4E1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759" y="365125"/>
            <a:ext cx="5801732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94C671-4669-424A-8F38-EC6882E2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AD31112-1AF5-49B5-B121-93A71E7D7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49F4585-D6A1-4486-B0BC-84F35C38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616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7DECCF-9C31-47D8-8E2B-DC4740A3D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460BA55-845D-47EB-BF96-6CFD9E6AC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822CE9-00F9-43A2-97A0-2095D79A5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FD5B78-C685-4123-9413-DEF3D5D2E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181E7F-6CA1-4532-9240-FD960886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427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B55FAE-6AF6-4F4E-BFAA-7B7634BE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96" y="1709739"/>
            <a:ext cx="78880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28CA11E-AF8D-48CE-8201-7DD1B03B2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996" y="4589464"/>
            <a:ext cx="78880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B993576-3D47-4A44-BE0D-B5BB62A75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E19543-F186-4015-8CF5-461213FCA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25E35C0-CD0D-4B4B-83A2-56AA0D3D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544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B35A43-A178-434B-BE58-718D78A0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AABF0B-FF1E-41EA-A099-8F9F65C4D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759" y="1825625"/>
            <a:ext cx="388687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3A6C46B-C737-4518-8293-64D27FFA0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954" y="1825625"/>
            <a:ext cx="388687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89EEB2A-E108-4722-9FD3-36D7B8463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396DA2-153C-4189-9E17-544CD1E97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15BC4D4-A639-4A8B-ACFF-DA477024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131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1A0324-8C91-4D19-A679-CCB446425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50" y="365126"/>
            <a:ext cx="788807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BBA89D-CDE0-4557-AC28-C4EDA0A1E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51" y="1681163"/>
            <a:ext cx="38690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E04DC93-C305-4CB0-919E-E99C2F605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51" y="2505075"/>
            <a:ext cx="386901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D741BD8-8DC5-4CB4-A8B2-FE207BE26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954" y="1681163"/>
            <a:ext cx="38880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1548051-FD85-4A60-B917-CBF1E570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954" y="2505075"/>
            <a:ext cx="388806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1879F48-A0E6-4C66-A09B-E5F4EFE8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6DC7FD9-BEEA-48BF-81D8-D433D7CB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CD08E04-0F5C-42A0-ADA3-A52C1296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46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CB99C1-5CA6-4862-B4CC-3B0D0EB3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7990077-A291-4BDE-AD69-840B0ABF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86960D8-D2E9-460C-894D-B8CEBC53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4E48B82-2A02-4A3D-A92D-80E05B249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752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459BD81-5113-4CD9-97C6-506626070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C80A11C-2848-4973-A066-C03732CF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DC7141E-9647-4D31-A717-3DD36D21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485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5FF398-7E60-47A3-90B7-06451586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51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902727-ECB0-4B25-A9AB-2C8FE14A9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66" y="987426"/>
            <a:ext cx="462995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8D7A9E7-5105-4FFD-B884-F3DC43862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51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3E14819-A7BD-43B4-BB2F-B1508ED5A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EB2D63C-4F82-40A1-8704-19E732393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1F00FA2-6C47-4C64-A589-90B892B32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20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C91578-F219-42F0-97B8-E8F80553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51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FED3768-7886-49C1-B885-94E3D9BE2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066" y="987426"/>
            <a:ext cx="462995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56B5780-3F50-404D-A773-856170819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51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EE1C260-1B08-42A3-99CB-F9858FBB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BEA686C-97D3-408C-96D0-E86F18E93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FB2B7A7-EAD0-47ED-99DD-FBFECF8E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078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F75A6B-17CD-4AD3-9C22-454732F5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59" y="365126"/>
            <a:ext cx="7888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F4A9411-A10E-49CB-A682-F2DA36A2C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759" y="1825625"/>
            <a:ext cx="7888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DAA7C1-7CA5-42BD-833D-D26B1BE93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759" y="6356351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E2BBE-10D4-418B-9D99-7EA86641ED2F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706298-246C-467F-9798-9A2B4B57E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9476" y="6356351"/>
            <a:ext cx="308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B435FFE-C376-47B5-ABBA-4B9B09EA9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9072" y="6356351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422A5-CEDE-4C18-9D95-30077E5EA8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EE3B92E-E4E9-40AF-9900-E126E6C8D6EA}"/>
              </a:ext>
            </a:extLst>
          </p:cNvPr>
          <p:cNvSpPr/>
          <p:nvPr userDrawn="1"/>
        </p:nvSpPr>
        <p:spPr>
          <a:xfrm>
            <a:off x="0" y="0"/>
            <a:ext cx="9145588" cy="6858000"/>
          </a:xfrm>
          <a:prstGeom prst="rect">
            <a:avLst/>
          </a:prstGeom>
          <a:solidFill>
            <a:srgbClr val="FFEB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мка 7">
            <a:extLst>
              <a:ext uri="{FF2B5EF4-FFF2-40B4-BE49-F238E27FC236}">
                <a16:creationId xmlns:a16="http://schemas.microsoft.com/office/drawing/2014/main" xmlns="" id="{1DA028C8-1325-4FC8-B28D-8987480C588C}"/>
              </a:ext>
            </a:extLst>
          </p:cNvPr>
          <p:cNvSpPr/>
          <p:nvPr userDrawn="1"/>
        </p:nvSpPr>
        <p:spPr>
          <a:xfrm>
            <a:off x="0" y="0"/>
            <a:ext cx="9145588" cy="6858000"/>
          </a:xfrm>
          <a:prstGeom prst="frame">
            <a:avLst>
              <a:gd name="adj1" fmla="val 2173"/>
            </a:avLst>
          </a:prstGeom>
          <a:pattFill prst="pct80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59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8.gif"/><Relationship Id="rId4" Type="http://schemas.openxmlformats.org/officeDocument/2006/relationships/image" Target="../media/image23.png"/><Relationship Id="rId9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8.gif"/><Relationship Id="rId4" Type="http://schemas.openxmlformats.org/officeDocument/2006/relationships/image" Target="../media/image23.png"/><Relationship Id="rId9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8.gif"/><Relationship Id="rId4" Type="http://schemas.openxmlformats.org/officeDocument/2006/relationships/image" Target="../media/image23.png"/><Relationship Id="rId9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8.gif"/><Relationship Id="rId4" Type="http://schemas.openxmlformats.org/officeDocument/2006/relationships/image" Target="../media/image23.png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2990422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2285" y="-268013"/>
            <a:ext cx="9883125" cy="7412344"/>
          </a:xfrm>
        </p:spPr>
      </p:pic>
      <p:pic>
        <p:nvPicPr>
          <p:cNvPr id="5" name="Рисунок 4" descr="oc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2956" y="394138"/>
            <a:ext cx="2432631" cy="563577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5927834"/>
            <a:ext cx="9145588" cy="9301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Профессор </a:t>
            </a:r>
            <a:r>
              <a:rPr lang="ru-RU" sz="1400" dirty="0" err="1" smtClean="0">
                <a:solidFill>
                  <a:schemeClr val="tx1"/>
                </a:solidFill>
              </a:rPr>
              <a:t>Макгонагалл</a:t>
            </a:r>
            <a:r>
              <a:rPr lang="ru-RU" sz="1400" dirty="0" smtClean="0">
                <a:solidFill>
                  <a:schemeClr val="tx1"/>
                </a:solidFill>
              </a:rPr>
              <a:t>  уверена: чтобы стать настоящим волшебником нужно хорошо знать математику. В Школе Волшебства и  Чародейства в замке </a:t>
            </a:r>
            <a:r>
              <a:rPr lang="ru-RU" sz="1400" dirty="0" err="1" smtClean="0">
                <a:solidFill>
                  <a:schemeClr val="tx1"/>
                </a:solidFill>
              </a:rPr>
              <a:t>Хогвартс</a:t>
            </a:r>
            <a:r>
              <a:rPr lang="ru-RU" sz="1400" dirty="0" smtClean="0">
                <a:solidFill>
                  <a:schemeClr val="tx1"/>
                </a:solidFill>
              </a:rPr>
              <a:t> математике уделяется очень большое внимание. Поэтому профессор приготовила для вас волшебные математические задания.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_525530e9140bb525530e9140f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73478"/>
          <a:stretch>
            <a:fillRect/>
          </a:stretch>
        </p:blipFill>
        <p:spPr>
          <a:xfrm>
            <a:off x="0" y="0"/>
            <a:ext cx="9145587" cy="6857999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6130" y="433833"/>
            <a:ext cx="74036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Этот листок поможет назвать число. Не надо стонать, что это трудно.  </a:t>
            </a:r>
            <a:r>
              <a:rPr lang="ru-RU" sz="3600" b="1" smtClean="0"/>
              <a:t>Вы самостоятельно </a:t>
            </a:r>
            <a:r>
              <a:rPr lang="ru-RU" sz="3600" b="1" dirty="0" smtClean="0"/>
              <a:t>справитесь  Просто  помните, что внимательность -  источник успеха. </a:t>
            </a:r>
            <a:endParaRPr lang="ru-RU" sz="3600" b="1" dirty="0"/>
          </a:p>
        </p:txBody>
      </p:sp>
      <p:pic>
        <p:nvPicPr>
          <p:cNvPr id="3" name="Рисунок 2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7983" y="3097630"/>
            <a:ext cx="1610829" cy="3731875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11367" y="6280098"/>
            <a:ext cx="83196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Прочитайте мою шифровку, в словах которой зашифровано число. Назовите его.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6130" y="433833"/>
            <a:ext cx="74036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Этот ли</a:t>
            </a:r>
            <a:r>
              <a:rPr lang="ru-RU" sz="3600" b="1" dirty="0" smtClean="0">
                <a:solidFill>
                  <a:srgbClr val="C00000"/>
                </a:solidFill>
              </a:rPr>
              <a:t>сто</a:t>
            </a:r>
            <a:r>
              <a:rPr lang="ru-RU" sz="3600" b="1" dirty="0" smtClean="0"/>
              <a:t>к поможет назвать число. Не надо </a:t>
            </a:r>
            <a:r>
              <a:rPr lang="ru-RU" sz="3600" b="1" dirty="0" smtClean="0">
                <a:solidFill>
                  <a:srgbClr val="C00000"/>
                </a:solidFill>
              </a:rPr>
              <a:t>сто</a:t>
            </a:r>
            <a:r>
              <a:rPr lang="ru-RU" sz="3600" b="1" dirty="0" smtClean="0"/>
              <a:t>нать, что это трудно. Вы само</a:t>
            </a:r>
            <a:r>
              <a:rPr lang="ru-RU" sz="3600" b="1" dirty="0" smtClean="0">
                <a:solidFill>
                  <a:srgbClr val="C00000"/>
                </a:solidFill>
              </a:rPr>
              <a:t>сто</a:t>
            </a:r>
            <a:r>
              <a:rPr lang="ru-RU" sz="3600" b="1" dirty="0" smtClean="0"/>
              <a:t>ятельно справитесь  Просто  помните, что внимательность и</a:t>
            </a:r>
            <a:r>
              <a:rPr lang="ru-RU" sz="3600" b="1" dirty="0" smtClean="0">
                <a:solidFill>
                  <a:srgbClr val="C00000"/>
                </a:solidFill>
              </a:rPr>
              <a:t>сто</a:t>
            </a:r>
            <a:r>
              <a:rPr lang="ru-RU" sz="3600" b="1" dirty="0" smtClean="0"/>
              <a:t>чник успеха. </a:t>
            </a:r>
            <a:endParaRPr lang="ru-RU" sz="3600" b="1" dirty="0"/>
          </a:p>
        </p:txBody>
      </p:sp>
      <p:pic>
        <p:nvPicPr>
          <p:cNvPr id="3" name="Рисунок 2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7983" y="3097630"/>
            <a:ext cx="1610829" cy="3731875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11367" y="6280098"/>
            <a:ext cx="83196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Прочитайте мою шифровку, в словах которой зашифровано число. Назовите его.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724" y="6312310"/>
            <a:ext cx="184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Угадайте число.  </a:t>
            </a:r>
            <a:endParaRPr lang="ru-RU" dirty="0"/>
          </a:p>
        </p:txBody>
      </p:sp>
      <p:pic>
        <p:nvPicPr>
          <p:cNvPr id="4" name="Рисунок 3" descr="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4272" y="280220"/>
            <a:ext cx="1592826" cy="1592826"/>
          </a:xfrm>
          <a:prstGeom prst="rect">
            <a:avLst/>
          </a:prstGeom>
        </p:spPr>
      </p:pic>
      <p:pic>
        <p:nvPicPr>
          <p:cNvPr id="5" name="Рисунок 4" descr="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2632" y="250724"/>
            <a:ext cx="1592826" cy="1592826"/>
          </a:xfrm>
          <a:prstGeom prst="rect">
            <a:avLst/>
          </a:prstGeom>
        </p:spPr>
      </p:pic>
      <p:pic>
        <p:nvPicPr>
          <p:cNvPr id="6" name="Рисунок 5" descr="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6245" y="235976"/>
            <a:ext cx="1592826" cy="1592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3136" y="0"/>
            <a:ext cx="478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002060"/>
                </a:solidFill>
              </a:rPr>
              <a:t>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6246" y="0"/>
            <a:ext cx="478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002060"/>
                </a:solidFill>
              </a:rPr>
              <a:t>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4103" y="412956"/>
            <a:ext cx="644728" cy="1244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</a:rPr>
              <a:t>=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592529" y="619432"/>
            <a:ext cx="107663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64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566218" y="693174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849328" y="678425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102941" y="634179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0528" y="1858299"/>
            <a:ext cx="1592826" cy="1592826"/>
          </a:xfrm>
          <a:prstGeom prst="rect">
            <a:avLst/>
          </a:prstGeom>
        </p:spPr>
      </p:pic>
      <p:pic>
        <p:nvPicPr>
          <p:cNvPr id="15" name="Рисунок 14" descr="627145786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050" y="1961535"/>
            <a:ext cx="1525666" cy="1525666"/>
          </a:xfrm>
          <a:prstGeom prst="rect">
            <a:avLst/>
          </a:prstGeom>
        </p:spPr>
      </p:pic>
      <p:pic>
        <p:nvPicPr>
          <p:cNvPr id="16" name="Рисунок 15" descr="627145786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3908" y="1946787"/>
            <a:ext cx="1525666" cy="15256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74142" y="2079523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+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42503" y="2123768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+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32090" y="1917292"/>
            <a:ext cx="644728" cy="1244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</a:rPr>
              <a:t>=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607278" y="2064774"/>
            <a:ext cx="107663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18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477728" y="2197508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805082" y="2212256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7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102940" y="2256501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7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24" name="Рисунок 23" descr="627145786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9702" y="3495367"/>
            <a:ext cx="1525666" cy="152566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18387" y="3672349"/>
            <a:ext cx="357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-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26" name="Рисунок 25" descr="29296_big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8265" y="3364760"/>
            <a:ext cx="905967" cy="163531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925961" y="3554363"/>
            <a:ext cx="644728" cy="1244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</a:rPr>
              <a:t>=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574891" y="3687096"/>
            <a:ext cx="107663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448230" y="3790333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7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952565" y="3760836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1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32" name="Рисунок 31" descr="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0530" y="4970208"/>
            <a:ext cx="1592826" cy="159282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465871" y="5338916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+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34" name="Рисунок 33" descr="627145786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2528" y="5043948"/>
            <a:ext cx="1525666" cy="152566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970206" y="5279923"/>
            <a:ext cx="357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-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29296_big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8355" y="4854347"/>
            <a:ext cx="905967" cy="163531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327058" y="4999705"/>
            <a:ext cx="644728" cy="1244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</a:rPr>
              <a:t>=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38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6988701" y="4647267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10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2462980" y="5279921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4026307" y="5368411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7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5397907" y="5265172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1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2581983" y="693173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3827459" y="693173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5104466" y="645877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455859" y="2190897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3795928" y="2206663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5120231" y="2269725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2424328" y="3783215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3953583" y="3751684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2471625" y="5296705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4016646" y="5344002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388246" y="5249409"/>
            <a:ext cx="663677" cy="75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54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6988701" y="4663820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406876" y="442453"/>
            <a:ext cx="3421627" cy="766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УМНОЖЕНИЕ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riebus-umnozhieniie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6787" y="1561136"/>
            <a:ext cx="6152389" cy="2420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46cc9781679e2c7e0f29e32787c7e80-800x.jpg"/>
          <p:cNvPicPr>
            <a:picLocks noChangeAspect="1"/>
          </p:cNvPicPr>
          <p:nvPr/>
        </p:nvPicPr>
        <p:blipFill>
          <a:blip r:embed="rId2" cstate="print"/>
          <a:srcRect l="9925" t="34645" r="10720" b="19936"/>
          <a:stretch>
            <a:fillRect/>
          </a:stretch>
        </p:blipFill>
        <p:spPr>
          <a:xfrm>
            <a:off x="2260356" y="1533831"/>
            <a:ext cx="5394058" cy="231549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6876" y="442453"/>
            <a:ext cx="3421627" cy="766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ДЕЛЕНИЕ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9634" y="1144370"/>
            <a:ext cx="2466235" cy="571363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406876" y="442453"/>
            <a:ext cx="1755059" cy="766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100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63379" y="427704"/>
            <a:ext cx="1755059" cy="766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10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7819" y="6223819"/>
            <a:ext cx="364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Какие числа и слова вы разгадали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16243" y="1474839"/>
            <a:ext cx="2595717" cy="766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умножение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16243" y="2477729"/>
            <a:ext cx="2595717" cy="766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деление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18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9D12D4FC-CD22-4223-AEB7-7D47F1B4A756}"/>
              </a:ext>
            </a:extLst>
          </p:cNvPr>
          <p:cNvSpPr/>
          <p:nvPr/>
        </p:nvSpPr>
        <p:spPr>
          <a:xfrm>
            <a:off x="3343942" y="462771"/>
            <a:ext cx="4133490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A5071FB-6D0B-4942-9753-747ED375018E}"/>
              </a:ext>
            </a:extLst>
          </p:cNvPr>
          <p:cNvSpPr/>
          <p:nvPr/>
        </p:nvSpPr>
        <p:spPr>
          <a:xfrm>
            <a:off x="2348953" y="1244488"/>
            <a:ext cx="6219859" cy="18045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Умножение и деление чисел на 10 и 100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2874" y="2344461"/>
            <a:ext cx="1950042" cy="45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418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9D12D4FC-CD22-4223-AEB7-7D47F1B4A756}"/>
              </a:ext>
            </a:extLst>
          </p:cNvPr>
          <p:cNvSpPr/>
          <p:nvPr/>
        </p:nvSpPr>
        <p:spPr>
          <a:xfrm>
            <a:off x="2806032" y="425826"/>
            <a:ext cx="4420678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Увеличьте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10 раз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CDE6E67F-F7D5-401A-B488-E2821A049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1188882"/>
              </p:ext>
            </p:extLst>
          </p:nvPr>
        </p:nvGraphicFramePr>
        <p:xfrm>
          <a:off x="3128272" y="1289010"/>
          <a:ext cx="4806360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2120">
                  <a:extLst>
                    <a:ext uri="{9D8B030D-6E8A-4147-A177-3AD203B41FA5}">
                      <a16:colId xmlns:a16="http://schemas.microsoft.com/office/drawing/2014/main" xmlns="" val="2266247001"/>
                    </a:ext>
                  </a:extLst>
                </a:gridCol>
                <a:gridCol w="1602120">
                  <a:extLst>
                    <a:ext uri="{9D8B030D-6E8A-4147-A177-3AD203B41FA5}">
                      <a16:colId xmlns:a16="http://schemas.microsoft.com/office/drawing/2014/main" xmlns="" val="535162736"/>
                    </a:ext>
                  </a:extLst>
                </a:gridCol>
                <a:gridCol w="1602120">
                  <a:extLst>
                    <a:ext uri="{9D8B030D-6E8A-4147-A177-3AD203B41FA5}">
                      <a16:colId xmlns:a16="http://schemas.microsoft.com/office/drawing/2014/main" xmlns="" val="95239203"/>
                    </a:ext>
                  </a:extLst>
                </a:gridCol>
              </a:tblGrid>
              <a:tr h="808211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/>
                        <a:t>1</a:t>
                      </a:r>
                      <a:endParaRPr lang="ru-RU" sz="4800" b="1" dirty="0"/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10</a:t>
                      </a:r>
                      <a:endParaRPr lang="ru-RU" sz="4800" b="1" dirty="0"/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100</a:t>
                      </a:r>
                      <a:endParaRPr lang="ru-RU" sz="4800" b="1" dirty="0"/>
                    </a:p>
                  </a:txBody>
                  <a:tcPr marL="68592" marR="68592"/>
                </a:tc>
                <a:extLst>
                  <a:ext uri="{0D108BD9-81ED-4DB2-BD59-A6C34878D82A}">
                    <a16:rowId xmlns:a16="http://schemas.microsoft.com/office/drawing/2014/main" xmlns="" val="1221731794"/>
                  </a:ext>
                </a:extLst>
              </a:tr>
              <a:tr h="808211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 marL="68592" marR="68592"/>
                </a:tc>
                <a:extLst>
                  <a:ext uri="{0D108BD9-81ED-4DB2-BD59-A6C34878D82A}">
                    <a16:rowId xmlns:a16="http://schemas.microsoft.com/office/drawing/2014/main" xmlns="" val="2655209524"/>
                  </a:ext>
                </a:extLst>
              </a:tr>
            </a:tbl>
          </a:graphicData>
        </a:graphic>
      </p:graphicFrame>
      <p:pic>
        <p:nvPicPr>
          <p:cNvPr id="7" name="Рисунок 6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35" y="1857763"/>
            <a:ext cx="2109019" cy="48860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44297" y="5987844"/>
            <a:ext cx="458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Что значит увеличить в 10 раз, какое действие нужно выполнять</a:t>
            </a:r>
            <a:r>
              <a:rPr lang="en-US" sz="1400" dirty="0" smtClean="0"/>
              <a:t>?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66160" y="2118360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10</a:t>
            </a:r>
            <a:endParaRPr lang="ru-RU" sz="4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20640" y="2148840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100</a:t>
            </a:r>
            <a:endParaRPr lang="ru-RU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46520" y="2133600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1000</a:t>
            </a:r>
            <a:endParaRPr lang="ru-RU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06877" y="5250426"/>
            <a:ext cx="541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Посмотрите внимательно при умножении на 10   на сколько нулей стало больше  в произведении</a:t>
            </a:r>
            <a:r>
              <a:rPr lang="en-US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072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A5071FB-6D0B-4942-9753-747ED375018E}"/>
              </a:ext>
            </a:extLst>
          </p:cNvPr>
          <p:cNvSpPr/>
          <p:nvPr/>
        </p:nvSpPr>
        <p:spPr>
          <a:xfrm>
            <a:off x="1858297" y="1592825"/>
            <a:ext cx="1081216" cy="927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5</a:t>
            </a:r>
            <a:r>
              <a:rPr lang="en-US" sz="4400" b="1" dirty="0" smtClean="0">
                <a:solidFill>
                  <a:schemeClr val="tx1"/>
                </a:solidFill>
              </a:rPr>
              <a:t>0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" name="Равно 2">
            <a:extLst>
              <a:ext uri="{FF2B5EF4-FFF2-40B4-BE49-F238E27FC236}">
                <a16:creationId xmlns:a16="http://schemas.microsoft.com/office/drawing/2014/main" xmlns="" id="{361C1AF1-43FC-416F-BD77-3E123896B8C1}"/>
              </a:ext>
            </a:extLst>
          </p:cNvPr>
          <p:cNvSpPr/>
          <p:nvPr/>
        </p:nvSpPr>
        <p:spPr>
          <a:xfrm>
            <a:off x="4925961" y="1828800"/>
            <a:ext cx="929149" cy="586004"/>
          </a:xfrm>
          <a:prstGeom prst="mathEqual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4425" y="1017639"/>
            <a:ext cx="495649" cy="1584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.</a:t>
            </a:r>
            <a:endParaRPr lang="ru-RU" sz="96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A5071FB-6D0B-4942-9753-747ED375018E}"/>
              </a:ext>
            </a:extLst>
          </p:cNvPr>
          <p:cNvSpPr/>
          <p:nvPr/>
        </p:nvSpPr>
        <p:spPr>
          <a:xfrm>
            <a:off x="3377380" y="1607574"/>
            <a:ext cx="1415845" cy="927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1 0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A5071FB-6D0B-4942-9753-747ED375018E}"/>
              </a:ext>
            </a:extLst>
          </p:cNvPr>
          <p:cNvSpPr/>
          <p:nvPr/>
        </p:nvSpPr>
        <p:spPr>
          <a:xfrm>
            <a:off x="6032092" y="1622322"/>
            <a:ext cx="1093922" cy="927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5</a:t>
            </a:r>
            <a:r>
              <a:rPr lang="en-US" sz="4400" b="1" dirty="0" smtClean="0">
                <a:solidFill>
                  <a:schemeClr val="tx1"/>
                </a:solidFill>
              </a:rPr>
              <a:t>0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F3C4ACAF-BD55-42B0-A48D-2F9A3879F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3336" y="1622323"/>
            <a:ext cx="964399" cy="10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oc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291" y="2775497"/>
            <a:ext cx="1762174" cy="4082503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3731342" y="368710"/>
            <a:ext cx="3215148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50 ∙ 10 = 500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87445" y="2979174"/>
            <a:ext cx="5914103" cy="20057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При умножении числа на 10 для получения произведения  нужно  приписать к данному числу один ноль. 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: скругленные углы 4">
            <a:extLst>
              <a:ext uri="{FF2B5EF4-FFF2-40B4-BE49-F238E27FC236}">
                <a16:creationId xmlns:a16="http://schemas.microsoft.com/office/drawing/2014/main" xmlns="" id="{9D12D4FC-CD22-4223-AEB7-7D47F1B4A756}"/>
              </a:ext>
            </a:extLst>
          </p:cNvPr>
          <p:cNvSpPr/>
          <p:nvPr/>
        </p:nvSpPr>
        <p:spPr>
          <a:xfrm>
            <a:off x="612566" y="428054"/>
            <a:ext cx="2335077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309419" y="4424517"/>
            <a:ext cx="2271251" cy="5014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…………………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3200" y="6069725"/>
            <a:ext cx="662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теперь на основе установленной закономерности сформулируем правило умножения числа на 10.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745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2755 C -1.94444E-6 0.02778 0.00868 0.02223 0.01302 0.02014 C 0.0217 0.01551 0.03004 0.01042 0.03924 0.00926 C 0.0592 0.00741 0.07934 0.00672 0.09931 0.00556 C 0.12049 -0.00463 0.14167 -0.01365 0.1632 -0.01944 C 0.17587 -0.02639 0.18785 -0.03032 0.2007 -0.03402 C 0.22257 -0.04814 0.22969 -0.04027 0.26077 -0.03773 C 0.2691 -0.03217 0.27709 -0.02939 0.28507 -0.02314 C 0.29219 -0.00972 0.30365 0.00301 0.31337 0.00926 C 0.31545 -0.00277 0.31736 -0.00162 0.31337 -0.00162 " pathEditMode="relative" rAng="0" ptsTypes="fffffffffA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67814" y="357166"/>
            <a:ext cx="95410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 smtClean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</a:rPr>
              <a:t>90</a:t>
            </a:r>
            <a:endParaRPr lang="ru-RU" sz="5400" b="1" dirty="0">
              <a:ln w="11430"/>
              <a:solidFill>
                <a:srgbClr val="FF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67689" y="1214422"/>
            <a:ext cx="99257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 smtClean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</a:rPr>
              <a:t>: 3</a:t>
            </a:r>
            <a:endParaRPr lang="ru-RU" sz="5400" b="1" dirty="0">
              <a:ln w="11430"/>
              <a:solidFill>
                <a:srgbClr val="FF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67688" y="2143116"/>
            <a:ext cx="99257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 smtClean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</a:rPr>
              <a:t>: 5</a:t>
            </a:r>
            <a:endParaRPr lang="ru-RU" sz="5400" b="1" dirty="0">
              <a:ln w="11430"/>
              <a:solidFill>
                <a:srgbClr val="FF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39263" y="3000372"/>
            <a:ext cx="95410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 smtClean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</a:rPr>
              <a:t>∙ 7</a:t>
            </a:r>
            <a:endParaRPr lang="ru-RU" sz="5400" b="1" dirty="0">
              <a:ln w="11430"/>
              <a:solidFill>
                <a:srgbClr val="FF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0216" y="3929066"/>
            <a:ext cx="155042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 smtClean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</a:rPr>
              <a:t>+ 14</a:t>
            </a:r>
            <a:endParaRPr lang="ru-RU" sz="5400" b="1" dirty="0">
              <a:ln w="11430"/>
              <a:solidFill>
                <a:srgbClr val="FF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39141" y="4929198"/>
            <a:ext cx="99257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 smtClean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</a:rPr>
              <a:t>: 2</a:t>
            </a:r>
            <a:endParaRPr lang="ru-RU" sz="5400" b="1" dirty="0">
              <a:ln w="11430"/>
              <a:solidFill>
                <a:srgbClr val="FF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158" name="Прямоугольник 14"/>
          <p:cNvSpPr>
            <a:spLocks noChangeArrowheads="1"/>
          </p:cNvSpPr>
          <p:nvPr/>
        </p:nvSpPr>
        <p:spPr bwMode="auto">
          <a:xfrm>
            <a:off x="914400" y="1214438"/>
            <a:ext cx="25151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Счет на лету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4685" y="5855110"/>
            <a:ext cx="854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120877" y="64450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6" name="Рисунок 15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8860" y="1637071"/>
            <a:ext cx="2160522" cy="5005371"/>
          </a:xfrm>
          <a:prstGeom prst="rect">
            <a:avLst/>
          </a:prstGeom>
        </p:spPr>
      </p:pic>
      <p:sp>
        <p:nvSpPr>
          <p:cNvPr id="17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5456903" y="235975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28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6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A5071FB-6D0B-4942-9753-747ED375018E}"/>
              </a:ext>
            </a:extLst>
          </p:cNvPr>
          <p:cNvSpPr/>
          <p:nvPr/>
        </p:nvSpPr>
        <p:spPr>
          <a:xfrm>
            <a:off x="1858297" y="1592825"/>
            <a:ext cx="1081216" cy="927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5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" name="Равно 2">
            <a:extLst>
              <a:ext uri="{FF2B5EF4-FFF2-40B4-BE49-F238E27FC236}">
                <a16:creationId xmlns:a16="http://schemas.microsoft.com/office/drawing/2014/main" xmlns="" id="{361C1AF1-43FC-416F-BD77-3E123896B8C1}"/>
              </a:ext>
            </a:extLst>
          </p:cNvPr>
          <p:cNvSpPr/>
          <p:nvPr/>
        </p:nvSpPr>
        <p:spPr>
          <a:xfrm>
            <a:off x="4925961" y="1828800"/>
            <a:ext cx="929149" cy="586004"/>
          </a:xfrm>
          <a:prstGeom prst="mathEqual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4425" y="1017639"/>
            <a:ext cx="495649" cy="1584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.</a:t>
            </a:r>
            <a:endParaRPr lang="ru-RU" sz="96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A5071FB-6D0B-4942-9753-747ED375018E}"/>
              </a:ext>
            </a:extLst>
          </p:cNvPr>
          <p:cNvSpPr/>
          <p:nvPr/>
        </p:nvSpPr>
        <p:spPr>
          <a:xfrm>
            <a:off x="3377380" y="1607574"/>
            <a:ext cx="1415845" cy="927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1 0 0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A5071FB-6D0B-4942-9753-747ED375018E}"/>
              </a:ext>
            </a:extLst>
          </p:cNvPr>
          <p:cNvSpPr/>
          <p:nvPr/>
        </p:nvSpPr>
        <p:spPr>
          <a:xfrm>
            <a:off x="6047857" y="1638087"/>
            <a:ext cx="811160" cy="927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5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F3C4ACAF-BD55-42B0-A48D-2F9A3879F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8985" y="1696064"/>
            <a:ext cx="893783" cy="93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F3C4ACAF-BD55-42B0-A48D-2F9A3879F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5681" y="1696064"/>
            <a:ext cx="893783" cy="93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oc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819" y="2809666"/>
            <a:ext cx="1747425" cy="4048334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4084286" y="308699"/>
            <a:ext cx="3215148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5 ∙ 100 = 500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87445" y="2979174"/>
            <a:ext cx="5914103" cy="20057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При умножении числа на 100 для получения произведения  нужно  приписать к данному числу два ноля. 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3200" y="6069725"/>
            <a:ext cx="662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теперь на основе установленной закономерности сформулируем правило умножения числа на 100.</a:t>
            </a:r>
            <a:endParaRPr lang="ru-RU" dirty="0"/>
          </a:p>
        </p:txBody>
      </p:sp>
      <p:sp>
        <p:nvSpPr>
          <p:cNvPr id="18" name="Прямоугольник: скругленные углы 4">
            <a:extLst>
              <a:ext uri="{FF2B5EF4-FFF2-40B4-BE49-F238E27FC236}">
                <a16:creationId xmlns:a16="http://schemas.microsoft.com/office/drawing/2014/main" xmlns="" id="{9D12D4FC-CD22-4223-AEB7-7D47F1B4A756}"/>
              </a:ext>
            </a:extLst>
          </p:cNvPr>
          <p:cNvSpPr/>
          <p:nvPr/>
        </p:nvSpPr>
        <p:spPr>
          <a:xfrm>
            <a:off x="1164359" y="459585"/>
            <a:ext cx="2335077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39103" y="4440282"/>
            <a:ext cx="2601310" cy="5014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…………………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45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C 0.03299 0.00046 0.06562 0.00139 0.09878 0.00208 C 0.15417 0.00555 0.21076 0.00555 0.26701 0.00625 C 0.27517 0.00602 0.29983 0.00509 0.31198 0.00509 " pathEditMode="relative" rAng="0" ptsTypes="fff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301 C 0.04739 -0.00463 0.09531 -0.00047 0.14305 -0.00602 C 0.1901 0.00023 0.20712 -0.00093 0.26684 -0.00278 C 0.27934 -0.00926 0.30677 -0.00093 0.31736 2.22222E-6 C 0.33021 0.00671 0.33264 0.00903 0.325 0.00301 " pathEditMode="relative" rAng="0" ptsTypes="ffff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9D12D4FC-CD22-4223-AEB7-7D47F1B4A756}"/>
              </a:ext>
            </a:extLst>
          </p:cNvPr>
          <p:cNvSpPr/>
          <p:nvPr/>
        </p:nvSpPr>
        <p:spPr>
          <a:xfrm>
            <a:off x="2806031" y="425826"/>
            <a:ext cx="4759891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Уменьшите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10 раз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CDE6E67F-F7D5-401A-B488-E2821A049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1188882"/>
              </p:ext>
            </p:extLst>
          </p:nvPr>
        </p:nvGraphicFramePr>
        <p:xfrm>
          <a:off x="3128272" y="1289010"/>
          <a:ext cx="4806360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2120">
                  <a:extLst>
                    <a:ext uri="{9D8B030D-6E8A-4147-A177-3AD203B41FA5}">
                      <a16:colId xmlns:a16="http://schemas.microsoft.com/office/drawing/2014/main" xmlns="" val="2266247001"/>
                    </a:ext>
                  </a:extLst>
                </a:gridCol>
                <a:gridCol w="1602120">
                  <a:extLst>
                    <a:ext uri="{9D8B030D-6E8A-4147-A177-3AD203B41FA5}">
                      <a16:colId xmlns:a16="http://schemas.microsoft.com/office/drawing/2014/main" xmlns="" val="535162736"/>
                    </a:ext>
                  </a:extLst>
                </a:gridCol>
                <a:gridCol w="1602120">
                  <a:extLst>
                    <a:ext uri="{9D8B030D-6E8A-4147-A177-3AD203B41FA5}">
                      <a16:colId xmlns:a16="http://schemas.microsoft.com/office/drawing/2014/main" xmlns="" val="95239203"/>
                    </a:ext>
                  </a:extLst>
                </a:gridCol>
              </a:tblGrid>
              <a:tr h="808211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10</a:t>
                      </a:r>
                      <a:endParaRPr lang="ru-RU" sz="4800" b="1" dirty="0"/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100</a:t>
                      </a:r>
                      <a:endParaRPr lang="ru-RU" sz="4800" b="1" dirty="0"/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1000</a:t>
                      </a:r>
                      <a:endParaRPr lang="ru-RU" sz="4800" b="1" dirty="0"/>
                    </a:p>
                  </a:txBody>
                  <a:tcPr marL="68592" marR="68592"/>
                </a:tc>
                <a:extLst>
                  <a:ext uri="{0D108BD9-81ED-4DB2-BD59-A6C34878D82A}">
                    <a16:rowId xmlns:a16="http://schemas.microsoft.com/office/drawing/2014/main" xmlns="" val="1221731794"/>
                  </a:ext>
                </a:extLst>
              </a:tr>
              <a:tr h="808211"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/>
                    </a:p>
                  </a:txBody>
                  <a:tcPr marL="68592" marR="68592"/>
                </a:tc>
                <a:extLst>
                  <a:ext uri="{0D108BD9-81ED-4DB2-BD59-A6C34878D82A}">
                    <a16:rowId xmlns:a16="http://schemas.microsoft.com/office/drawing/2014/main" xmlns="" val="2655209524"/>
                  </a:ext>
                </a:extLst>
              </a:tr>
            </a:tbl>
          </a:graphicData>
        </a:graphic>
      </p:graphicFrame>
      <p:pic>
        <p:nvPicPr>
          <p:cNvPr id="7" name="Рисунок 6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35" y="1857763"/>
            <a:ext cx="2109019" cy="48860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44297" y="5987844"/>
            <a:ext cx="458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Что значит уменьшить </a:t>
            </a:r>
            <a:r>
              <a:rPr lang="ru-RU" sz="1400" dirty="0" err="1" smtClean="0"/>
              <a:t>ь</a:t>
            </a:r>
            <a:r>
              <a:rPr lang="ru-RU" sz="1400" dirty="0" smtClean="0"/>
              <a:t> в 10 раз, какое действие нужно выполнять</a:t>
            </a:r>
            <a:r>
              <a:rPr lang="en-US" sz="1400" dirty="0" smtClean="0"/>
              <a:t>?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66160" y="211836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1</a:t>
            </a:r>
            <a:endParaRPr lang="ru-RU" sz="4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20640" y="2148840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10</a:t>
            </a:r>
            <a:endParaRPr lang="ru-RU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46520" y="2133600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100</a:t>
            </a:r>
            <a:endParaRPr lang="ru-RU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06877" y="5250426"/>
            <a:ext cx="541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Посмотрите внимательно при делении на 10   на сколько нулей стало меньше  в частном</a:t>
            </a:r>
            <a:r>
              <a:rPr lang="en-US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072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9D12D4FC-CD22-4223-AEB7-7D47F1B4A756}"/>
              </a:ext>
            </a:extLst>
          </p:cNvPr>
          <p:cNvSpPr/>
          <p:nvPr/>
        </p:nvSpPr>
        <p:spPr>
          <a:xfrm>
            <a:off x="1271666" y="449923"/>
            <a:ext cx="2276084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A5071FB-6D0B-4942-9753-747ED375018E}"/>
              </a:ext>
            </a:extLst>
          </p:cNvPr>
          <p:cNvSpPr/>
          <p:nvPr/>
        </p:nvSpPr>
        <p:spPr>
          <a:xfrm>
            <a:off x="1261423" y="2145518"/>
            <a:ext cx="1236185" cy="1102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3764F64-D389-47F7-851F-A4AFCE018DC2}"/>
              </a:ext>
            </a:extLst>
          </p:cNvPr>
          <p:cNvSpPr/>
          <p:nvPr/>
        </p:nvSpPr>
        <p:spPr>
          <a:xfrm>
            <a:off x="3612531" y="2197126"/>
            <a:ext cx="831417" cy="1102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Равно 2">
            <a:extLst>
              <a:ext uri="{FF2B5EF4-FFF2-40B4-BE49-F238E27FC236}">
                <a16:creationId xmlns:a16="http://schemas.microsoft.com/office/drawing/2014/main" xmlns="" id="{361C1AF1-43FC-416F-BD77-3E123896B8C1}"/>
              </a:ext>
            </a:extLst>
          </p:cNvPr>
          <p:cNvSpPr/>
          <p:nvPr/>
        </p:nvSpPr>
        <p:spPr>
          <a:xfrm>
            <a:off x="5466070" y="2315440"/>
            <a:ext cx="1163507" cy="822036"/>
          </a:xfrm>
          <a:prstGeom prst="mathEqual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7D81D55-8FAE-4FBB-B857-259721763925}"/>
              </a:ext>
            </a:extLst>
          </p:cNvPr>
          <p:cNvSpPr/>
          <p:nvPr/>
        </p:nvSpPr>
        <p:spPr>
          <a:xfrm>
            <a:off x="4445083" y="2197126"/>
            <a:ext cx="831417" cy="1102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F3C4ACAF-BD55-42B0-A48D-2F9A3879F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5547" y="2132161"/>
            <a:ext cx="1497436" cy="156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FF17F239-745F-40E8-829B-DF6A563CD737}"/>
              </a:ext>
            </a:extLst>
          </p:cNvPr>
          <p:cNvSpPr/>
          <p:nvPr/>
        </p:nvSpPr>
        <p:spPr>
          <a:xfrm>
            <a:off x="2884883" y="2205840"/>
            <a:ext cx="271690" cy="30133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7E9B0642-F7EB-4D91-A8A3-1B1B8BEA7FCC}"/>
              </a:ext>
            </a:extLst>
          </p:cNvPr>
          <p:cNvSpPr/>
          <p:nvPr/>
        </p:nvSpPr>
        <p:spPr>
          <a:xfrm>
            <a:off x="2884883" y="2836140"/>
            <a:ext cx="271690" cy="30133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oc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078" y="3698042"/>
            <a:ext cx="1363966" cy="3159958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2625213" y="3628103"/>
            <a:ext cx="5914103" cy="20057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При делении числа на 10 для получения частного  нужно  убрать от данного  числа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 один  ноль. 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395019" y="5073446"/>
            <a:ext cx="2625213" cy="5014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…………………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6069725"/>
            <a:ext cx="662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основе установленной закономерности сформулируем правило деления на 10.</a:t>
            </a:r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B6D3AFF6-3FD6-45EA-8913-EB867BA387EA}"/>
              </a:ext>
            </a:extLst>
          </p:cNvPr>
          <p:cNvCxnSpPr>
            <a:cxnSpLocks/>
          </p:cNvCxnSpPr>
          <p:nvPr/>
        </p:nvCxnSpPr>
        <p:spPr>
          <a:xfrm>
            <a:off x="1879516" y="2145518"/>
            <a:ext cx="539219" cy="11138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2F877617-E2BE-4355-95BC-60A5E2FE8C1E}"/>
              </a:ext>
            </a:extLst>
          </p:cNvPr>
          <p:cNvSpPr/>
          <p:nvPr/>
        </p:nvSpPr>
        <p:spPr>
          <a:xfrm>
            <a:off x="6853606" y="2175162"/>
            <a:ext cx="831417" cy="1102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199222" y="483645"/>
            <a:ext cx="2728452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50 : 10 = 5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26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A5071FB-6D0B-4942-9753-747ED375018E}"/>
              </a:ext>
            </a:extLst>
          </p:cNvPr>
          <p:cNvSpPr/>
          <p:nvPr/>
        </p:nvSpPr>
        <p:spPr>
          <a:xfrm>
            <a:off x="1322435" y="1688318"/>
            <a:ext cx="1725948" cy="1102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3764F64-D389-47F7-851F-A4AFCE018DC2}"/>
              </a:ext>
            </a:extLst>
          </p:cNvPr>
          <p:cNvSpPr/>
          <p:nvPr/>
        </p:nvSpPr>
        <p:spPr>
          <a:xfrm>
            <a:off x="3644062" y="1724160"/>
            <a:ext cx="831417" cy="1102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Равно 2">
            <a:extLst>
              <a:ext uri="{FF2B5EF4-FFF2-40B4-BE49-F238E27FC236}">
                <a16:creationId xmlns:a16="http://schemas.microsoft.com/office/drawing/2014/main" xmlns="" id="{361C1AF1-43FC-416F-BD77-3E123896B8C1}"/>
              </a:ext>
            </a:extLst>
          </p:cNvPr>
          <p:cNvSpPr/>
          <p:nvPr/>
        </p:nvSpPr>
        <p:spPr>
          <a:xfrm>
            <a:off x="6176417" y="1946605"/>
            <a:ext cx="1163507" cy="822036"/>
          </a:xfrm>
          <a:prstGeom prst="mathEqual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7D81D55-8FAE-4FBB-B857-259721763925}"/>
              </a:ext>
            </a:extLst>
          </p:cNvPr>
          <p:cNvSpPr/>
          <p:nvPr/>
        </p:nvSpPr>
        <p:spPr>
          <a:xfrm>
            <a:off x="4460848" y="1739926"/>
            <a:ext cx="831417" cy="1102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FF17F239-745F-40E8-829B-DF6A563CD737}"/>
              </a:ext>
            </a:extLst>
          </p:cNvPr>
          <p:cNvSpPr/>
          <p:nvPr/>
        </p:nvSpPr>
        <p:spPr>
          <a:xfrm>
            <a:off x="3197650" y="1778137"/>
            <a:ext cx="271690" cy="30133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7E9B0642-F7EB-4D91-A8A3-1B1B8BEA7FCC}"/>
              </a:ext>
            </a:extLst>
          </p:cNvPr>
          <p:cNvSpPr/>
          <p:nvPr/>
        </p:nvSpPr>
        <p:spPr>
          <a:xfrm>
            <a:off x="3180867" y="2287398"/>
            <a:ext cx="271690" cy="30133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EB10E7B-F2F2-409B-9841-1E7302910679}"/>
              </a:ext>
            </a:extLst>
          </p:cNvPr>
          <p:cNvSpPr/>
          <p:nvPr/>
        </p:nvSpPr>
        <p:spPr>
          <a:xfrm>
            <a:off x="5292266" y="1713964"/>
            <a:ext cx="831417" cy="1102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xmlns="" id="{55D2FC51-95F6-4CB8-9742-075B05ABF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2022" y="1702676"/>
            <a:ext cx="1335020" cy="13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oc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078" y="3698042"/>
            <a:ext cx="1363966" cy="31599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43200" y="6069725"/>
            <a:ext cx="662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теперь на основе установленной закономерности сформулируем правило деления числа на 100.</a:t>
            </a:r>
            <a:endParaRPr lang="ru-RU" dirty="0"/>
          </a:p>
        </p:txBody>
      </p:sp>
      <p:sp>
        <p:nvSpPr>
          <p:cNvPr id="17" name="Прямоугольник: скругленные углы 4">
            <a:extLst>
              <a:ext uri="{FF2B5EF4-FFF2-40B4-BE49-F238E27FC236}">
                <a16:creationId xmlns:a16="http://schemas.microsoft.com/office/drawing/2014/main" xmlns="" id="{9D12D4FC-CD22-4223-AEB7-7D47F1B4A756}"/>
              </a:ext>
            </a:extLst>
          </p:cNvPr>
          <p:cNvSpPr/>
          <p:nvPr/>
        </p:nvSpPr>
        <p:spPr>
          <a:xfrm>
            <a:off x="609514" y="434157"/>
            <a:ext cx="2276084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436026" y="3375855"/>
            <a:ext cx="5914103" cy="20057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При делении числа на 100 для получения частного  нужно  убрать от данного  числа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 два  ноля. 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55D2FC51-95F6-4CB8-9742-075B05ABF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6063" y="1718442"/>
            <a:ext cx="1335020" cy="13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095475" y="4903076"/>
            <a:ext cx="2557574" cy="4414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…………………</a:t>
            </a:r>
            <a:endParaRPr lang="ru-RU" sz="3200" dirty="0">
              <a:solidFill>
                <a:schemeClr val="tx1"/>
              </a:solidFill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B6D3AFF6-3FD6-45EA-8913-EB867BA387EA}"/>
              </a:ext>
            </a:extLst>
          </p:cNvPr>
          <p:cNvCxnSpPr>
            <a:cxnSpLocks/>
          </p:cNvCxnSpPr>
          <p:nvPr/>
        </p:nvCxnSpPr>
        <p:spPr>
          <a:xfrm>
            <a:off x="1856263" y="1755056"/>
            <a:ext cx="656918" cy="10160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B6D3AFF6-3FD6-45EA-8913-EB867BA387EA}"/>
              </a:ext>
            </a:extLst>
          </p:cNvPr>
          <p:cNvCxnSpPr>
            <a:cxnSpLocks/>
          </p:cNvCxnSpPr>
          <p:nvPr/>
        </p:nvCxnSpPr>
        <p:spPr>
          <a:xfrm>
            <a:off x="2329229" y="1691993"/>
            <a:ext cx="656918" cy="10160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2F877617-E2BE-4355-95BC-60A5E2FE8C1E}"/>
              </a:ext>
            </a:extLst>
          </p:cNvPr>
          <p:cNvSpPr/>
          <p:nvPr/>
        </p:nvSpPr>
        <p:spPr>
          <a:xfrm>
            <a:off x="7324488" y="1727499"/>
            <a:ext cx="1062767" cy="1102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chemeClr val="tx1"/>
                </a:solidFill>
              </a:rPr>
              <a:t>5</a:t>
            </a:r>
            <a:endParaRPr lang="ru-RU" sz="8000" b="1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971892" y="442451"/>
            <a:ext cx="3849329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500 : 100 = 5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99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9D12D4FC-CD22-4223-AEB7-7D47F1B4A756}"/>
              </a:ext>
            </a:extLst>
          </p:cNvPr>
          <p:cNvSpPr/>
          <p:nvPr/>
        </p:nvSpPr>
        <p:spPr>
          <a:xfrm>
            <a:off x="3658235" y="369456"/>
            <a:ext cx="3332500" cy="66501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 урока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4022CE3-8DE2-407C-8700-C02D12092870}"/>
              </a:ext>
            </a:extLst>
          </p:cNvPr>
          <p:cNvSpPr/>
          <p:nvPr/>
        </p:nvSpPr>
        <p:spPr>
          <a:xfrm>
            <a:off x="2530974" y="1318379"/>
            <a:ext cx="5772368" cy="7204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Мы сегодня научились …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274FF51-CBCE-4800-98C8-1A302F5945EC}"/>
              </a:ext>
            </a:extLst>
          </p:cNvPr>
          <p:cNvSpPr/>
          <p:nvPr/>
        </p:nvSpPr>
        <p:spPr>
          <a:xfrm>
            <a:off x="2204146" y="2483423"/>
            <a:ext cx="6467905" cy="8289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Эта тема мне показалась …</a:t>
            </a:r>
          </a:p>
        </p:txBody>
      </p:sp>
      <p:pic>
        <p:nvPicPr>
          <p:cNvPr id="8" name="Рисунок 7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444" y="1971947"/>
            <a:ext cx="2109019" cy="48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915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4">
            <a:extLst>
              <a:ext uri="{FF2B5EF4-FFF2-40B4-BE49-F238E27FC236}">
                <a16:creationId xmlns:a16="http://schemas.microsoft.com/office/drawing/2014/main" xmlns="" id="{9D12D4FC-CD22-4223-AEB7-7D47F1B4A756}"/>
              </a:ext>
            </a:extLst>
          </p:cNvPr>
          <p:cNvSpPr/>
          <p:nvPr/>
        </p:nvSpPr>
        <p:spPr>
          <a:xfrm>
            <a:off x="3694418" y="419170"/>
            <a:ext cx="3222575" cy="72043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12258" y="1637071"/>
            <a:ext cx="2580968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Всё поняли, сможем научить других.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627145786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6875" y="1278194"/>
            <a:ext cx="1833716" cy="1833716"/>
          </a:xfrm>
          <a:prstGeom prst="rect">
            <a:avLst/>
          </a:prstGeom>
        </p:spPr>
      </p:pic>
      <p:pic>
        <p:nvPicPr>
          <p:cNvPr id="9" name="Рисунок 8" descr="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160" y="1135625"/>
            <a:ext cx="1961536" cy="196153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6046839" y="1327355"/>
            <a:ext cx="2580968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Немножко подучу и других научу.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 descr="29296_big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1116" y="1853182"/>
            <a:ext cx="1171439" cy="2114509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684207" y="3259394"/>
            <a:ext cx="2580968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А мне просто не повезло.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png-transparent-broom-graphy-harry-potter-and-the-female-purple-hat-viol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58532">
            <a:off x="3692472" y="3411118"/>
            <a:ext cx="3307933" cy="2204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aint_texture2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588" cy="6858000"/>
          </a:xfrm>
        </p:spPr>
      </p:pic>
      <p:pic>
        <p:nvPicPr>
          <p:cNvPr id="6" name="Рисунок 5" descr="volshebni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72" y="2786058"/>
            <a:ext cx="2377766" cy="3857652"/>
          </a:xfrm>
          <a:prstGeom prst="rect">
            <a:avLst/>
          </a:prstGeom>
        </p:spPr>
      </p:pic>
      <p:pic>
        <p:nvPicPr>
          <p:cNvPr id="7" name="Рисунок 6" descr="351177_html_m500dd84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931" y="3143248"/>
            <a:ext cx="1190832" cy="1247775"/>
          </a:xfrm>
          <a:prstGeom prst="rect">
            <a:avLst/>
          </a:prstGeom>
        </p:spPr>
      </p:pic>
      <p:pic>
        <p:nvPicPr>
          <p:cNvPr id="12" name="Рисунок 11" descr="Trucnej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534" y="4286256"/>
            <a:ext cx="2743686" cy="2857510"/>
          </a:xfrm>
          <a:prstGeom prst="rect">
            <a:avLst/>
          </a:prstGeom>
        </p:spPr>
      </p:pic>
      <p:pic>
        <p:nvPicPr>
          <p:cNvPr id="9" name="Рисунок 8" descr="babochki1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9435" y="1714488"/>
            <a:ext cx="2143759" cy="2071702"/>
          </a:xfrm>
          <a:prstGeom prst="rect">
            <a:avLst/>
          </a:prstGeom>
        </p:spPr>
      </p:pic>
      <p:pic>
        <p:nvPicPr>
          <p:cNvPr id="11" name="Рисунок 10" descr="34505124_15481270_14013217_1199782586_6026428_23pe8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89186" y="-1037104"/>
            <a:ext cx="9645773" cy="8286776"/>
          </a:xfrm>
          <a:prstGeom prst="rect">
            <a:avLst/>
          </a:prstGeom>
        </p:spPr>
      </p:pic>
      <p:pic>
        <p:nvPicPr>
          <p:cNvPr id="14" name="Рисунок 13" descr="0_8abbf_96fb25c4_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7679" y="428605"/>
            <a:ext cx="5287293" cy="5286375"/>
          </a:xfrm>
          <a:prstGeom prst="rect">
            <a:avLst/>
          </a:prstGeom>
        </p:spPr>
      </p:pic>
      <p:pic>
        <p:nvPicPr>
          <p:cNvPr id="10" name="Рисунок 9" descr="Trucnej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28059"/>
            <a:ext cx="2743686" cy="2857510"/>
          </a:xfrm>
          <a:prstGeom prst="rect">
            <a:avLst/>
          </a:prstGeom>
        </p:spPr>
      </p:pic>
      <p:pic>
        <p:nvPicPr>
          <p:cNvPr id="15" name="Рисунок 14" descr="ocr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5948" y="252248"/>
            <a:ext cx="2432631" cy="5635777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4409768" y="575187"/>
            <a:ext cx="4203289" cy="43360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Я скажу вам в заключенье: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Дело вовсе не в везенье.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И пятёрки тот получит,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Кто сидит и честно учит,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Кто работы не боится,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Кому нравится учиться,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Тот, кто лень прогонит прочь,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Кто готов друзьям помочь,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Тот, кто хочет умным стать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И про всё на свете знать!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6" name="Рисунок 15" descr="7030687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4497" y="0"/>
            <a:ext cx="2107953" cy="2107953"/>
          </a:xfrm>
          <a:prstGeom prst="rect">
            <a:avLst/>
          </a:prstGeom>
        </p:spPr>
      </p:pic>
      <p:pic>
        <p:nvPicPr>
          <p:cNvPr id="17" name="Рисунок 16" descr="7030687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90303" y="4209394"/>
            <a:ext cx="1878559" cy="1878559"/>
          </a:xfrm>
          <a:prstGeom prst="rect">
            <a:avLst/>
          </a:prstGeom>
        </p:spPr>
      </p:pic>
      <p:pic>
        <p:nvPicPr>
          <p:cNvPr id="18" name="Рисунок 17" descr="7030687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22966" y="1765738"/>
            <a:ext cx="1673609" cy="1673609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aint_texture2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588" cy="6858000"/>
          </a:xfrm>
        </p:spPr>
      </p:pic>
      <p:pic>
        <p:nvPicPr>
          <p:cNvPr id="6" name="Рисунок 5" descr="volshebni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72" y="2786058"/>
            <a:ext cx="2377766" cy="3857652"/>
          </a:xfrm>
          <a:prstGeom prst="rect">
            <a:avLst/>
          </a:prstGeom>
        </p:spPr>
      </p:pic>
      <p:pic>
        <p:nvPicPr>
          <p:cNvPr id="7" name="Рисунок 6" descr="351177_html_m500dd84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931" y="3143248"/>
            <a:ext cx="1190832" cy="1247775"/>
          </a:xfrm>
          <a:prstGeom prst="rect">
            <a:avLst/>
          </a:prstGeom>
        </p:spPr>
      </p:pic>
      <p:pic>
        <p:nvPicPr>
          <p:cNvPr id="12" name="Рисунок 11" descr="Trucnej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534" y="4286256"/>
            <a:ext cx="2743686" cy="2857510"/>
          </a:xfrm>
          <a:prstGeom prst="rect">
            <a:avLst/>
          </a:prstGeom>
        </p:spPr>
      </p:pic>
      <p:pic>
        <p:nvPicPr>
          <p:cNvPr id="9" name="Рисунок 8" descr="babochki1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9435" y="1714488"/>
            <a:ext cx="2143759" cy="2071702"/>
          </a:xfrm>
          <a:prstGeom prst="rect">
            <a:avLst/>
          </a:prstGeom>
        </p:spPr>
      </p:pic>
      <p:pic>
        <p:nvPicPr>
          <p:cNvPr id="11" name="Рисунок 10" descr="34505124_15481270_14013217_1199782586_6026428_23pe8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89186" y="-1037104"/>
            <a:ext cx="9645773" cy="8286776"/>
          </a:xfrm>
          <a:prstGeom prst="rect">
            <a:avLst/>
          </a:prstGeom>
        </p:spPr>
      </p:pic>
      <p:pic>
        <p:nvPicPr>
          <p:cNvPr id="14" name="Рисунок 13" descr="0_8abbf_96fb25c4_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7679" y="428605"/>
            <a:ext cx="5287293" cy="5286375"/>
          </a:xfrm>
          <a:prstGeom prst="rect">
            <a:avLst/>
          </a:prstGeom>
        </p:spPr>
      </p:pic>
      <p:pic>
        <p:nvPicPr>
          <p:cNvPr id="10" name="Рисунок 9" descr="Trucnej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28059"/>
            <a:ext cx="2743686" cy="2857510"/>
          </a:xfrm>
          <a:prstGeom prst="rect">
            <a:avLst/>
          </a:prstGeom>
        </p:spPr>
      </p:pic>
      <p:pic>
        <p:nvPicPr>
          <p:cNvPr id="15" name="Рисунок 14" descr="ocr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5948" y="252248"/>
            <a:ext cx="2432631" cy="5635777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4409768" y="575187"/>
            <a:ext cx="4203289" cy="43360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Я скажу вам в заключенье: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Дело вовсе не в везенье.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И пятёрки тот получит,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Кто сидит и честно учит,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Кто работы не боится,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Кому нравится учиться,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Тот, кто лень прогонит прочь,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Кто готов друзьям помочь,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Тот, кто хочет умным стать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И про всё на свете знать!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6" name="Рисунок 15" descr="7030687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91436" y="1261243"/>
            <a:ext cx="1878559" cy="1878559"/>
          </a:xfrm>
          <a:prstGeom prst="rect">
            <a:avLst/>
          </a:prstGeom>
        </p:spPr>
      </p:pic>
      <p:pic>
        <p:nvPicPr>
          <p:cNvPr id="17" name="Рисунок 16" descr="7030687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7050" y="725215"/>
            <a:ext cx="1878559" cy="1878559"/>
          </a:xfrm>
          <a:prstGeom prst="rect">
            <a:avLst/>
          </a:prstGeom>
        </p:spPr>
      </p:pic>
      <p:pic>
        <p:nvPicPr>
          <p:cNvPr id="18" name="Рисунок 17" descr="7030687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86484" y="4146333"/>
            <a:ext cx="1878559" cy="1878559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aint_texture2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588" cy="6858000"/>
          </a:xfrm>
        </p:spPr>
      </p:pic>
      <p:pic>
        <p:nvPicPr>
          <p:cNvPr id="6" name="Рисунок 5" descr="volshebni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72" y="2786058"/>
            <a:ext cx="2377766" cy="3857652"/>
          </a:xfrm>
          <a:prstGeom prst="rect">
            <a:avLst/>
          </a:prstGeom>
        </p:spPr>
      </p:pic>
      <p:pic>
        <p:nvPicPr>
          <p:cNvPr id="7" name="Рисунок 6" descr="351177_html_m500dd84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931" y="3143248"/>
            <a:ext cx="1190832" cy="1247775"/>
          </a:xfrm>
          <a:prstGeom prst="rect">
            <a:avLst/>
          </a:prstGeom>
        </p:spPr>
      </p:pic>
      <p:pic>
        <p:nvPicPr>
          <p:cNvPr id="12" name="Рисунок 11" descr="Trucnej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534" y="4286256"/>
            <a:ext cx="2743686" cy="2857510"/>
          </a:xfrm>
          <a:prstGeom prst="rect">
            <a:avLst/>
          </a:prstGeom>
        </p:spPr>
      </p:pic>
      <p:pic>
        <p:nvPicPr>
          <p:cNvPr id="9" name="Рисунок 8" descr="babochki1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9435" y="1714488"/>
            <a:ext cx="2143759" cy="2071702"/>
          </a:xfrm>
          <a:prstGeom prst="rect">
            <a:avLst/>
          </a:prstGeom>
        </p:spPr>
      </p:pic>
      <p:pic>
        <p:nvPicPr>
          <p:cNvPr id="11" name="Рисунок 10" descr="34505124_15481270_14013217_1199782586_6026428_23pe8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89186" y="-1037104"/>
            <a:ext cx="9645773" cy="8286776"/>
          </a:xfrm>
          <a:prstGeom prst="rect">
            <a:avLst/>
          </a:prstGeom>
        </p:spPr>
      </p:pic>
      <p:pic>
        <p:nvPicPr>
          <p:cNvPr id="14" name="Рисунок 13" descr="0_8abbf_96fb25c4_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7679" y="428605"/>
            <a:ext cx="5287293" cy="5286375"/>
          </a:xfrm>
          <a:prstGeom prst="rect">
            <a:avLst/>
          </a:prstGeom>
        </p:spPr>
      </p:pic>
      <p:pic>
        <p:nvPicPr>
          <p:cNvPr id="10" name="Рисунок 9" descr="Trucnej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28059"/>
            <a:ext cx="2743686" cy="2857510"/>
          </a:xfrm>
          <a:prstGeom prst="rect">
            <a:avLst/>
          </a:prstGeom>
        </p:spPr>
      </p:pic>
      <p:pic>
        <p:nvPicPr>
          <p:cNvPr id="15" name="Рисунок 14" descr="ocr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5948" y="252248"/>
            <a:ext cx="2432631" cy="5635777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4409768" y="575187"/>
            <a:ext cx="4203289" cy="43360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Я скажу вам в заключенье: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Дело вовсе не в везенье.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И пятёрки тот получит,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Кто сидит и честно учит,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Кто работы не боится,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Кому нравится учиться,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Тот, кто лень прогонит прочь,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Кто готов друзьям помочь,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Тот, кто хочет умным стать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И про всё на свете знать!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6" name="Рисунок 15" descr="7030687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96844" y="977464"/>
            <a:ext cx="1878559" cy="1878559"/>
          </a:xfrm>
          <a:prstGeom prst="rect">
            <a:avLst/>
          </a:prstGeom>
        </p:spPr>
      </p:pic>
      <p:pic>
        <p:nvPicPr>
          <p:cNvPr id="17" name="Рисунок 16" descr="7030687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2815" y="1072056"/>
            <a:ext cx="1878559" cy="1878559"/>
          </a:xfrm>
          <a:prstGeom prst="rect">
            <a:avLst/>
          </a:prstGeom>
        </p:spPr>
      </p:pic>
      <p:pic>
        <p:nvPicPr>
          <p:cNvPr id="18" name="Рисунок 17" descr="7030687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39187" y="3957146"/>
            <a:ext cx="1878559" cy="1878559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aint_texture2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588" cy="6858000"/>
          </a:xfrm>
        </p:spPr>
      </p:pic>
      <p:pic>
        <p:nvPicPr>
          <p:cNvPr id="6" name="Рисунок 5" descr="volshebni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72" y="2786058"/>
            <a:ext cx="2377766" cy="3857652"/>
          </a:xfrm>
          <a:prstGeom prst="rect">
            <a:avLst/>
          </a:prstGeom>
        </p:spPr>
      </p:pic>
      <p:pic>
        <p:nvPicPr>
          <p:cNvPr id="7" name="Рисунок 6" descr="351177_html_m500dd84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931" y="3143248"/>
            <a:ext cx="1190832" cy="1247775"/>
          </a:xfrm>
          <a:prstGeom prst="rect">
            <a:avLst/>
          </a:prstGeom>
        </p:spPr>
      </p:pic>
      <p:pic>
        <p:nvPicPr>
          <p:cNvPr id="12" name="Рисунок 11" descr="Trucnej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534" y="4286256"/>
            <a:ext cx="2743686" cy="2857510"/>
          </a:xfrm>
          <a:prstGeom prst="rect">
            <a:avLst/>
          </a:prstGeom>
        </p:spPr>
      </p:pic>
      <p:pic>
        <p:nvPicPr>
          <p:cNvPr id="9" name="Рисунок 8" descr="babochki1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9435" y="1714488"/>
            <a:ext cx="2143759" cy="2071702"/>
          </a:xfrm>
          <a:prstGeom prst="rect">
            <a:avLst/>
          </a:prstGeom>
        </p:spPr>
      </p:pic>
      <p:pic>
        <p:nvPicPr>
          <p:cNvPr id="11" name="Рисунок 10" descr="34505124_15481270_14013217_1199782586_6026428_23pe8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89186" y="-1037104"/>
            <a:ext cx="9645773" cy="8286776"/>
          </a:xfrm>
          <a:prstGeom prst="rect">
            <a:avLst/>
          </a:prstGeom>
        </p:spPr>
      </p:pic>
      <p:pic>
        <p:nvPicPr>
          <p:cNvPr id="14" name="Рисунок 13" descr="0_8abbf_96fb25c4_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7679" y="428605"/>
            <a:ext cx="5287293" cy="5286375"/>
          </a:xfrm>
          <a:prstGeom prst="rect">
            <a:avLst/>
          </a:prstGeom>
        </p:spPr>
      </p:pic>
      <p:pic>
        <p:nvPicPr>
          <p:cNvPr id="10" name="Рисунок 9" descr="Trucnej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28059"/>
            <a:ext cx="2743686" cy="2857510"/>
          </a:xfrm>
          <a:prstGeom prst="rect">
            <a:avLst/>
          </a:prstGeom>
        </p:spPr>
      </p:pic>
      <p:pic>
        <p:nvPicPr>
          <p:cNvPr id="15" name="Рисунок 14" descr="ocr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5948" y="252248"/>
            <a:ext cx="2432631" cy="5635777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4409768" y="575187"/>
            <a:ext cx="4203289" cy="43360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Я скажу вам в заключенье: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Дело вовсе не в везенье.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И пятёрки тот получит,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Кто сидит и честно учит,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Кто работы не боится,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Кому нравится учиться,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Тот, кто лень прогонит прочь,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Кто готов друзьям помочь,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Тот, кто хочет умным стать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И про всё на свете знать!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6" name="Рисунок 15" descr="7030687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96844" y="977464"/>
            <a:ext cx="1878559" cy="1878559"/>
          </a:xfrm>
          <a:prstGeom prst="rect">
            <a:avLst/>
          </a:prstGeom>
        </p:spPr>
      </p:pic>
      <p:pic>
        <p:nvPicPr>
          <p:cNvPr id="17" name="Рисунок 16" descr="7030687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2815" y="1072056"/>
            <a:ext cx="1878559" cy="1878559"/>
          </a:xfrm>
          <a:prstGeom prst="rect">
            <a:avLst/>
          </a:prstGeom>
        </p:spPr>
      </p:pic>
      <p:pic>
        <p:nvPicPr>
          <p:cNvPr id="18" name="Рисунок 17" descr="7030687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39187" y="3957146"/>
            <a:ext cx="1878559" cy="1878559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 стрелкой 8"/>
          <p:cNvCxnSpPr/>
          <p:nvPr/>
        </p:nvCxnSpPr>
        <p:spPr>
          <a:xfrm>
            <a:off x="3160903" y="944315"/>
            <a:ext cx="648185" cy="34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1858297" y="486697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90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8671" y="235975"/>
            <a:ext cx="697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: 3</a:t>
            </a:r>
            <a:endParaRPr lang="ru-RU" sz="4000" b="1" dirty="0"/>
          </a:p>
        </p:txBody>
      </p:sp>
      <p:sp>
        <p:nvSpPr>
          <p:cNvPr id="27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3790335" y="486697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30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84955" y="265469"/>
            <a:ext cx="85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: 5</a:t>
            </a:r>
            <a:endParaRPr lang="ru-RU" sz="4000" b="1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5092942" y="929566"/>
            <a:ext cx="648185" cy="34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5722373" y="471948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6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7010232" y="929566"/>
            <a:ext cx="648185" cy="34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54761" y="235972"/>
            <a:ext cx="815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∙ 7</a:t>
            </a:r>
            <a:endParaRPr lang="ru-RU" sz="4000" b="1" dirty="0"/>
          </a:p>
        </p:txBody>
      </p:sp>
      <p:sp>
        <p:nvSpPr>
          <p:cNvPr id="35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7624915" y="457200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42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7418439" y="2197510"/>
            <a:ext cx="811161" cy="7816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990735" y="2005782"/>
            <a:ext cx="1386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+14</a:t>
            </a:r>
            <a:endParaRPr lang="ru-RU" sz="4000" b="1" dirty="0"/>
          </a:p>
        </p:txBody>
      </p:sp>
      <p:sp>
        <p:nvSpPr>
          <p:cNvPr id="41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6150075" y="2536721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56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H="1">
            <a:off x="5309419" y="3008671"/>
            <a:ext cx="855408" cy="147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471652" y="2344994"/>
            <a:ext cx="697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: 2</a:t>
            </a:r>
            <a:endParaRPr lang="ru-RU" sz="4000" b="1" dirty="0"/>
          </a:p>
        </p:txBody>
      </p:sp>
      <p:sp>
        <p:nvSpPr>
          <p:cNvPr id="56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4055804" y="2566218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28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7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3758804" y="485679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8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5721357" y="486697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9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7610167" y="457199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0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6135327" y="2536723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1" name="Звезда: 6 точек 2">
            <a:extLst>
              <a:ext uri="{FF2B5EF4-FFF2-40B4-BE49-F238E27FC236}">
                <a16:creationId xmlns:a16="http://schemas.microsoft.com/office/drawing/2014/main" xmlns="" id="{559E7D88-A0B2-4A58-A269-620B983909CA}"/>
              </a:ext>
            </a:extLst>
          </p:cNvPr>
          <p:cNvSpPr/>
          <p:nvPr/>
        </p:nvSpPr>
        <p:spPr>
          <a:xfrm>
            <a:off x="4041056" y="2583000"/>
            <a:ext cx="1283108" cy="1705450"/>
          </a:xfrm>
          <a:prstGeom prst="star6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62" name="Рисунок 61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0610" y="2344994"/>
            <a:ext cx="1947997" cy="451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4114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152" y="1121347"/>
            <a:ext cx="2360751" cy="5469249"/>
          </a:xfrm>
          <a:prstGeom prst="rect">
            <a:avLst/>
          </a:prstGeom>
        </p:spPr>
      </p:pic>
      <p:pic>
        <p:nvPicPr>
          <p:cNvPr id="4" name="Рисунок 3" descr="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9575" y="1194619"/>
            <a:ext cx="2661290" cy="2661290"/>
          </a:xfrm>
          <a:prstGeom prst="rect">
            <a:avLst/>
          </a:prstGeom>
        </p:spPr>
      </p:pic>
      <p:pic>
        <p:nvPicPr>
          <p:cNvPr id="5" name="Рисунок 4" descr="627145786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2400" y="1356853"/>
            <a:ext cx="2507226" cy="2507226"/>
          </a:xfrm>
          <a:prstGeom prst="rect">
            <a:avLst/>
          </a:prstGeom>
        </p:spPr>
      </p:pic>
      <p:pic>
        <p:nvPicPr>
          <p:cNvPr id="6" name="Рисунок 5" descr="29296_bi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4920" y="1311350"/>
            <a:ext cx="1422382" cy="2567476"/>
          </a:xfrm>
          <a:prstGeom prst="rect">
            <a:avLst/>
          </a:prstGeom>
        </p:spPr>
      </p:pic>
      <p:pic>
        <p:nvPicPr>
          <p:cNvPr id="11" name="Рисунок 10" descr="c19c91c398386fac19986c997928d12f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98" y="1982675"/>
            <a:ext cx="1580568" cy="144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8103" y="6282813"/>
            <a:ext cx="1514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Это мои ученики.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93921" y="398208"/>
            <a:ext cx="1755059" cy="766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Гарри </a:t>
            </a:r>
            <a:r>
              <a:rPr lang="ru-RU" sz="2800" b="1" dirty="0" err="1" smtClean="0">
                <a:solidFill>
                  <a:schemeClr val="tx1"/>
                </a:solidFill>
              </a:rPr>
              <a:t>Поттер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55457" y="383460"/>
            <a:ext cx="1991034" cy="766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Гермиона  </a:t>
            </a:r>
            <a:r>
              <a:rPr lang="ru-RU" sz="2800" b="1" dirty="0" err="1" smtClean="0">
                <a:solidFill>
                  <a:schemeClr val="tx1"/>
                </a:solidFill>
              </a:rPr>
              <a:t>Грейнджер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49728" y="398208"/>
            <a:ext cx="1755059" cy="766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</a:rPr>
              <a:t>Рон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err="1" smtClean="0">
                <a:solidFill>
                  <a:schemeClr val="tx1"/>
                </a:solidFill>
              </a:rPr>
              <a:t>Уизли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8103" y="5560142"/>
            <a:ext cx="551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Их любимое лакомство – шоколадные лягушки, которые  продаются у нас в </a:t>
            </a:r>
            <a:r>
              <a:rPr lang="ru-RU" sz="1400" dirty="0" err="1" smtClean="0"/>
              <a:t>Хогвартсе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165" y="2345463"/>
            <a:ext cx="1947795" cy="4512537"/>
          </a:xfrm>
          <a:prstGeom prst="rect">
            <a:avLst/>
          </a:prstGeom>
        </p:spPr>
      </p:pic>
      <p:pic>
        <p:nvPicPr>
          <p:cNvPr id="4" name="Рисунок 3" descr="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4104" y="3421626"/>
            <a:ext cx="2661290" cy="2661290"/>
          </a:xfrm>
          <a:prstGeom prst="rect">
            <a:avLst/>
          </a:prstGeom>
        </p:spPr>
      </p:pic>
      <p:pic>
        <p:nvPicPr>
          <p:cNvPr id="5" name="Рисунок 4" descr="627145786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2181" y="3495368"/>
            <a:ext cx="2507226" cy="2507226"/>
          </a:xfrm>
          <a:prstGeom prst="rect">
            <a:avLst/>
          </a:prstGeom>
        </p:spPr>
      </p:pic>
      <p:pic>
        <p:nvPicPr>
          <p:cNvPr id="6" name="Рисунок 5" descr="29296_bi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5991" y="3376125"/>
            <a:ext cx="1422382" cy="2567476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150373" y="235974"/>
            <a:ext cx="7506930" cy="2050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Гермиона съела 16 шоколадных лягушек, что в 2 раза меньше, чем Гарри </a:t>
            </a:r>
            <a:r>
              <a:rPr lang="ru-RU" sz="2800" b="1" dirty="0" err="1" smtClean="0">
                <a:solidFill>
                  <a:schemeClr val="tx1"/>
                </a:solidFill>
              </a:rPr>
              <a:t>Поттер</a:t>
            </a:r>
            <a:r>
              <a:rPr lang="ru-RU" sz="2800" b="1" dirty="0" smtClean="0">
                <a:solidFill>
                  <a:schemeClr val="tx1"/>
                </a:solidFill>
              </a:rPr>
              <a:t>, а </a:t>
            </a:r>
            <a:r>
              <a:rPr lang="ru-RU" sz="2800" b="1" dirty="0" err="1" smtClean="0">
                <a:solidFill>
                  <a:schemeClr val="tx1"/>
                </a:solidFill>
              </a:rPr>
              <a:t>Рон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Уизли</a:t>
            </a:r>
            <a:r>
              <a:rPr lang="ru-RU" sz="2800" b="1" dirty="0" smtClean="0">
                <a:solidFill>
                  <a:schemeClr val="tx1"/>
                </a:solidFill>
              </a:rPr>
              <a:t> столько, сколько Гермиона и </a:t>
            </a:r>
            <a:r>
              <a:rPr lang="ru-RU" sz="2800" b="1" dirty="0" err="1" smtClean="0">
                <a:solidFill>
                  <a:schemeClr val="tx1"/>
                </a:solidFill>
              </a:rPr>
              <a:t>Поттер</a:t>
            </a:r>
            <a:r>
              <a:rPr lang="ru-RU" sz="2800" b="1" dirty="0" smtClean="0">
                <a:solidFill>
                  <a:schemeClr val="tx1"/>
                </a:solidFill>
              </a:rPr>
              <a:t>  вместе. Сколько шоколадных лягушек съел </a:t>
            </a:r>
            <a:r>
              <a:rPr lang="ru-RU" sz="2800" b="1" dirty="0" err="1" smtClean="0">
                <a:solidFill>
                  <a:schemeClr val="tx1"/>
                </a:solidFill>
              </a:rPr>
              <a:t>Рон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 descr="c19c91c398386fac19986c997928d12f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1820" y="2616856"/>
            <a:ext cx="1580568" cy="144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6145" y="958645"/>
            <a:ext cx="2272461" cy="5264705"/>
          </a:xfrm>
          <a:prstGeom prst="rect">
            <a:avLst/>
          </a:prstGeom>
        </p:spPr>
      </p:pic>
      <p:pic>
        <p:nvPicPr>
          <p:cNvPr id="4" name="Рисунок 3" descr="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5550" y="722672"/>
            <a:ext cx="2661290" cy="2661290"/>
          </a:xfrm>
          <a:prstGeom prst="rect">
            <a:avLst/>
          </a:prstGeom>
        </p:spPr>
      </p:pic>
      <p:pic>
        <p:nvPicPr>
          <p:cNvPr id="5" name="Рисунок 4" descr="627145786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115" y="1047136"/>
            <a:ext cx="2507226" cy="2507226"/>
          </a:xfrm>
          <a:prstGeom prst="rect">
            <a:avLst/>
          </a:prstGeom>
        </p:spPr>
      </p:pic>
      <p:pic>
        <p:nvPicPr>
          <p:cNvPr id="6" name="Рисунок 5" descr="29296_bi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8443" y="736164"/>
            <a:ext cx="1422382" cy="25674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0659" y="6091085"/>
            <a:ext cx="786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Ребята, мои ученики часто сражаются с силами зла и побеждают. Как вы думаете, почему </a:t>
            </a:r>
            <a:r>
              <a:rPr lang="en-US" dirty="0" smtClean="0"/>
              <a:t>?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6145" y="958645"/>
            <a:ext cx="2272461" cy="5264705"/>
          </a:xfrm>
          <a:prstGeom prst="rect">
            <a:avLst/>
          </a:prstGeom>
        </p:spPr>
      </p:pic>
      <p:pic>
        <p:nvPicPr>
          <p:cNvPr id="4" name="Рисунок 3" descr="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5550" y="722672"/>
            <a:ext cx="2661290" cy="2661290"/>
          </a:xfrm>
          <a:prstGeom prst="rect">
            <a:avLst/>
          </a:prstGeom>
        </p:spPr>
      </p:pic>
      <p:pic>
        <p:nvPicPr>
          <p:cNvPr id="5" name="Рисунок 4" descr="627145786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115" y="1047136"/>
            <a:ext cx="2507226" cy="2507226"/>
          </a:xfrm>
          <a:prstGeom prst="rect">
            <a:avLst/>
          </a:prstGeom>
        </p:spPr>
      </p:pic>
      <p:pic>
        <p:nvPicPr>
          <p:cNvPr id="6" name="Рисунок 5" descr="29296_bi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8443" y="736164"/>
            <a:ext cx="1422382" cy="25674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0659" y="6091085"/>
            <a:ext cx="786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Они умеют работать вместе.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6145" y="958645"/>
            <a:ext cx="2272461" cy="52647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0659" y="6091085"/>
            <a:ext cx="786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Вам я тоже предлагаю поработать в группе.  Ваша групповая работа поможет определить  новую тему урока.</a:t>
            </a:r>
            <a:r>
              <a:rPr lang="en-US" dirty="0" smtClean="0"/>
              <a:t>  </a:t>
            </a:r>
            <a:r>
              <a:rPr lang="ru-RU" dirty="0" smtClean="0"/>
              <a:t>Вспомним правила работы в группе.</a:t>
            </a:r>
            <a:endParaRPr lang="ru-RU" dirty="0"/>
          </a:p>
        </p:txBody>
      </p:sp>
      <p:pic>
        <p:nvPicPr>
          <p:cNvPr id="7" name="Рисунок 6" descr="img17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2768" y="280218"/>
            <a:ext cx="6833420" cy="5125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823d17d43c2f972e6de52756c2dca0f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459310" cy="7094483"/>
          </a:xfrm>
        </p:spPr>
      </p:pic>
      <p:pic>
        <p:nvPicPr>
          <p:cNvPr id="6" name="Рисунок 5" descr="1174509_1.jpeg"/>
          <p:cNvPicPr>
            <a:picLocks noChangeAspect="1"/>
          </p:cNvPicPr>
          <p:nvPr/>
        </p:nvPicPr>
        <p:blipFill>
          <a:blip r:embed="rId3" cstate="print"/>
          <a:srcRect l="5314" t="24946" r="7428" b="20645"/>
          <a:stretch>
            <a:fillRect/>
          </a:stretch>
        </p:blipFill>
        <p:spPr>
          <a:xfrm>
            <a:off x="738437" y="0"/>
            <a:ext cx="7978877" cy="3731342"/>
          </a:xfrm>
          <a:prstGeom prst="rect">
            <a:avLst/>
          </a:prstGeom>
        </p:spPr>
      </p:pic>
      <p:pic>
        <p:nvPicPr>
          <p:cNvPr id="7" name="Рисунок 6" descr="1174509_1.jpeg"/>
          <p:cNvPicPr>
            <a:picLocks noChangeAspect="1"/>
          </p:cNvPicPr>
          <p:nvPr/>
        </p:nvPicPr>
        <p:blipFill>
          <a:blip r:embed="rId3" cstate="print"/>
          <a:srcRect l="86216" t="31591" r="11783" b="67742"/>
          <a:stretch>
            <a:fillRect/>
          </a:stretch>
        </p:blipFill>
        <p:spPr>
          <a:xfrm>
            <a:off x="6904279" y="0"/>
            <a:ext cx="1622323" cy="1781503"/>
          </a:xfrm>
          <a:prstGeom prst="rect">
            <a:avLst/>
          </a:prstGeom>
        </p:spPr>
      </p:pic>
      <p:pic>
        <p:nvPicPr>
          <p:cNvPr id="8" name="Рисунок 7" descr="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4386" y="422109"/>
            <a:ext cx="1209369" cy="1209369"/>
          </a:xfrm>
          <a:prstGeom prst="rect">
            <a:avLst/>
          </a:prstGeom>
        </p:spPr>
      </p:pic>
      <p:pic>
        <p:nvPicPr>
          <p:cNvPr id="9" name="Рисунок 8" descr="627145786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8255" y="547216"/>
            <a:ext cx="1150374" cy="1150374"/>
          </a:xfrm>
          <a:prstGeom prst="rect">
            <a:avLst/>
          </a:prstGeom>
        </p:spPr>
      </p:pic>
      <p:pic>
        <p:nvPicPr>
          <p:cNvPr id="10" name="Рисунок 9" descr="29296_big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7648" y="376846"/>
            <a:ext cx="669991" cy="1209369"/>
          </a:xfrm>
          <a:prstGeom prst="rect">
            <a:avLst/>
          </a:prstGeom>
        </p:spPr>
      </p:pic>
      <p:pic>
        <p:nvPicPr>
          <p:cNvPr id="11" name="Рисунок 10" descr="ocr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2889" y="2963917"/>
            <a:ext cx="2046048" cy="4740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592</Words>
  <Application>Microsoft Office PowerPoint</Application>
  <PresentationFormat>Произвольный</PresentationFormat>
  <Paragraphs>138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</dc:creator>
  <cp:lastModifiedBy>123</cp:lastModifiedBy>
  <cp:revision>165</cp:revision>
  <dcterms:created xsi:type="dcterms:W3CDTF">2019-11-21T05:15:03Z</dcterms:created>
  <dcterms:modified xsi:type="dcterms:W3CDTF">2023-12-28T09:00:09Z</dcterms:modified>
</cp:coreProperties>
</file>