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7" r:id="rId2"/>
    <p:sldId id="257" r:id="rId3"/>
    <p:sldId id="258" r:id="rId4"/>
    <p:sldId id="274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70" r:id="rId13"/>
    <p:sldId id="268" r:id="rId14"/>
    <p:sldId id="269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4864-2B95-4A56-BD9F-F753BFA14626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54C2-B773-4AB0-BABE-36AA821C9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2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354C2-B773-4AB0-BABE-36AA821C9A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" TargetMode="External"/><Relationship Id="rId2" Type="http://schemas.openxmlformats.org/officeDocument/2006/relationships/hyperlink" Target="http://ru.wikipedia.org/wiki/%CA%ED%E8%E3%E0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80"/>
            <a:ext cx="7772400" cy="61206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Библиотечный урок: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 </a:t>
            </a:r>
          </a:p>
          <a:p>
            <a:pPr algn="ctr"/>
            <a:r>
              <a:rPr lang="ru-RU" sz="3400" b="1" i="1" dirty="0"/>
              <a:t>Из истории  происхождения письменности и русского алфавита.</a:t>
            </a:r>
            <a:endParaRPr lang="ru-RU" sz="3400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 err="1"/>
              <a:t>Н.В.Жилина</a:t>
            </a:r>
            <a:r>
              <a:rPr lang="ru-RU" dirty="0"/>
              <a:t>, библиотекарь МОУ гимназии № 87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2022</a:t>
            </a:r>
          </a:p>
          <a:p>
            <a:pPr algn="ctr"/>
            <a:r>
              <a:rPr lang="ru-RU" dirty="0"/>
              <a:t>Краснодар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518519" cy="21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5500694" cy="564357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Для изучения и запоминания алфавита была придумана азбучная молитва — одно из самых ранних или даже первое из славянских стихотворений. Такая молитва представляет собой </a:t>
            </a:r>
            <a:r>
              <a:rPr lang="ru-RU" sz="2800" i="1" dirty="0" smtClean="0">
                <a:solidFill>
                  <a:schemeClr val="bg1"/>
                </a:solidFill>
              </a:rPr>
              <a:t>акростих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i="1" dirty="0" smtClean="0">
                <a:solidFill>
                  <a:schemeClr val="bg1"/>
                </a:solidFill>
              </a:rPr>
              <a:t>(греч.</a:t>
            </a:r>
            <a:r>
              <a:rPr lang="ru-RU" sz="2800" dirty="0" smtClean="0">
                <a:solidFill>
                  <a:schemeClr val="bg1"/>
                </a:solidFill>
              </a:rPr>
              <a:t> “край строки”), в котором каждая строка начинается с очередной буквы алфавита.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Ученые считают, что ее написал сам создатель славянской азбуки — святой Кирилл.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43570" y="1500174"/>
            <a:ext cx="2714644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Текст молитвы: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Азъ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буки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Глаголь добро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Живете зело, земля,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иже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люди,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Мыслите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нашъ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онъ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покои.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Рцы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слово твердо–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Укъ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ф?реть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херъ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Цы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черве,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ъра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юсь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яти!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"Современный" перевод послания: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знаю буквы: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Письмо –достояние,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Трудитесь усердно, земляне,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И, как подобает разумным людям,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Постигайте мироздание!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Несите слово убеждённо: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Знание – дар Божий!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Дерзайте, вникайте, чтобы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Сущего свет постичь!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Азбучные молитвы: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78802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Русский алфавит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Ру́сский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алфави́т</a:t>
            </a:r>
            <a:r>
              <a:rPr lang="ru-RU" sz="2400" dirty="0" smtClean="0">
                <a:solidFill>
                  <a:schemeClr val="bg1"/>
                </a:solidFill>
              </a:rPr>
              <a:t> — алфавит русского языка, в нынешнем виде с 33 буквами существующий фактически с 1918 года (официально лишь с 1942 года: ранее считалось, что в русском алфавите 32 буквы, поскольку Е и Ё рассматривались как варианты одной и той же буквы).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Алфавит гораздо старше азбуки. В IX веке азбуки не было, и славяне не имели собственных букв. И поэтому не было и письменности. Славяне не могли написать на своем языке ни книг, ни даже писем друг другу.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8572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8572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14554"/>
            <a:ext cx="857256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143116"/>
            <a:ext cx="6953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Русский алфавит относится к кириллическим алфавитам и на сегодняшний день включает 33 буквы. 21 буква служит для обозначения согласных звуков: б, в, г, </a:t>
            </a:r>
            <a:r>
              <a:rPr lang="ru-RU" sz="2400" dirty="0" err="1" smtClean="0">
                <a:solidFill>
                  <a:schemeClr val="bg1"/>
                </a:solidFill>
              </a:rPr>
              <a:t>д</a:t>
            </a:r>
            <a:r>
              <a:rPr lang="ru-RU" sz="2400" dirty="0" smtClean="0">
                <a:solidFill>
                  <a:schemeClr val="bg1"/>
                </a:solidFill>
              </a:rPr>
              <a:t>, ж,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, к, л, м, </a:t>
            </a:r>
            <a:r>
              <a:rPr lang="ru-RU" sz="2400" dirty="0" err="1" smtClean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</a:t>
            </a:r>
            <a:r>
              <a:rPr lang="ru-RU" sz="2400" dirty="0" smtClean="0">
                <a:solidFill>
                  <a:schemeClr val="bg1"/>
                </a:solidFill>
              </a:rPr>
              <a:t>, с, т, </a:t>
            </a:r>
            <a:r>
              <a:rPr lang="ru-RU" sz="2400" dirty="0" err="1" smtClean="0">
                <a:solidFill>
                  <a:schemeClr val="bg1"/>
                </a:solidFill>
              </a:rPr>
              <a:t>ф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ц</a:t>
            </a:r>
            <a:r>
              <a:rPr lang="ru-RU" sz="2400" dirty="0" smtClean="0">
                <a:solidFill>
                  <a:schemeClr val="bg1"/>
                </a:solidFill>
              </a:rPr>
              <a:t>, ч, </a:t>
            </a:r>
            <a:r>
              <a:rPr lang="ru-RU" sz="2400" dirty="0" err="1" smtClean="0">
                <a:solidFill>
                  <a:schemeClr val="bg1"/>
                </a:solidFill>
              </a:rPr>
              <a:t>ш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</a:t>
            </a:r>
            <a:r>
              <a:rPr lang="ru-RU" sz="2400" dirty="0" smtClean="0">
                <a:solidFill>
                  <a:schemeClr val="bg1"/>
                </a:solidFill>
              </a:rPr>
              <a:t>. Гласные звуки обозначают следующие 10 букв: а, у, о, </a:t>
            </a:r>
            <a:r>
              <a:rPr lang="ru-RU" sz="2400" dirty="0" err="1" smtClean="0">
                <a:solidFill>
                  <a:schemeClr val="bg1"/>
                </a:solidFill>
              </a:rPr>
              <a:t>ы</a:t>
            </a:r>
            <a:r>
              <a:rPr lang="ru-RU" sz="2400" dirty="0" smtClean="0">
                <a:solidFill>
                  <a:schemeClr val="bg1"/>
                </a:solidFill>
              </a:rPr>
              <a:t>, э, я, </a:t>
            </a:r>
            <a:r>
              <a:rPr lang="ru-RU" sz="2400" dirty="0" err="1" smtClean="0">
                <a:solidFill>
                  <a:schemeClr val="bg1"/>
                </a:solidFill>
              </a:rPr>
              <a:t>ю</a:t>
            </a:r>
            <a:r>
              <a:rPr lang="ru-RU" sz="2400" dirty="0" smtClean="0">
                <a:solidFill>
                  <a:schemeClr val="bg1"/>
                </a:solidFill>
              </a:rPr>
              <a:t>, ё, и, е. 2 буквы русского алфавита не обозначают звуков: </a:t>
            </a:r>
            <a:r>
              <a:rPr lang="ru-RU" sz="2400" dirty="0" err="1" smtClean="0">
                <a:solidFill>
                  <a:schemeClr val="bg1"/>
                </a:solidFill>
              </a:rPr>
              <a:t>ъ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Такой вид русский алфавит принял в 1918 году после реформы письменности. Но в то время он включал 31 букву, так как Ё и Й считались вариантами Е и И. Только в 1942 году русский алфавит стал официально состоять из 33 букв.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90" y="1571612"/>
          <a:ext cx="3843343" cy="3197231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549049"/>
                <a:gridCol w="549049"/>
                <a:gridCol w="549049"/>
                <a:gridCol w="549049"/>
                <a:gridCol w="549049"/>
                <a:gridCol w="549049"/>
                <a:gridCol w="549049"/>
              </a:tblGrid>
              <a:tr h="411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А </a:t>
                      </a:r>
                      <a:r>
                        <a:rPr lang="ru-RU" sz="1600" dirty="0" err="1"/>
                        <a:t>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 </a:t>
                      </a:r>
                      <a:r>
                        <a:rPr lang="ru-RU" sz="1600" dirty="0" err="1"/>
                        <a:t>б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 </a:t>
                      </a:r>
                      <a:r>
                        <a:rPr lang="ru-RU" sz="1600" dirty="0" err="1"/>
                        <a:t>в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Г г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Д д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 е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Ё ё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772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Ж ж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З з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 </a:t>
                      </a:r>
                      <a:r>
                        <a:rPr lang="ru-RU" sz="1600" dirty="0" err="1"/>
                        <a:t>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Й </a:t>
                      </a:r>
                      <a:r>
                        <a:rPr lang="ru-RU" sz="1600" dirty="0" err="1"/>
                        <a:t>й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 </a:t>
                      </a:r>
                      <a:r>
                        <a:rPr lang="ru-RU" sz="1600" dirty="0" err="1"/>
                        <a:t>к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 </a:t>
                      </a:r>
                      <a:r>
                        <a:rPr lang="ru-RU" sz="1600" dirty="0" err="1"/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 </a:t>
                      </a:r>
                      <a:r>
                        <a:rPr lang="ru-RU" sz="1600" dirty="0" err="1"/>
                        <a:t>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411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 н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 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 п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 р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 с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Т 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 </a:t>
                      </a:r>
                      <a:r>
                        <a:rPr lang="ru-RU" sz="1600" dirty="0" err="1"/>
                        <a:t>у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772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 ф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 х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Ц ц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Ч ч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Ш ш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Щ щ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Ъ </a:t>
                      </a:r>
                      <a:r>
                        <a:rPr lang="ru-RU" sz="1600" dirty="0" err="1"/>
                        <a:t>ъ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27845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Ы ы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Ь 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Э э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Ю ю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Я 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292895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Судьба буквы «ё» русского алфавита оказалась сложной. В XIX веке единых орфографических правил не существовало, поэтому употребление буквы «ё» на письме поддерживалось немногими. В 1904 году Комиссия по вопросу о русском правописании признала употребление буквы «ё» желательным, но не обязательным. В 1942 г. буква «ё» была «официально признана»: нарком просвещения издал приказ «О введении обязательного употребления буквы «ё» в школьной практике». </a:t>
            </a:r>
          </a:p>
          <a:p>
            <a:endParaRPr lang="ru-RU" dirty="0"/>
          </a:p>
        </p:txBody>
      </p:sp>
      <p:pic>
        <p:nvPicPr>
          <p:cNvPr id="2050" name="Picture 2" descr="http://exo.in.ua/images/news/2012/03/new-19310-2012-03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852"/>
            <a:ext cx="4381531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Судьба буквы «ё»: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6858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Русский алфавит по праву заслужил внимание стольких реформаторов, ведь по словам великого Г.Р. Державина «Славяно-российский язык, по свидетельству самих иностранных эстетиков, не уступает ни в мужестве латинскому, ни в плавности греческому, превосходя все европейские…»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artoflegendindia.com/images/images_big/pobik045_portrait_derzhavin_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299548" cy="541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Грамотность высоко ценилась на Руси. Из глубины веков дошли до нас памятники древней русской письменности: церковные книги, своды законов, деловые документы, летописи, литературные произведения. Старейшие сохранившиеся русские рукописные книги относятся к XI веку. Переписывание от руки в Древней Руси было единственным способом "тиражирования" книги и распространения её среди грамотных людей. </a:t>
            </a:r>
          </a:p>
          <a:p>
            <a:endParaRPr lang="ru-RU" dirty="0"/>
          </a:p>
        </p:txBody>
      </p:sp>
      <p:pic>
        <p:nvPicPr>
          <p:cNvPr id="28674" name="Picture 2" descr="http://www.taday.ru/data/098/667/123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25766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072462" cy="32861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Вывод: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Великий русский писатель и историк Н.М. Карамзин сказал: «История ума представляет две главные эпохи: изобретение букв и типографии; все другие были их следствием». Действительно, изобретение письменности – это величайшая информационная революция в истории человечества, ведь основой любой культуры является письменность, появление которой обеспечило накопление знаний и их надёжную передачу потомкам.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Литература: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1400" dirty="0" err="1" smtClean="0">
                <a:solidFill>
                  <a:schemeClr val="bg1"/>
                </a:solidFill>
              </a:rPr>
              <a:t>Вержбитская</a:t>
            </a:r>
            <a:r>
              <a:rPr lang="ru-RU" sz="1400" dirty="0" smtClean="0">
                <a:solidFill>
                  <a:schemeClr val="bg1"/>
                </a:solidFill>
              </a:rPr>
              <a:t> А. </a:t>
            </a:r>
            <a:r>
              <a:rPr lang="ru-RU" sz="1400" dirty="0" err="1" smtClean="0">
                <a:solidFill>
                  <a:schemeClr val="bg1"/>
                </a:solidFill>
              </a:rPr>
              <a:t>Культурология</a:t>
            </a:r>
            <a:r>
              <a:rPr lang="ru-RU" sz="1400" dirty="0" smtClean="0">
                <a:solidFill>
                  <a:schemeClr val="bg1"/>
                </a:solidFill>
              </a:rPr>
              <a:t>. Познание. М., 1996 г.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Зыкова М. Большая книга вопросов и ответов. М., 1997.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err="1" smtClean="0">
                <a:solidFill>
                  <a:schemeClr val="bg1"/>
                </a:solidFill>
              </a:rPr>
              <a:t>Истрин</a:t>
            </a:r>
            <a:r>
              <a:rPr lang="ru-RU" sz="1400" dirty="0" smtClean="0">
                <a:solidFill>
                  <a:schemeClr val="bg1"/>
                </a:solidFill>
              </a:rPr>
              <a:t> В.А. Истоки русской письменности. М., 1988.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Книга</a:t>
            </a:r>
            <a:r>
              <a:rPr lang="en-US" sz="1400" dirty="0" smtClean="0">
                <a:solidFill>
                  <a:schemeClr val="bg1"/>
                </a:solidFill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</a:rPr>
              <a:t>Википедия</a:t>
            </a:r>
            <a:r>
              <a:rPr lang="en-US" sz="1400" dirty="0" smtClean="0">
                <a:solidFill>
                  <a:schemeClr val="bg1"/>
                </a:solidFill>
              </a:rPr>
              <a:t> – Microsoft Internet Explorer. </a:t>
            </a:r>
            <a:r>
              <a:rPr lang="ru-RU" sz="1400" dirty="0" smtClean="0">
                <a:solidFill>
                  <a:schemeClr val="bg1"/>
                </a:solidFill>
              </a:rPr>
              <a:t>[Электронный ресурс]. - Режим доступа: </a:t>
            </a:r>
            <a:r>
              <a:rPr lang="ru-RU" sz="1400" u="sng" dirty="0" smtClean="0">
                <a:solidFill>
                  <a:schemeClr val="bg1"/>
                </a:solidFill>
                <a:hlinkClick r:id="rId2"/>
              </a:rPr>
              <a:t>http://ru.wikipedia.org/wiki/%CA%ED%E8%E3%E0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Литературный энциклопедический словарь/Под общ. ред. В. М. Кожевникова, П. А. Николаева. </a:t>
            </a:r>
            <a:r>
              <a:rPr lang="ru-RU" sz="1400" dirty="0" err="1" smtClean="0">
                <a:solidFill>
                  <a:schemeClr val="bg1"/>
                </a:solidFill>
              </a:rPr>
              <a:t>Редкол</a:t>
            </a:r>
            <a:r>
              <a:rPr lang="ru-RU" sz="1400" dirty="0" smtClean="0">
                <a:solidFill>
                  <a:schemeClr val="bg1"/>
                </a:solidFill>
              </a:rPr>
              <a:t>.: Л. Г. Андреев, Н. И. </a:t>
            </a:r>
            <a:r>
              <a:rPr lang="ru-RU" sz="1400" dirty="0" err="1" smtClean="0">
                <a:solidFill>
                  <a:schemeClr val="bg1"/>
                </a:solidFill>
              </a:rPr>
              <a:t>Балашов,А</a:t>
            </a:r>
            <a:r>
              <a:rPr lang="ru-RU" sz="1400" dirty="0" smtClean="0">
                <a:solidFill>
                  <a:schemeClr val="bg1"/>
                </a:solidFill>
              </a:rPr>
              <a:t>. Г. Бочаров и др.-М.: Сов. энциклопедия, 1987. - 752 с.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Новосельцева А.П. История России с древних времен до конца семнадцатого века. М., 1996.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Потапов В.В. Краткий лингвистический справочник. Языки и письменность. М., 1997.</a:t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Реформатский А.А. Введение в языкознание. М., 1967 г.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Русский язык. Энциклопедия/Гл. ред. Ю.Н.Караулов. – М.: Большая Российская энциклопедия; Дрофа, 1998.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Языкознание. Большой энциклопедический словарь. – М.: Большая Российская энциклопедия, 1998.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u="sng" dirty="0" smtClean="0">
                <a:solidFill>
                  <a:schemeClr val="bg1"/>
                </a:solidFill>
                <a:hlinkClick r:id="rId3"/>
              </a:rPr>
              <a:t>http://yandex.ru/clck/jsredir?from=yandex.ru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7f2cefbf60aa0bb85571eceab56fb7b8-12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86776" cy="24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858000"/>
          </a:xfrm>
        </p:spPr>
        <p:txBody>
          <a:bodyPr/>
          <a:lstStyle/>
          <a:p>
            <a:r>
              <a:rPr lang="ru-RU" sz="2800" dirty="0">
                <a:effectLst/>
              </a:rPr>
              <a:t>Актуальность: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Изучение истории письменности.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Цели: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Заинтересовать учащихся  темой происхождения письменности и русского алфавита, развить интерес к более глубокому изучению русского языка.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Задачи: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рассмотреть вопросы происхождения письменности и русского алфавита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рассказать о том, кто такие братья Кирилл и Мефодий, об их роли в становлении алфавита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рассказать об истории становления и исчезновения некоторых старославянских букв.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4572000" cy="600076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Значение письма в истории развития цивилизации трудно переоценить. В языке, как в зеркале, отражен весь мир, вся наша жизнь.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Но искусством письма люди владели не всегда. Это искусство развивалось долго, на протяжении многих тысячелетий.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 учёных нет, к сожалению, единой версии по поводу происхождения первого алфавита. </a:t>
            </a:r>
            <a:endParaRPr lang="ru-RU" sz="2800" dirty="0"/>
          </a:p>
        </p:txBody>
      </p:sp>
      <p:pic>
        <p:nvPicPr>
          <p:cNvPr id="4" name="Picture 4" descr="2382"/>
          <p:cNvPicPr>
            <a:picLocks noChangeAspect="1" noChangeArrowheads="1"/>
          </p:cNvPicPr>
          <p:nvPr/>
        </p:nvPicPr>
        <p:blipFill>
          <a:blip r:embed="rId2" cstate="print"/>
          <a:srcRect l="2835" r="1889"/>
          <a:stretch>
            <a:fillRect/>
          </a:stretch>
        </p:blipFill>
        <p:spPr bwMode="auto">
          <a:xfrm>
            <a:off x="4714876" y="1714488"/>
            <a:ext cx="414337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Введение: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	Вначале появилось картинное письмо (пиктография): какое-нибудь событие изображали в виде рисунка, затем стали изображать уже не событие, а отдельные предметы, сначала соблюдая сходство с изображаемым, а затем в виде условных знаков (идеография, иероглифы), и, наконец, научились изображать не предметы, а передавать знаками их названия (звуковое письмо). 	Первоначально в звуковом письме употреблялись только согласные звуки, а гласные или вообще не воспринимались, или обозначались дополнительными значками (слоговое письмо). Слоговое письмо было в употреблении у многих семитских народов, в том числе и у финикиян.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    Греки создали свой алфавит на основе финикийского письма, но значительно усовершенствовали его, введя особые знаки для гласных звуков. Греческое письмо легло в основу латинской азбуки, а в IX веке было создано славянское письмо путем использования букв греческого алфавита.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dic.academic.ru/pictures/es/279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52"/>
            <a:ext cx="3350461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2143116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пиктография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4340" name="Picture 4" descr="http://krakozyabr.ru/wp-content/uploads/2010/05/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1905000" cy="25812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6457890"/>
            <a:ext cx="2870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идеография, иероглифы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786322"/>
            <a:ext cx="2363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звуковое письмо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4342" name="Picture 6" descr="http://coolreferat.com/ref-2_901223694-25802.cool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842" y="2500306"/>
            <a:ext cx="260615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6143636" cy="600076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Основными источниками при изучении истории русского языка являются его древние письменные памятники. Традиционно считается, что письменность на Руси возникла с принятием христианства, то есть в X веке, однако же есть документы, подтверждающие то, что восточные славяне еще до крещения Руси знали письмо и что древнерусское письмо было буквенным. После крещения на Руси появились рукописные книги, написанные на старославянском языке, занесенные сюда из Византии и Болгарии. Затем стали </a:t>
            </a:r>
            <a:r>
              <a:rPr lang="ru-RU" sz="2400" b="1" dirty="0" smtClean="0">
                <a:solidFill>
                  <a:schemeClr val="bg1"/>
                </a:solidFill>
              </a:rPr>
              <a:t>создаватьс</a:t>
            </a:r>
            <a:r>
              <a:rPr lang="ru-RU" sz="2400" dirty="0" smtClean="0">
                <a:solidFill>
                  <a:schemeClr val="bg1"/>
                </a:solidFill>
              </a:rPr>
              <a:t>я древнерусские книги, </a:t>
            </a:r>
            <a:r>
              <a:rPr lang="ru-RU" sz="2400" b="1" dirty="0" smtClean="0">
                <a:solidFill>
                  <a:schemeClr val="bg1"/>
                </a:solidFill>
              </a:rPr>
              <a:t>написанные </a:t>
            </a:r>
            <a:r>
              <a:rPr lang="ru-RU" sz="2400" dirty="0" smtClean="0">
                <a:solidFill>
                  <a:schemeClr val="bg1"/>
                </a:solidFill>
              </a:rPr>
              <a:t>по старославянским образцам, а позже русские люди начали пользоваться взятой у южных славян азбукой и в деловой переписке.</a:t>
            </a:r>
          </a:p>
          <a:p>
            <a:endParaRPr lang="ru-RU" dirty="0"/>
          </a:p>
        </p:txBody>
      </p:sp>
      <p:pic>
        <p:nvPicPr>
          <p:cNvPr id="5" name="Picture 3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23463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Письменные памятники: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9144000" cy="28575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Славянская письменность имела две азбуки: </a:t>
            </a:r>
            <a:r>
              <a:rPr lang="ru-RU" sz="2400" b="1" i="1" dirty="0" smtClean="0">
                <a:solidFill>
                  <a:srgbClr val="FFFF00"/>
                </a:solidFill>
              </a:rPr>
              <a:t>глаголицу</a:t>
            </a: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и </a:t>
            </a:r>
            <a:r>
              <a:rPr lang="ru-RU" sz="2400" b="1" i="1" dirty="0" smtClean="0">
                <a:solidFill>
                  <a:srgbClr val="FFFF00"/>
                </a:solidFill>
              </a:rPr>
              <a:t>кириллицу</a:t>
            </a:r>
            <a:r>
              <a:rPr lang="ru-RU" sz="2400" dirty="0" smtClean="0">
                <a:solidFill>
                  <a:schemeClr val="bg1"/>
                </a:solidFill>
              </a:rPr>
              <a:t>. Название </a:t>
            </a:r>
            <a:r>
              <a:rPr lang="ru-RU" sz="2400" i="1" dirty="0" smtClean="0">
                <a:solidFill>
                  <a:schemeClr val="bg1"/>
                </a:solidFill>
              </a:rPr>
              <a:t>глаголица</a:t>
            </a:r>
            <a:r>
              <a:rPr lang="ru-RU" sz="2400" dirty="0" smtClean="0">
                <a:solidFill>
                  <a:schemeClr val="bg1"/>
                </a:solidFill>
              </a:rPr>
              <a:t> происходит от славянского слова </a:t>
            </a:r>
            <a:r>
              <a:rPr lang="ru-RU" sz="2400" i="1" dirty="0" err="1" smtClean="0">
                <a:solidFill>
                  <a:schemeClr val="bg1"/>
                </a:solidFill>
              </a:rPr>
              <a:t>глаголати</a:t>
            </a:r>
            <a:r>
              <a:rPr lang="ru-RU" sz="2400" dirty="0" smtClean="0">
                <a:solidFill>
                  <a:schemeClr val="bg1"/>
                </a:solidFill>
              </a:rPr>
              <a:t> - </a:t>
            </a:r>
            <a:r>
              <a:rPr lang="ru-RU" sz="2400" i="1" dirty="0" smtClean="0">
                <a:solidFill>
                  <a:schemeClr val="bg1"/>
                </a:solidFill>
              </a:rPr>
              <a:t>говорить</a:t>
            </a:r>
            <a:r>
              <a:rPr lang="ru-RU" sz="2400" dirty="0" smtClean="0">
                <a:solidFill>
                  <a:schemeClr val="bg1"/>
                </a:solidFill>
              </a:rPr>
              <a:t>. Вторая азбука была названа </a:t>
            </a:r>
            <a:r>
              <a:rPr lang="ru-RU" sz="2400" i="1" dirty="0" smtClean="0">
                <a:solidFill>
                  <a:schemeClr val="bg1"/>
                </a:solidFill>
              </a:rPr>
              <a:t>кириллицей</a:t>
            </a:r>
            <a:r>
              <a:rPr lang="ru-RU" sz="2400" dirty="0" smtClean="0">
                <a:solidFill>
                  <a:schemeClr val="bg1"/>
                </a:solidFill>
              </a:rPr>
              <a:t> по имени одного из двух братьев - славянских просветителей, живших в IX веке на территории нынешней Болгарии, составителей первого славянского алфавита.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глаголица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75009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Славянская письменность: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i="1" dirty="0" smtClean="0">
                <a:solidFill>
                  <a:srgbClr val="FFFF00"/>
                </a:solidFill>
              </a:rPr>
              <a:t>Происхождение алфавита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Около 863 года братья Кирилл и Мефодий из </a:t>
            </a:r>
            <a:r>
              <a:rPr lang="ru-RU" dirty="0" err="1" smtClean="0">
                <a:solidFill>
                  <a:schemeClr val="bg1"/>
                </a:solidFill>
              </a:rPr>
              <a:t>Солуни</a:t>
            </a:r>
            <a:r>
              <a:rPr lang="ru-RU" dirty="0" smtClean="0">
                <a:solidFill>
                  <a:schemeClr val="bg1"/>
                </a:solidFill>
              </a:rPr>
              <a:t> (Салоники) по приказу византийского императора Михаила III упорядочили письменность для славянского языка. После появления кириллицы, восходящей к греческому уставному (торжественному) письму, развивается деятельность болгарской школы книжников (после Кирилла и </a:t>
            </a:r>
            <a:r>
              <a:rPr lang="ru-RU" dirty="0" err="1" smtClean="0">
                <a:solidFill>
                  <a:schemeClr val="bg1"/>
                </a:solidFill>
              </a:rPr>
              <a:t>Мефодия</a:t>
            </a:r>
            <a:r>
              <a:rPr lang="ru-RU" dirty="0" smtClean="0">
                <a:solidFill>
                  <a:schemeClr val="bg1"/>
                </a:solidFill>
              </a:rPr>
              <a:t>). Болгария становится центром распространения славянской письменности.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Таким образом, прародительницей русского алфавита является древнерусская кириллица, заимствованная у кириллицы болгарской и распространившаяся после крещения Киевской Руси (988 г.). На тот момент в русском алфавите было, по-видимому, 43 буквы. Позже добавились 4 новые буквы, а 14 старых были в разное время исключены за ненадобностью, так как соответствующие звуки исчезли.</a:t>
            </a:r>
          </a:p>
          <a:p>
            <a:endParaRPr lang="ru-RU" dirty="0"/>
          </a:p>
        </p:txBody>
      </p:sp>
      <p:pic>
        <p:nvPicPr>
          <p:cNvPr id="3074" name="Picture 2" descr="http://img.narodna.pravda.com.ua/images/doc/7/7/7731b-michael0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28625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5786454"/>
            <a:ext cx="144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Михаил III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004546" y="4861679"/>
            <a:ext cx="1785950" cy="63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4857752" cy="607220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Слово «азбука» - русская переделка греческого слова </a:t>
            </a:r>
            <a:r>
              <a:rPr lang="ru-RU" sz="2400" dirty="0" err="1" smtClean="0">
                <a:solidFill>
                  <a:schemeClr val="bg1"/>
                </a:solidFill>
              </a:rPr>
              <a:t>alfabetos</a:t>
            </a:r>
            <a:r>
              <a:rPr lang="ru-RU" sz="2400" dirty="0" smtClean="0">
                <a:solidFill>
                  <a:schemeClr val="bg1"/>
                </a:solidFill>
              </a:rPr>
              <a:t>, составленного из названий двух первых букв греческого алфавита – альфа и бета – в славянском варианте аз и буки. Принято считать, что названия славянским буквам придумал создатель славянской азбуки Кирилл в IX веке. Ему хотелось, чтобы само название буквы было не бессмысленным комплексом звуков, а обладало значением. Первую букву он назвал </a:t>
            </a:r>
            <a:r>
              <a:rPr lang="ru-RU" sz="2400" dirty="0" err="1" smtClean="0">
                <a:solidFill>
                  <a:schemeClr val="bg1"/>
                </a:solidFill>
              </a:rPr>
              <a:t>азъ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по-древнеболгарски</a:t>
            </a:r>
            <a:r>
              <a:rPr lang="ru-RU" sz="2400" dirty="0" smtClean="0">
                <a:solidFill>
                  <a:schemeClr val="bg1"/>
                </a:solidFill>
              </a:rPr>
              <a:t> "я" (поэтому не верьте, что я – последняя буква в алфавите!), вторую – просто "буква" (именно так выглядело это слово в древности – </a:t>
            </a:r>
            <a:r>
              <a:rPr lang="ru-RU" sz="2400" dirty="0" err="1" smtClean="0">
                <a:solidFill>
                  <a:schemeClr val="bg1"/>
                </a:solidFill>
              </a:rPr>
              <a:t>боукы</a:t>
            </a:r>
            <a:r>
              <a:rPr lang="ru-RU" sz="2400" dirty="0" smtClean="0">
                <a:solidFill>
                  <a:schemeClr val="bg1"/>
                </a:solidFill>
              </a:rPr>
              <a:t> ), третью –</a:t>
            </a:r>
            <a:r>
              <a:rPr lang="ru-RU" sz="2400" dirty="0" err="1" smtClean="0">
                <a:solidFill>
                  <a:schemeClr val="bg1"/>
                </a:solidFill>
              </a:rPr>
              <a:t>веде</a:t>
            </a:r>
            <a:r>
              <a:rPr lang="ru-RU" sz="2400" dirty="0" smtClean="0">
                <a:solidFill>
                  <a:schemeClr val="bg1"/>
                </a:solidFill>
              </a:rPr>
              <a:t> (от древнего славянского глагола </a:t>
            </a:r>
            <a:r>
              <a:rPr lang="ru-RU" sz="2400" dirty="0" err="1" smtClean="0">
                <a:solidFill>
                  <a:schemeClr val="bg1"/>
                </a:solidFill>
              </a:rPr>
              <a:t>ведети</a:t>
            </a:r>
            <a:r>
              <a:rPr lang="ru-RU" sz="2400" dirty="0" smtClean="0">
                <a:solidFill>
                  <a:schemeClr val="bg1"/>
                </a:solidFill>
              </a:rPr>
              <a:t> – "знать"). Если перевести на современный русский язык название первых трёх букв этой азбуки, получится "Я букву узнал" ( кстати, попробуйте всю русскую азбуку прочесть как текст – вы увидите, как это интересно). Само слово азбука впервые встречается в памятниках письменности XIII века.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24311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384" y="3143248"/>
            <a:ext cx="2190616" cy="35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Азбука: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0"/>
            <a:ext cx="5572164" cy="6858000"/>
          </a:xfrm>
        </p:spPr>
        <p:txBody>
          <a:bodyPr/>
          <a:lstStyle/>
          <a:p>
            <a:pPr algn="ctr"/>
            <a:r>
              <a:rPr lang="ru-RU" dirty="0" smtClean="0"/>
              <a:t>        </a:t>
            </a:r>
            <a:r>
              <a:rPr lang="ru-RU" sz="2800" b="1" i="1" dirty="0" smtClean="0">
                <a:solidFill>
                  <a:schemeClr val="bg1"/>
                </a:solidFill>
              </a:rPr>
              <a:t>В память о великом подвиге Кирилла и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Мефодия</a:t>
            </a:r>
            <a:r>
              <a:rPr lang="ru-RU" sz="2800" b="1" i="1" dirty="0" smtClean="0">
                <a:solidFill>
                  <a:schemeClr val="bg1"/>
                </a:solidFill>
              </a:rPr>
              <a:t> 24 мая во всем мире празднуется День славянской письменности.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iev_pechersk_lavra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143116"/>
            <a:ext cx="3143253" cy="4191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9" descr="Святители Иурман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143116"/>
            <a:ext cx="2978944" cy="4172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</TotalTime>
  <Words>868</Words>
  <Application>Microsoft Office PowerPoint</Application>
  <PresentationFormat>Экран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Актуальность:   Изучение истории письменности.  Цели:  Заинтересовать учащихся  темой происхождения письменности и русского алфавита, развить интерес к более глубокому изучению русского языка. Задачи:  рассмотреть вопросы происхождения письменности и русского алфавита рассказать о том, кто такие братья Кирилл и Мефодий, об их роли в становлении алфавита рассказать об истории становления и исчезновения некоторых старославянских букв.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 происхождения письменности и русского алфавита. </dc:title>
  <dc:creator>Михаил</dc:creator>
  <cp:lastModifiedBy>Учитель</cp:lastModifiedBy>
  <cp:revision>56</cp:revision>
  <dcterms:created xsi:type="dcterms:W3CDTF">2015-01-14T17:41:53Z</dcterms:created>
  <dcterms:modified xsi:type="dcterms:W3CDTF">2022-10-10T09:03:24Z</dcterms:modified>
</cp:coreProperties>
</file>