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304" r:id="rId2"/>
    <p:sldId id="258" r:id="rId3"/>
    <p:sldId id="257" r:id="rId4"/>
    <p:sldId id="283" r:id="rId5"/>
    <p:sldId id="284" r:id="rId6"/>
    <p:sldId id="259" r:id="rId7"/>
    <p:sldId id="285" r:id="rId8"/>
    <p:sldId id="282" r:id="rId9"/>
    <p:sldId id="286" r:id="rId10"/>
    <p:sldId id="265" r:id="rId11"/>
    <p:sldId id="268" r:id="rId12"/>
    <p:sldId id="287" r:id="rId13"/>
    <p:sldId id="290" r:id="rId14"/>
    <p:sldId id="288" r:id="rId15"/>
    <p:sldId id="293" r:id="rId16"/>
    <p:sldId id="292" r:id="rId17"/>
    <p:sldId id="294" r:id="rId18"/>
    <p:sldId id="266" r:id="rId19"/>
    <p:sldId id="256" r:id="rId20"/>
    <p:sldId id="297" r:id="rId21"/>
    <p:sldId id="298" r:id="rId22"/>
    <p:sldId id="300" r:id="rId23"/>
    <p:sldId id="295" r:id="rId24"/>
    <p:sldId id="270" r:id="rId25"/>
    <p:sldId id="301" r:id="rId26"/>
    <p:sldId id="305" r:id="rId27"/>
    <p:sldId id="306" r:id="rId28"/>
    <p:sldId id="26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591" autoAdjust="0"/>
  </p:normalViewPr>
  <p:slideViewPr>
    <p:cSldViewPr>
      <p:cViewPr varScale="1">
        <p:scale>
          <a:sx n="50" d="100"/>
          <a:sy n="50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4E5D6-867D-498D-987C-7F88DF132F07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6DBC1-DD15-4AD3-9788-364A822B6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4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DBC1-DD15-4AD3-9788-364A822B67F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E23-8E73-4189-8F9E-C2E0587E43C9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902A-B0F2-4548-8D27-399DEB98B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E23-8E73-4189-8F9E-C2E0587E43C9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902A-B0F2-4548-8D27-399DEB98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E23-8E73-4189-8F9E-C2E0587E43C9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902A-B0F2-4548-8D27-399DEB98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E23-8E73-4189-8F9E-C2E0587E43C9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902A-B0F2-4548-8D27-399DEB98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E23-8E73-4189-8F9E-C2E0587E43C9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E2902A-B0F2-4548-8D27-399DEB98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E23-8E73-4189-8F9E-C2E0587E43C9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902A-B0F2-4548-8D27-399DEB98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E23-8E73-4189-8F9E-C2E0587E43C9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902A-B0F2-4548-8D27-399DEB98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E23-8E73-4189-8F9E-C2E0587E43C9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902A-B0F2-4548-8D27-399DEB98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E23-8E73-4189-8F9E-C2E0587E43C9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902A-B0F2-4548-8D27-399DEB98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E23-8E73-4189-8F9E-C2E0587E43C9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902A-B0F2-4548-8D27-399DEB98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E23-8E73-4189-8F9E-C2E0587E43C9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902A-B0F2-4548-8D27-399DEB98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AA6E23-8E73-4189-8F9E-C2E0587E43C9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E2902A-B0F2-4548-8D27-399DEB98B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iraces.narod.ru/woman/bershansk.htm" TargetMode="Externa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60" y="274638"/>
            <a:ext cx="885828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200" dirty="0" smtClean="0">
                <a:ln w="6350">
                  <a:solidFill>
                    <a:srgbClr val="C00000"/>
                  </a:solidFill>
                </a:ln>
              </a:rPr>
              <a:t>«У  войны  не  женское  лицо»</a:t>
            </a:r>
            <a:endParaRPr lang="ru-RU" sz="4200" dirty="0">
              <a:ln w="6350">
                <a:solidFill>
                  <a:srgbClr val="C00000"/>
                </a:solidFill>
              </a:ln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619868" cy="496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143932" cy="549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НОРД\Desktop\снайпе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371477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00562" y="357166"/>
            <a:ext cx="4329114" cy="265429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</a:rPr>
              <a:t>Армейские архивы насчитывают около 2000 советских женщин-снайперов, на счету которых более 12 000 ликвидированных солдат и офицеров врага.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8676" name="Picture 4" descr="C:\Users\НОРД\Desktop\снайп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857652" cy="5409099"/>
          </a:xfrm>
          <a:prstGeom prst="rect">
            <a:avLst/>
          </a:prstGeom>
          <a:noFill/>
        </p:spPr>
      </p:pic>
      <p:pic>
        <p:nvPicPr>
          <p:cNvPr id="28674" name="Picture 2" descr="C:\Users\НОРД\Desktop\снайперы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071810"/>
            <a:ext cx="5455404" cy="3552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C:\Users\НОРД\Desktop\шанин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5322099" cy="3548066"/>
          </a:xfrm>
          <a:prstGeom prst="rect">
            <a:avLst/>
          </a:prstGeom>
          <a:noFill/>
        </p:spPr>
      </p:pic>
      <p:pic>
        <p:nvPicPr>
          <p:cNvPr id="43013" name="Picture 5" descr="C:\Users\НОРД\Desktop\шанина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3588710" cy="531967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23685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Первой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высокое звание Героя получила Роза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Шанина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, н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а  её снайперском счету   числились 59 убитых солдат и офицеров противника</a:t>
            </a:r>
            <a:endParaRPr lang="ru-RU" sz="24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РД\Desktop\жен-авиато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0" y="428604"/>
            <a:ext cx="8143900" cy="610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effectLst/>
              </a:rPr>
              <a:t>   Советские  женщины-лётчицы,  сражающиеся  практически  во  всех   видах  авиации (истребительной,  штурмовой,  бомбардировочной),  внесли  свой  весомый  вклад  в  дело  достижения  Великой  Победы  над  врагом.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    При  этом  женщины-авиаторы  сражались  в  составах  как  в  обычных  «мужских»  авиационных  полков,  так  и  в  отдельных  «женских».</a:t>
            </a:r>
            <a:endParaRPr lang="ru-RU" dirty="0"/>
          </a:p>
        </p:txBody>
      </p:sp>
      <p:pic>
        <p:nvPicPr>
          <p:cNvPr id="1026" name="Picture 2" descr="C:\Users\НОРД\Desktop\авиаторы.jpg"/>
          <p:cNvPicPr>
            <a:picLocks noChangeAspect="1" noChangeArrowheads="1"/>
          </p:cNvPicPr>
          <p:nvPr/>
        </p:nvPicPr>
        <p:blipFill>
          <a:blip r:embed="rId2"/>
          <a:srcRect t="-4372" r="-9837"/>
          <a:stretch>
            <a:fillRect/>
          </a:stretch>
        </p:blipFill>
        <p:spPr bwMode="auto">
          <a:xfrm>
            <a:off x="357158" y="2428868"/>
            <a:ext cx="5214974" cy="3716609"/>
          </a:xfrm>
          <a:prstGeom prst="rect">
            <a:avLst/>
          </a:prstGeom>
          <a:noFill/>
        </p:spPr>
      </p:pic>
      <p:pic>
        <p:nvPicPr>
          <p:cNvPr id="1027" name="Picture 3" descr="C:\Users\НОРД\Desktop\авиаторы1.jpg"/>
          <p:cNvPicPr>
            <a:picLocks noChangeAspect="1" noChangeArrowheads="1"/>
          </p:cNvPicPr>
          <p:nvPr/>
        </p:nvPicPr>
        <p:blipFill>
          <a:blip r:embed="rId3"/>
          <a:srcRect t="6205"/>
          <a:stretch>
            <a:fillRect/>
          </a:stretch>
        </p:blipFill>
        <p:spPr bwMode="auto">
          <a:xfrm>
            <a:off x="5143504" y="2071678"/>
            <a:ext cx="3757598" cy="4319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effectLst/>
              </a:rPr>
              <a:t>        Вскоре после начала Великой Отечественной войны, в начале октября 1941 года, прославленная лётчица Герой Советского Союза Марина Михайловна Раскова лично обратилась в ЦК ВКП(б) с просьбой разрешить ей сформировать женский авиационный полк. Её просьба была удовлетворена. Но желающих оказалось столько, что было решено сформировать не один, а сразу 3 женских  авиаполка.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4400" t="6329" r="4800" b="35443"/>
          <a:stretch>
            <a:fillRect/>
          </a:stretch>
        </p:blipFill>
        <p:spPr bwMode="auto">
          <a:xfrm>
            <a:off x="500034" y="2571744"/>
            <a:ext cx="3643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429000"/>
            <a:ext cx="4819642" cy="321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НОРД\Desktop\kazar_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613025" cy="3787775"/>
          </a:xfrm>
          <a:prstGeom prst="rect">
            <a:avLst/>
          </a:prstGeom>
          <a:noFill/>
        </p:spPr>
      </p:pic>
      <p:pic>
        <p:nvPicPr>
          <p:cNvPr id="4" name="Picture 2" descr="C:\Users\НОРД\Desktop\Раско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857232"/>
            <a:ext cx="3075636" cy="4082703"/>
          </a:xfrm>
          <a:prstGeom prst="rect">
            <a:avLst/>
          </a:prstGeom>
          <a:noFill/>
        </p:spPr>
      </p:pic>
      <p:pic>
        <p:nvPicPr>
          <p:cNvPr id="5123" name="Picture 3" descr="C:\Users\НОРД\Desktop\bersha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500174"/>
            <a:ext cx="2912627" cy="41525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57884" y="564357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+mj-lt"/>
                <a:hlinkClick r:id="rId5" tooltip="биография женщины-летчика Евдокии Бершанской"/>
              </a:rPr>
              <a:t>Бершанская</a:t>
            </a:r>
            <a:r>
              <a:rPr lang="ru-RU" b="1" dirty="0" smtClean="0">
                <a:solidFill>
                  <a:schemeClr val="bg1"/>
                </a:solidFill>
                <a:latin typeface="+mj-lt"/>
                <a:hlinkClick r:id="rId5" tooltip="биография женщины-летчика Евдокии Бершанской"/>
              </a:rPr>
              <a:t> Евдокия Давыдовна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 - Гвардии подполковник. 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21481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421481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Казаринова Тамара Александровна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  -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майор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5286388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Герой Советского Союза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Марина Михайловна Раскова 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effectLst/>
              </a:rPr>
              <a:t>      Более всего противнику внушали страх девушки-пилоты из 588-го полка   (46-й гвардейский бомбардировочный),   за что были прозваны «ночными ведьмами».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3" descr="C:\Users\НОРД\Desktop\полк  Расковой.jpg"/>
          <p:cNvPicPr>
            <a:picLocks noChangeAspect="1" noChangeArrowheads="1"/>
          </p:cNvPicPr>
          <p:nvPr/>
        </p:nvPicPr>
        <p:blipFill>
          <a:blip r:embed="rId2"/>
          <a:srcRect l="11718" t="28125" r="21875" b="3125"/>
          <a:stretch>
            <a:fillRect/>
          </a:stretch>
        </p:blipFill>
        <p:spPr bwMode="auto">
          <a:xfrm>
            <a:off x="4000496" y="2857496"/>
            <a:ext cx="4692179" cy="3643338"/>
          </a:xfrm>
          <a:prstGeom prst="rect">
            <a:avLst/>
          </a:prstGeom>
          <a:noFill/>
        </p:spPr>
      </p:pic>
      <p:pic>
        <p:nvPicPr>
          <p:cNvPr id="7170" name="Picture 2" descr="C:\Users\НОРД\Desktop\Ноч вед.jpg"/>
          <p:cNvPicPr>
            <a:picLocks noChangeAspect="1" noChangeArrowheads="1"/>
          </p:cNvPicPr>
          <p:nvPr/>
        </p:nvPicPr>
        <p:blipFill>
          <a:blip r:embed="rId3" cstate="print"/>
          <a:srcRect t="10256"/>
          <a:stretch>
            <a:fillRect/>
          </a:stretch>
        </p:blipFill>
        <p:spPr bwMode="auto">
          <a:xfrm>
            <a:off x="214282" y="1428736"/>
            <a:ext cx="3929090" cy="250033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3929042" cy="26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ОРД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71810"/>
            <a:ext cx="4229838" cy="3505203"/>
          </a:xfrm>
          <a:prstGeom prst="rect">
            <a:avLst/>
          </a:prstGeom>
          <a:noFill/>
        </p:spPr>
      </p:pic>
      <p:pic>
        <p:nvPicPr>
          <p:cNvPr id="8195" name="Picture 3" descr="C:\Users\НОРД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4572000" cy="350996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86808" cy="279717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effectLst/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В  конце  мая 1942 года, когда  полк  прибыл  на  фронт,  численность его  составляла 115 человек — большинство в возрасте от 17 до 22 лет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      За годы войны </a:t>
            </a:r>
            <a:r>
              <a:rPr lang="ru-RU" sz="2000" smtClean="0">
                <a:solidFill>
                  <a:schemeClr val="bg1"/>
                </a:solidFill>
                <a:effectLst/>
              </a:rPr>
              <a:t>24 военнослужащим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полка было присвоено звание Героя Советского Союза.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   Безвозвратные боевые потери полка составили 23 человека и 28 самолётов.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371475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C:\Users\%D0%9D%D0%9E%D0%A0%D0%94\Desktop\%D0%92%D0%9E%D0%92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C:\Users\%D0%9D%D0%9E%D0%A0%D0%94\Desktop\%D0%92%D0%9E%D0%92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НОРД\Desktop\женщ тан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714884"/>
            <a:ext cx="4429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Были на войне и женщины-танкисты. Их было немного - всего 13 человек, но этот факт очень интересен и примечателен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РД\Desktop\коллаж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01" y="246417"/>
            <a:ext cx="8643998" cy="6418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РД\Desktop\Бойко Иван и Александ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636005" cy="508636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2129" r="18571"/>
          <a:stretch>
            <a:fillRect/>
          </a:stretch>
        </p:blipFill>
        <p:spPr bwMode="auto">
          <a:xfrm>
            <a:off x="4643438" y="3286124"/>
            <a:ext cx="407196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C:\Users\НОРД\Desktop\Женщины в ВОВ\Бойко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447414"/>
            <a:ext cx="1703389" cy="233241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effectLst/>
              </a:rPr>
              <a:t>   </a:t>
            </a:r>
            <a:r>
              <a:rPr lang="ru-RU" sz="2200" dirty="0" smtClean="0">
                <a:solidFill>
                  <a:schemeClr val="bg1"/>
                </a:solidFill>
                <a:effectLst/>
              </a:rPr>
              <a:t>В годы войны  супруги  Александра  и  Иван  Бойко  внесли </a:t>
            </a:r>
            <a:br>
              <a:rPr lang="ru-RU" sz="2200" dirty="0" smtClean="0">
                <a:solidFill>
                  <a:schemeClr val="bg1"/>
                </a:solidFill>
                <a:effectLst/>
              </a:rPr>
            </a:br>
            <a:r>
              <a:rPr lang="ru-RU" sz="2200" dirty="0" smtClean="0">
                <a:solidFill>
                  <a:schemeClr val="bg1"/>
                </a:solidFill>
                <a:effectLst/>
              </a:rPr>
              <a:t>50 тысяч рублей на постройку танка. Их танк «Колыма»  подбил в сумме около 7 вражеских, в том числе и несколько "Тигров"</a:t>
            </a:r>
            <a:endParaRPr lang="ru-RU" sz="22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ОРД\Desktop\Октябрь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6130098" cy="3214710"/>
          </a:xfrm>
          <a:prstGeom prst="rect">
            <a:avLst/>
          </a:prstGeom>
          <a:noFill/>
        </p:spPr>
      </p:pic>
      <p:pic>
        <p:nvPicPr>
          <p:cNvPr id="1027" name="Picture 3" descr="C:\Users\НОРД\Desktop\боев подруга.jpg"/>
          <p:cNvPicPr>
            <a:picLocks noChangeAspect="1" noChangeArrowheads="1"/>
          </p:cNvPicPr>
          <p:nvPr/>
        </p:nvPicPr>
        <p:blipFill>
          <a:blip r:embed="rId3"/>
          <a:srcRect l="40591" b="29487"/>
          <a:stretch>
            <a:fillRect/>
          </a:stretch>
        </p:blipFill>
        <p:spPr bwMode="auto">
          <a:xfrm>
            <a:off x="4286248" y="3500438"/>
            <a:ext cx="4600553" cy="3143272"/>
          </a:xfrm>
          <a:prstGeom prst="rect">
            <a:avLst/>
          </a:prstGeom>
          <a:noFill/>
        </p:spPr>
      </p:pic>
      <p:pic>
        <p:nvPicPr>
          <p:cNvPr id="1028" name="Picture 4" descr="C:\Users\НОРД\Desktop\окт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28226"/>
            <a:ext cx="3357586" cy="3000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РД\Desktop\расщу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5786478" cy="5786478"/>
          </a:xfrm>
          <a:prstGeom prst="rect">
            <a:avLst/>
          </a:prstGeom>
          <a:noFill/>
        </p:spPr>
      </p:pic>
      <p:pic>
        <p:nvPicPr>
          <p:cNvPr id="3075" name="Picture 3" descr="C:\Users\НОРД\Desktop\Ращуп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71480"/>
            <a:ext cx="5357820" cy="3786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43636" y="4429132"/>
            <a:ext cx="30003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ru-RU" sz="2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Александра        </a:t>
            </a:r>
            <a:r>
              <a:rPr lang="ru-RU" sz="2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Ращупкина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 -</a:t>
            </a:r>
          </a:p>
          <a:p>
            <a:pPr marL="714375" indent="-714375"/>
            <a:r>
              <a:rPr lang="ru-RU" sz="2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Санька – сорванец  или </a:t>
            </a:r>
          </a:p>
          <a:p>
            <a:pPr marL="714375" indent="-714375"/>
            <a:r>
              <a:rPr lang="ru-RU" sz="2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танкист-девица </a:t>
            </a:r>
          </a:p>
          <a:p>
            <a:endParaRPr lang="ru-RU" sz="2000" b="1" dirty="0" smtClean="0">
              <a:latin typeface="+mj-lt"/>
            </a:endParaRPr>
          </a:p>
          <a:p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  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ОРД\Desktop\Самус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667251" cy="3500438"/>
          </a:xfrm>
          <a:prstGeom prst="rect">
            <a:avLst/>
          </a:prstGeom>
          <a:noFill/>
        </p:spPr>
      </p:pic>
      <p:pic>
        <p:nvPicPr>
          <p:cNvPr id="3" name="Picture 2" descr="C:\Users\НОРД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00372"/>
            <a:ext cx="457498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effectLst/>
              </a:rPr>
              <a:t>     </a:t>
            </a:r>
            <a:r>
              <a:rPr lang="ru-RU" sz="2200" dirty="0" smtClean="0">
                <a:solidFill>
                  <a:schemeClr val="bg1"/>
                </a:solidFill>
                <a:effectLst/>
              </a:rPr>
              <a:t>То героическое время рождало героев, а точнее настоящих героинь... Они были разные, но всех их объединил флот. От капитанов судов, до морских пехотинцев и водолазов, женщинам везде находилось место. Они доказали свое право быть там и то, что женщина на флоте может все!</a:t>
            </a:r>
            <a:endParaRPr lang="ru-RU" sz="22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C:\Users\НОРД\Desktop\морячки1.jpg"/>
          <p:cNvPicPr>
            <a:picLocks noChangeAspect="1" noChangeArrowheads="1"/>
          </p:cNvPicPr>
          <p:nvPr/>
        </p:nvPicPr>
        <p:blipFill>
          <a:blip r:embed="rId3"/>
          <a:srcRect l="7482" r="11386"/>
          <a:stretch>
            <a:fillRect/>
          </a:stretch>
        </p:blipFill>
        <p:spPr bwMode="auto">
          <a:xfrm>
            <a:off x="4786314" y="2071678"/>
            <a:ext cx="4071966" cy="3262329"/>
          </a:xfrm>
          <a:prstGeom prst="rect">
            <a:avLst/>
          </a:prstGeom>
          <a:noFill/>
        </p:spPr>
      </p:pic>
      <p:pic>
        <p:nvPicPr>
          <p:cNvPr id="1027" name="Picture 3" descr="C:\Users\НОРД\Desktop\водолаз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262423"/>
            <a:ext cx="3850107" cy="259557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214554"/>
            <a:ext cx="2500330" cy="371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97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effectLst/>
              </a:rPr>
              <a:t>        В 1942 г. на Волге, под Сталинградом, успешно действовал тральщик № 611. </a:t>
            </a:r>
            <a:r>
              <a:rPr lang="ru-RU" sz="22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bg1"/>
                </a:solidFill>
                <a:effectLst/>
              </a:rPr>
            </a:br>
            <a:r>
              <a:rPr lang="ru-RU" sz="2200" dirty="0" smtClean="0">
                <a:solidFill>
                  <a:schemeClr val="bg1"/>
                </a:solidFill>
                <a:effectLst/>
              </a:rPr>
              <a:t>  «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Семеро смелых», как прозвали экипаж ТЩ-611 </a:t>
            </a:r>
            <a:r>
              <a:rPr lang="ru-RU" sz="2000" dirty="0" err="1" smtClean="0">
                <a:solidFill>
                  <a:schemeClr val="bg1"/>
                </a:solidFill>
                <a:effectLst/>
              </a:rPr>
              <a:t>сталинградцы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. В истории военно-морского флота известен единственный случай, когда весь экипаж военного корабля — от матроса до командира — состоял из женщин.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3075" name="Picture 3" descr="C:\Users\НОРД\Desktop\моря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4994305" cy="3227153"/>
          </a:xfrm>
          <a:prstGeom prst="rect">
            <a:avLst/>
          </a:prstGeom>
          <a:noFill/>
        </p:spPr>
      </p:pic>
      <p:pic>
        <p:nvPicPr>
          <p:cNvPr id="3074" name="Picture 2" descr="C:\Users\НОРД\Desktop\тральщи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17" y="3929066"/>
            <a:ext cx="391143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chemeClr val="bg1"/>
                </a:solidFill>
                <a:effectLst/>
              </a:rPr>
              <a:t>        </a:t>
            </a:r>
            <a:br>
              <a:rPr lang="ru-RU" sz="2200" dirty="0" smtClean="0">
                <a:solidFill>
                  <a:schemeClr val="bg1"/>
                </a:solidFill>
                <a:effectLst/>
              </a:rPr>
            </a:br>
            <a:r>
              <a:rPr lang="ru-RU" sz="2200" dirty="0" smtClean="0">
                <a:solidFill>
                  <a:schemeClr val="bg1"/>
                </a:solidFill>
                <a:effectLst/>
              </a:rPr>
              <a:t>   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Евдокия Николаевна </a:t>
            </a:r>
            <a:r>
              <a:rPr lang="ru-RU" sz="2400" dirty="0" err="1" smtClean="0">
                <a:solidFill>
                  <a:schemeClr val="bg1"/>
                </a:solidFill>
                <a:effectLst/>
              </a:rPr>
              <a:t>Завалий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 единственная женщина во Второй мировой войне, которая командовала взводом морской пехоты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4098" name="Picture 2" descr="C:\Users\НОРД\Desktop\Завалий Евдок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810026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428736"/>
            <a:ext cx="42148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Кавалер четырёх боевых орденов и почти 40 медалей:</a:t>
            </a:r>
          </a:p>
          <a:p>
            <a:r>
              <a:rPr lang="ru-RU" b="1" dirty="0" smtClean="0">
                <a:latin typeface="+mj-lt"/>
              </a:rPr>
              <a:t>- орден Октябрьской Революции</a:t>
            </a:r>
          </a:p>
          <a:p>
            <a:r>
              <a:rPr lang="ru-RU" b="1" dirty="0" smtClean="0">
                <a:latin typeface="+mj-lt"/>
              </a:rPr>
              <a:t>- орден Красного Знамени</a:t>
            </a:r>
          </a:p>
          <a:p>
            <a:r>
              <a:rPr lang="ru-RU" b="1" dirty="0" smtClean="0">
                <a:latin typeface="+mj-lt"/>
              </a:rPr>
              <a:t>- орден Красной Звезды</a:t>
            </a:r>
          </a:p>
          <a:p>
            <a:r>
              <a:rPr lang="ru-RU" b="1" dirty="0" smtClean="0">
                <a:latin typeface="+mj-lt"/>
              </a:rPr>
              <a:t>- ордена Отечественной войны I и II степени</a:t>
            </a:r>
          </a:p>
          <a:p>
            <a:r>
              <a:rPr lang="ru-RU" b="1" dirty="0" smtClean="0">
                <a:latin typeface="+mj-lt"/>
              </a:rPr>
              <a:t>- медаль «За отвагу»</a:t>
            </a:r>
          </a:p>
          <a:p>
            <a:r>
              <a:rPr lang="ru-RU" b="1" dirty="0" smtClean="0">
                <a:latin typeface="+mj-lt"/>
              </a:rPr>
              <a:t>- медаль «За оборону Севастополя»</a:t>
            </a:r>
          </a:p>
          <a:p>
            <a:r>
              <a:rPr lang="ru-RU" b="1" dirty="0" smtClean="0">
                <a:latin typeface="+mj-lt"/>
              </a:rPr>
              <a:t>- медаль «За взятие Будапешта»</a:t>
            </a:r>
          </a:p>
          <a:p>
            <a:r>
              <a:rPr lang="ru-RU" b="1" dirty="0" smtClean="0">
                <a:latin typeface="+mj-lt"/>
              </a:rPr>
              <a:t>- медаль «За взятие Вены»</a:t>
            </a:r>
          </a:p>
          <a:p>
            <a:r>
              <a:rPr lang="ru-RU" b="1" dirty="0" smtClean="0">
                <a:latin typeface="+mj-lt"/>
              </a:rPr>
              <a:t>- медаль «За освобождение Белграда»</a:t>
            </a:r>
          </a:p>
          <a:p>
            <a:r>
              <a:rPr lang="ru-RU" b="1" dirty="0" smtClean="0">
                <a:latin typeface="+mj-lt"/>
              </a:rPr>
              <a:t>другие ордена и медали</a:t>
            </a:r>
            <a:endParaRPr lang="ru-RU" b="1" dirty="0">
              <a:latin typeface="+mj-lt"/>
            </a:endParaRPr>
          </a:p>
        </p:txBody>
      </p:sp>
      <p:pic>
        <p:nvPicPr>
          <p:cNvPr id="4099" name="Picture 3" descr="C:\Users\НОРД\Desktop\8-Евдокия Николаевна Завал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929066"/>
            <a:ext cx="202265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ОРД\Desktop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ОРД\Desktop\Звание  геро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ОРД\Desktop\вов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686800" cy="84124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     Однажды маршал Баграмян сказал, что во время войны медики сделали столько, что это следует признать подвигом.       Образ медик – это символ гуманизма в его самом высоком проявлении. Все врачи и медсестры того времени были самоотверженными и мужественными людьми, ничего не жалевшими для исполнения своего долга.</a:t>
            </a:r>
            <a:br>
              <a:rPr lang="ru-RU" sz="20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НОРД\Desktop\Мед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29" y="2428868"/>
            <a:ext cx="8410542" cy="3959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ОРД\Desktop\медики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71810"/>
            <a:ext cx="5847234" cy="3548079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0" dirty="0" smtClean="0">
                <a:solidFill>
                  <a:schemeClr val="bg1"/>
                </a:solidFill>
                <a:effectLst/>
              </a:rPr>
              <a:t>       </a:t>
            </a:r>
            <a:r>
              <a:rPr lang="ru-RU" sz="2200" dirty="0" smtClean="0">
                <a:solidFill>
                  <a:schemeClr val="bg1"/>
                </a:solidFill>
                <a:effectLst/>
              </a:rPr>
              <a:t>Сестры милосердия всегда были на передовой, и именно они выносили с горячих мест сражений в тыл раненых бойцов, невзирая на обстрелы и бомбежки.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53" name="Picture 5" descr="C:\Users\НОРД\Desktop\мед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58497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НОРД\Desktop\санитарки.jpg"/>
          <p:cNvPicPr>
            <a:picLocks noChangeAspect="1" noChangeArrowheads="1"/>
          </p:cNvPicPr>
          <p:nvPr/>
        </p:nvPicPr>
        <p:blipFill>
          <a:blip r:embed="rId2"/>
          <a:srcRect r="3483"/>
          <a:stretch>
            <a:fillRect/>
          </a:stretch>
        </p:blipFill>
        <p:spPr bwMode="auto">
          <a:xfrm>
            <a:off x="785786" y="1000108"/>
            <a:ext cx="3286148" cy="4643470"/>
          </a:xfrm>
          <a:prstGeom prst="rect">
            <a:avLst/>
          </a:prstGeom>
          <a:noFill/>
        </p:spPr>
      </p:pic>
      <p:pic>
        <p:nvPicPr>
          <p:cNvPr id="3074" name="Picture 2" descr="C:\Users\НОРД\Desktop\2.jpg"/>
          <p:cNvPicPr>
            <a:picLocks noChangeAspect="1" noChangeArrowheads="1"/>
          </p:cNvPicPr>
          <p:nvPr/>
        </p:nvPicPr>
        <p:blipFill>
          <a:blip r:embed="rId3"/>
          <a:srcRect l="2778" t="10920"/>
          <a:stretch>
            <a:fillRect/>
          </a:stretch>
        </p:blipFill>
        <p:spPr bwMode="auto">
          <a:xfrm>
            <a:off x="4572000" y="1000108"/>
            <a:ext cx="3857620" cy="466179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686800" cy="1184825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8572560" cy="121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Благодаря усилиям докторов и медсестер, фельдшеров и санитаров, удалось вернуть к жизни порядка 17 миллионов солдат и офицеров.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78645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Обрели возможность выжить 72,3% получивших ранения.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Около 90,6% больных вернулись к своим солдатским обязанностям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НОРД\Desktop\друн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1297</TotalTime>
  <Words>503</Words>
  <Application>Microsoft Office PowerPoint</Application>
  <PresentationFormat>Экран (4:3)</PresentationFormat>
  <Paragraphs>43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«У  войны  не  женское  лицо»</vt:lpstr>
      <vt:lpstr>Презентация PowerPoint</vt:lpstr>
      <vt:lpstr>Презентация PowerPoint</vt:lpstr>
      <vt:lpstr>       Однажды маршал Баграмян сказал, что во время войны медики сделали столько, что это следует признать подвигом.       Образ медик – это символ гуманизма в его самом высоком проявлении. Все врачи и медсестры того времени были самоотверженными и мужественными людьми, ничего не жалевшими для исполнения своего долга. </vt:lpstr>
      <vt:lpstr>       Сестры милосердия всегда были на передовой, и именно они выносили с горячих мест сражений в тыл раненых бойцов, невзирая на обстрелы и бомбежки.  </vt:lpstr>
      <vt:lpstr> </vt:lpstr>
      <vt:lpstr> </vt:lpstr>
      <vt:lpstr>Презентация PowerPoint</vt:lpstr>
      <vt:lpstr>Презентация PowerPoint</vt:lpstr>
      <vt:lpstr>Презентация PowerPoint</vt:lpstr>
      <vt:lpstr>Армейские архивы насчитывают около 2000 советских женщин-снайперов, на счету которых более 12 000 ликвидированных солдат и офицеров врага. </vt:lpstr>
      <vt:lpstr>Первой высокое звание Героя получила Роза Шанина, на  её снайперском счету   числились 59 убитых солдат и офицеров противника</vt:lpstr>
      <vt:lpstr>Презентация PowerPoint</vt:lpstr>
      <vt:lpstr>   Советские  женщины-лётчицы,  сражающиеся  практически  во  всех   видах  авиации (истребительной,  штурмовой,  бомбардировочной),  внесли  свой  весомый  вклад  в  дело  достижения  Великой  Победы  над  врагом.     При  этом  женщины-авиаторы  сражались  в  составах  как  в  обычных  «мужских»  авиационных  полков,  так  и  в  отдельных  «женских».</vt:lpstr>
      <vt:lpstr>        Вскоре после начала Великой Отечественной войны, в начале октября 1941 года, прославленная лётчица Герой Советского Союза Марина Михайловна Раскова лично обратилась в ЦК ВКП(б) с просьбой разрешить ей сформировать женский авиационный полк. Её просьба была удовлетворена. Но желающих оказалось столько, что было решено сформировать не один, а сразу 3 женских  авиаполка.</vt:lpstr>
      <vt:lpstr> </vt:lpstr>
      <vt:lpstr>      Более всего противнику внушали страх девушки-пилоты из 588-го полка   (46-й гвардейский бомбардировочный),   за что были прозваны «ночными ведьмами».</vt:lpstr>
      <vt:lpstr>       В  конце  мая 1942 года, когда  полк  прибыл  на  фронт,  численность его  составляла 115 человек — большинство в возрасте от 17 до 22 лет       За годы войны 24 военнослужащим полка было присвоено звание Героя Советского Союза.    Безвозвратные боевые потери полка составили 23 человека и 28 самолётов. </vt:lpstr>
      <vt:lpstr>Презентация PowerPoint</vt:lpstr>
      <vt:lpstr>   В годы войны  супруги  Александра  и  Иван  Бойко  внесли  50 тысяч рублей на постройку танка. Их танк «Колыма»  подбил в сумме около 7 вражеских, в том числе и несколько "Тигров"</vt:lpstr>
      <vt:lpstr>Презентация PowerPoint</vt:lpstr>
      <vt:lpstr>Презентация PowerPoint</vt:lpstr>
      <vt:lpstr>Презентация PowerPoint</vt:lpstr>
      <vt:lpstr>     То героическое время рождало героев, а точнее настоящих героинь... Они были разные, но всех их объединил флот. От капитанов судов, до морских пехотинцев и водолазов, женщинам везде находилось место. Они доказали свое право быть там и то, что женщина на флоте может все!</vt:lpstr>
      <vt:lpstr>        В 1942 г. на Волге, под Сталинградом, успешно действовал тральщик № 611.    «Семеро смелых», как прозвали экипаж ТЩ-611 сталинградцы. В истории военно-морского флота известен единственный случай, когда весь экипаж военного корабля — от матроса до командира — состоял из женщин.</vt:lpstr>
      <vt:lpstr>             Евдокия Николаевна Завалий единственная женщина во Второй мировой войне, которая командовала взводом морской пехоты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НОРД</dc:creator>
  <cp:lastModifiedBy>директор</cp:lastModifiedBy>
  <cp:revision>140</cp:revision>
  <dcterms:created xsi:type="dcterms:W3CDTF">2021-04-23T15:32:30Z</dcterms:created>
  <dcterms:modified xsi:type="dcterms:W3CDTF">2021-05-05T09:12:49Z</dcterms:modified>
</cp:coreProperties>
</file>