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74" r:id="rId2"/>
    <p:sldId id="256" r:id="rId3"/>
    <p:sldId id="272" r:id="rId4"/>
    <p:sldId id="257" r:id="rId5"/>
    <p:sldId id="267" r:id="rId6"/>
    <p:sldId id="287" r:id="rId7"/>
    <p:sldId id="282" r:id="rId8"/>
    <p:sldId id="288" r:id="rId9"/>
    <p:sldId id="289" r:id="rId10"/>
    <p:sldId id="290" r:id="rId11"/>
    <p:sldId id="281" r:id="rId12"/>
    <p:sldId id="291" r:id="rId13"/>
    <p:sldId id="293" r:id="rId14"/>
    <p:sldId id="258" r:id="rId15"/>
    <p:sldId id="292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2" autoAdjust="0"/>
    <p:restoredTop sz="94671" autoAdjust="0"/>
  </p:normalViewPr>
  <p:slideViewPr>
    <p:cSldViewPr>
      <p:cViewPr varScale="1">
        <p:scale>
          <a:sx n="86" d="100"/>
          <a:sy n="86" d="100"/>
        </p:scale>
        <p:origin x="114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2.wdp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ПК\Desktop\hello_html_m6dc1d83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 contras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35" t="5260" r="6374"/>
          <a:stretch/>
        </p:blipFill>
        <p:spPr bwMode="auto">
          <a:xfrm>
            <a:off x="579956" y="3045153"/>
            <a:ext cx="4195358" cy="360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60648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детский сад № 123 г.  Пензы «</a:t>
            </a:r>
            <a:r>
              <a:rPr lang="ru-RU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Семицветик</a:t>
            </a:r>
            <a:r>
              <a:rPr lang="ru-RU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</a:p>
          <a:p>
            <a:pPr algn="ctr">
              <a:spcAft>
                <a:spcPts val="600"/>
              </a:spcAft>
            </a:pPr>
            <a:r>
              <a:rPr lang="ru-RU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(филиал № 2 «Пчёлка» Муниципальное бюджетное дошкольное образовательное учреждение детский сад № 123 г. Пензы «</a:t>
            </a:r>
            <a:r>
              <a:rPr lang="ru-RU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Семицветик</a:t>
            </a:r>
            <a:r>
              <a:rPr lang="ru-RU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906380"/>
            <a:ext cx="705678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anose="02020603050405020304" pitchFamily="18" charset="0"/>
              </a:rPr>
              <a:t>Тема: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Использование элементов блоков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в работе с детьми раннего возраста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(из опыта работы)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72200" y="50131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:</a:t>
            </a:r>
          </a:p>
          <a:p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И.А.Метальникова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41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90" y="1268760"/>
            <a:ext cx="3146380" cy="29118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1680" y="620688"/>
            <a:ext cx="4593245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Серия игр «Выложи картинку»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987" y="1268760"/>
            <a:ext cx="3267451" cy="28416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618" y="2414665"/>
            <a:ext cx="2677621" cy="353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2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5896" y="404664"/>
            <a:ext cx="3168352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Наложение на основу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2592288" cy="418955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8" t="22342" r="6239"/>
          <a:stretch/>
        </p:blipFill>
        <p:spPr>
          <a:xfrm>
            <a:off x="2771800" y="2455214"/>
            <a:ext cx="3314021" cy="289458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3" r="9210" b="10526"/>
          <a:stretch/>
        </p:blipFill>
        <p:spPr>
          <a:xfrm>
            <a:off x="5796136" y="3717032"/>
            <a:ext cx="3212827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5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8" t="21684" r="6855"/>
          <a:stretch/>
        </p:blipFill>
        <p:spPr>
          <a:xfrm>
            <a:off x="5158531" y="4042005"/>
            <a:ext cx="3710467" cy="268011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5" t="20870" r="17825" b="9563"/>
          <a:stretch/>
        </p:blipFill>
        <p:spPr>
          <a:xfrm>
            <a:off x="64614" y="1161685"/>
            <a:ext cx="3312368" cy="28803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87824" y="412033"/>
            <a:ext cx="391806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Выкладывание по образцу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982" y="2204864"/>
            <a:ext cx="2387054" cy="292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32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2032" y="497544"/>
            <a:ext cx="4583306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деятельность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95" r="4284" b="6564"/>
          <a:stretch/>
        </p:blipFill>
        <p:spPr>
          <a:xfrm>
            <a:off x="5520332" y="1340768"/>
            <a:ext cx="2655384" cy="25057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11284"/>
            <a:ext cx="2304256" cy="27956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7" t="15445" r="-2009" b="-837"/>
          <a:stretch/>
        </p:blipFill>
        <p:spPr>
          <a:xfrm>
            <a:off x="683568" y="4168318"/>
            <a:ext cx="3725975" cy="25785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245" y="4085373"/>
            <a:ext cx="3251225" cy="2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92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09" y="1250757"/>
            <a:ext cx="4344483" cy="32583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019" y="2889111"/>
            <a:ext cx="4320480" cy="32400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23728" y="620688"/>
            <a:ext cx="5555623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отобразительные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игры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759" y="4615969"/>
            <a:ext cx="3208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Игр. сит. «Покупка печенья»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9566" y="6184309"/>
            <a:ext cx="3502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ит. «Посадка по билетам»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49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772816"/>
            <a:ext cx="7704856" cy="4529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ориентируются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цветовой палитре,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различают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цвета,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сортируют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блоки одинакового цвета; 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Сформированы у детей представления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форме, размере  предметов;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умеют сортировать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одинаковые предметы по общим признакам: цвету, форме, размеру;</a:t>
            </a:r>
          </a:p>
          <a:p>
            <a:pPr marL="342900" indent="-34290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Умеют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подбирать нужные блоки путем наложения;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Умеют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строить простые фигуры из блоков по образцу;</a:t>
            </a:r>
          </a:p>
          <a:p>
            <a:pPr marL="342900" indent="-34290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Могут использовать блоки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Дьенеша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качестве предметов-заместителей в сюжетно-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отобразительных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играх</a:t>
            </a:r>
            <a:r>
              <a:rPr lang="ru-RU" sz="2000" dirty="0">
                <a:solidFill>
                  <a:srgbClr val="53813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85753" y="836712"/>
            <a:ext cx="2954142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работы: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6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" t="12849" r="2127" b="14343"/>
          <a:stretch/>
        </p:blipFill>
        <p:spPr bwMode="auto">
          <a:xfrm>
            <a:off x="1475656" y="2924944"/>
            <a:ext cx="6563123" cy="3672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32881" y="2288938"/>
            <a:ext cx="604867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07249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6937" y="422682"/>
            <a:ext cx="8334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Логические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блоки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Дьенеша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К\Desktop\hello_html_m6dc1d8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670" y="866272"/>
            <a:ext cx="2951159" cy="221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24128" y="3212976"/>
            <a:ext cx="31500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</a:p>
        </p:txBody>
      </p:sp>
      <p:pic>
        <p:nvPicPr>
          <p:cNvPr id="7" name="Picture 6" descr="http://mdou.ru/images/products/product_img_737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68144" y="3429134"/>
            <a:ext cx="315277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ttp://www.smartytoys.ru/images/store/22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9452" y="3470622"/>
            <a:ext cx="3168352" cy="2233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http://www.rebenok.com/img/8630_40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183670" y="4568517"/>
            <a:ext cx="286702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490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К\Desktop\hello_html_m6dc1d8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125" y="2409051"/>
            <a:ext cx="2767550" cy="224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228184" y="1556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40899" y="5375903"/>
            <a:ext cx="4572000" cy="400110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творческих способностей.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340899" y="539967"/>
            <a:ext cx="4572000" cy="132343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Ознакомление  с геометрическими фигурами, формой предметов, размером, цветом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18" y="2498412"/>
            <a:ext cx="2395921" cy="2554545"/>
          </a:xfrm>
          <a:prstGeom prst="rect">
            <a:avLst/>
          </a:prstGeom>
          <a:ln w="28575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Развитие мыслительных умений: сравнивать, анализировать, классифицировать, обобщать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606361" y="2636911"/>
            <a:ext cx="2364457" cy="2246769"/>
          </a:xfrm>
          <a:prstGeom prst="rect">
            <a:avLst/>
          </a:prstGeom>
          <a:ln w="28575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познавательных процессов восприятия памяти, внимания, воображения</a:t>
            </a:r>
          </a:p>
        </p:txBody>
      </p:sp>
      <p:sp>
        <p:nvSpPr>
          <p:cNvPr id="25" name="Стрелка влево 24"/>
          <p:cNvSpPr/>
          <p:nvPr/>
        </p:nvSpPr>
        <p:spPr>
          <a:xfrm>
            <a:off x="2695664" y="3375726"/>
            <a:ext cx="512439" cy="484632"/>
          </a:xfrm>
          <a:prstGeom prst="leftArrow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лево 25"/>
          <p:cNvSpPr/>
          <p:nvPr/>
        </p:nvSpPr>
        <p:spPr>
          <a:xfrm rot="16200000">
            <a:off x="4237323" y="4739047"/>
            <a:ext cx="512439" cy="484632"/>
          </a:xfrm>
          <a:prstGeom prst="leftArrow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лево 26"/>
          <p:cNvSpPr/>
          <p:nvPr/>
        </p:nvSpPr>
        <p:spPr>
          <a:xfrm rot="10800000">
            <a:off x="6064329" y="3271759"/>
            <a:ext cx="512439" cy="484632"/>
          </a:xfrm>
          <a:prstGeom prst="leftArrow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лево 27"/>
          <p:cNvSpPr/>
          <p:nvPr/>
        </p:nvSpPr>
        <p:spPr>
          <a:xfrm rot="5400000">
            <a:off x="4370680" y="1901446"/>
            <a:ext cx="512439" cy="484632"/>
          </a:xfrm>
          <a:prstGeom prst="leftArrow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85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9242" y="3789040"/>
            <a:ext cx="302433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Золтан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Пал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Дьенеш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(1916—2014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венгерский математик,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психолог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педагог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persons-info.com/userfiles/image/persons/80000-90000/86000-87000/86205/DENESH_Zoltan_Pa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2717849" cy="276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429000"/>
            <a:ext cx="4104379" cy="32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85393" y="548680"/>
            <a:ext cx="5851103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Логические блоки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-это набор из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48 геометрических фигур, характеризуется четырьмя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признаками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четыре формы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(треугольник, круг, квадрат, прямоугольник);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три цвета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(красный, желтый, синий);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два размера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(большой, маленький);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два вида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толщины (толстый, тонкий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04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5240" y="1556792"/>
            <a:ext cx="8509248" cy="5060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23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Формировать умение </a:t>
            </a:r>
            <a:r>
              <a:rPr lang="ru-RU" sz="23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ориентироваться в цветовой палитре, различать цвета, сортировать блоки одинакового цвета; </a:t>
            </a:r>
            <a:endParaRPr lang="ru-RU" sz="2300" b="1" dirty="0" smtClean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23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Формировать представления о форме, размере  предметов;</a:t>
            </a:r>
            <a:endParaRPr lang="ru-RU" sz="2300" b="1" dirty="0" smtClean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23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Сортировать одинаковые предметы по общим признакам: цвету, форме, размеру;</a:t>
            </a:r>
          </a:p>
          <a:p>
            <a:pPr marL="342900" indent="-34290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23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Уметь подбирать нужные блоки путем наложения</a:t>
            </a:r>
            <a:r>
              <a:rPr lang="ru-RU" sz="23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23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Уметь строить простые фигуры из блоков по образцу</a:t>
            </a:r>
            <a:r>
              <a:rPr lang="ru-RU" sz="23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23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Формировать умение использовать блоки </a:t>
            </a:r>
            <a:r>
              <a:rPr lang="ru-RU" sz="23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Дьенеша</a:t>
            </a:r>
            <a:r>
              <a:rPr lang="ru-RU" sz="23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качестве предметов-заместителей в сюжетно-</a:t>
            </a:r>
            <a:r>
              <a:rPr lang="ru-RU" sz="23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отобразительных</a:t>
            </a:r>
            <a:r>
              <a:rPr lang="ru-RU" sz="23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играх</a:t>
            </a:r>
            <a:r>
              <a:rPr lang="ru-RU" sz="2300" dirty="0" smtClean="0">
                <a:solidFill>
                  <a:srgbClr val="53813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1248" y="602685"/>
            <a:ext cx="72172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по использованию блоков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Дьенеша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раннем возрасте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66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" t="12849" r="2127" b="14343"/>
          <a:stretch/>
        </p:blipFill>
        <p:spPr bwMode="auto">
          <a:xfrm>
            <a:off x="2841624" y="3284984"/>
            <a:ext cx="6050856" cy="338576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1628800"/>
            <a:ext cx="8136904" cy="2570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Принцип индивидуального подхода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Принцип научности обучения и его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доступности 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Принцип систематичности и последовательности 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Принцип вариативности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Принцип наглядности. 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9872" y="764704"/>
            <a:ext cx="2278188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: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77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548680"/>
            <a:ext cx="3371116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блоками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.mycdn.me/i?r=AyH4iRPQ2q0otWIFepML2LxRSyPbArgHPyCyok7RhbyZ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1" t="5724" r="7833" b="22085"/>
          <a:stretch/>
        </p:blipFill>
        <p:spPr bwMode="auto">
          <a:xfrm>
            <a:off x="4499992" y="3551156"/>
            <a:ext cx="4392488" cy="290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2"/>
          <a:stretch/>
        </p:blipFill>
        <p:spPr>
          <a:xfrm>
            <a:off x="469603" y="1314008"/>
            <a:ext cx="4269353" cy="305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57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mycdn.me/i?r=AyH4iRPQ2q0otWIFepML2LxRp5LhlKpAGPY_NLz0WEr1w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584" y="972401"/>
            <a:ext cx="2230774" cy="300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992558"/>
            <a:ext cx="2963012" cy="29630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36" y="967567"/>
            <a:ext cx="2682199" cy="29880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673482"/>
            <a:ext cx="2880320" cy="30269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920" y="3697093"/>
            <a:ext cx="2252495" cy="30033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39753" y="438706"/>
            <a:ext cx="5477782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Овладение сенсорными эталонами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49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mycdn.me/i?r=AyH4iRPQ2q0otWIFepML2LxRJ9yz2GqOwJF6AfPh7AyCew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467" t="44286" r="37596" b="30000"/>
          <a:stretch/>
        </p:blipFill>
        <p:spPr bwMode="auto">
          <a:xfrm>
            <a:off x="225754" y="4101665"/>
            <a:ext cx="929188" cy="114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.mycdn.me/i?r=AyH4iRPQ2q0otWIFepML2LxR_yNTo7qrXZiQevWpSymRtQ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59" t="36932" r="11111" b="26957"/>
          <a:stretch/>
        </p:blipFill>
        <p:spPr bwMode="auto">
          <a:xfrm>
            <a:off x="1907355" y="4101665"/>
            <a:ext cx="2736304" cy="165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.mycdn.me/i?r=AyH4iRPQ2q0otWIFepML2LxRZraGOkVNhSOoCKKceysLyw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7" t="38330" r="20950" b="32911"/>
          <a:stretch/>
        </p:blipFill>
        <p:spPr bwMode="auto">
          <a:xfrm>
            <a:off x="5148064" y="4097539"/>
            <a:ext cx="1957449" cy="114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.mycdn.me/i?r=AyH4iRPQ2q0otWIFepML2LxRkXsS43s6o-SEBZ8qr50tFw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1" t="32232" r="27482" b="30113"/>
          <a:stretch/>
        </p:blipFill>
        <p:spPr bwMode="auto">
          <a:xfrm>
            <a:off x="7884368" y="4231168"/>
            <a:ext cx="877233" cy="87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i.mycdn.me/i?r=AyH4iRPQ2q0otWIFepML2LxRnRLa4AM3TJTpWPftENxZTQ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6" r="47186"/>
          <a:stretch/>
        </p:blipFill>
        <p:spPr bwMode="auto">
          <a:xfrm rot="16200000">
            <a:off x="3114235" y="362949"/>
            <a:ext cx="2560881" cy="454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40859" y="672116"/>
            <a:ext cx="6583534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Нахождение предмета по 1, 2 и 3-м признакам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1168524" y="4362417"/>
            <a:ext cx="544669" cy="566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4623527" y="4541900"/>
            <a:ext cx="544669" cy="566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7222606" y="4438147"/>
            <a:ext cx="544669" cy="566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12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1092</TotalTime>
  <Words>363</Words>
  <Application>Microsoft Office PowerPoint</Application>
  <PresentationFormat>Экран (4:3)</PresentationFormat>
  <Paragraphs>58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Calibri</vt:lpstr>
      <vt:lpstr>Candara</vt:lpstr>
      <vt:lpstr>Symbol</vt:lpstr>
      <vt:lpstr>Times New Roman</vt:lpstr>
      <vt:lpstr>Wingdings</vt:lpstr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Gigabyte</cp:lastModifiedBy>
  <cp:revision>58</cp:revision>
  <dcterms:created xsi:type="dcterms:W3CDTF">2018-05-23T09:47:06Z</dcterms:created>
  <dcterms:modified xsi:type="dcterms:W3CDTF">2019-12-11T17:21:54Z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532230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