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64" r:id="rId4"/>
    <p:sldId id="276" r:id="rId5"/>
    <p:sldId id="278" r:id="rId6"/>
    <p:sldId id="277" r:id="rId7"/>
    <p:sldId id="279" r:id="rId8"/>
    <p:sldId id="280" r:id="rId9"/>
    <p:sldId id="271" r:id="rId10"/>
    <p:sldId id="281" r:id="rId11"/>
    <p:sldId id="282" r:id="rId12"/>
    <p:sldId id="283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CC"/>
    <a:srgbClr val="48082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654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C15F85-944B-4E90-9C78-1AE6E2F3280F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58F579-DE98-4C02-BBE0-141B3E0940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76980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8F579-DE98-4C02-BBE0-141B3E09402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1149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8E44-2972-4F43-818C-05A4D93E0A26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40DADE-961A-4E22-876F-1ADAB1A371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8E44-2972-4F43-818C-05A4D93E0A26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0DADE-961A-4E22-876F-1ADAB1A371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8E44-2972-4F43-818C-05A4D93E0A26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0DADE-961A-4E22-876F-1ADAB1A371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8E44-2972-4F43-818C-05A4D93E0A26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40DADE-961A-4E22-876F-1ADAB1A371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8E44-2972-4F43-818C-05A4D93E0A26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40DADE-961A-4E22-876F-1ADAB1A371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8E44-2972-4F43-818C-05A4D93E0A26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40DADE-961A-4E22-876F-1ADAB1A371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8E44-2972-4F43-818C-05A4D93E0A26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40DADE-961A-4E22-876F-1ADAB1A371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8E44-2972-4F43-818C-05A4D93E0A26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40DADE-961A-4E22-876F-1ADAB1A371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8E44-2972-4F43-818C-05A4D93E0A26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40DADE-961A-4E22-876F-1ADAB1A371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8E44-2972-4F43-818C-05A4D93E0A26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40DADE-961A-4E22-876F-1ADAB1A371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8E44-2972-4F43-818C-05A4D93E0A26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40DADE-961A-4E22-876F-1ADAB1A371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FFC000"/>
            </a:gs>
            <a:gs pos="0">
              <a:schemeClr val="bg2">
                <a:tint val="95000"/>
              </a:schemeClr>
            </a:gs>
            <a:gs pos="100000">
              <a:schemeClr val="bg2">
                <a:shade val="40000"/>
                <a:satMod val="18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8BE38E44-2972-4F43-818C-05A4D93E0A26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2240DADE-961A-4E22-876F-1ADAB1A3717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ircle/>
  </p:transition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96944" cy="2664296"/>
          </a:xfrm>
          <a:ln>
            <a:noFill/>
          </a:ln>
        </p:spPr>
        <p:txBody>
          <a:bodyPr/>
          <a:lstStyle/>
          <a:p>
            <a:pPr algn="ctr"/>
            <a:r>
              <a:rPr lang="ru-RU" sz="4400" b="1" dirty="0" err="1" smtClean="0">
                <a:latin typeface="Arial Black" pitchFamily="34" charset="0"/>
                <a:cs typeface="Times New Roman" pitchFamily="18" charset="0"/>
              </a:rPr>
              <a:t>Воркшоп</a:t>
            </a:r>
            <a:r>
              <a:rPr lang="ru-RU" sz="4400" b="1" dirty="0" smtClean="0">
                <a:latin typeface="Arial Black" pitchFamily="34" charset="0"/>
                <a:cs typeface="Times New Roman" pitchFamily="18" charset="0"/>
              </a:rPr>
              <a:t> </a:t>
            </a:r>
            <a:br>
              <a:rPr lang="ru-RU" sz="4400" b="1" dirty="0" smtClean="0">
                <a:latin typeface="Arial Black" pitchFamily="34" charset="0"/>
                <a:cs typeface="Times New Roman" pitchFamily="18" charset="0"/>
              </a:rPr>
            </a:br>
            <a:r>
              <a:rPr lang="ru-RU" sz="4400" b="1" dirty="0" smtClean="0">
                <a:latin typeface="Arial Black" pitchFamily="34" charset="0"/>
                <a:cs typeface="Times New Roman" pitchFamily="18" charset="0"/>
              </a:rPr>
              <a:t>«Знаю. Умею. Научу» </a:t>
            </a:r>
            <a:br>
              <a:rPr lang="ru-RU" sz="4400" b="1" dirty="0" smtClean="0">
                <a:latin typeface="Arial Black" pitchFamily="34" charset="0"/>
                <a:cs typeface="Times New Roman" pitchFamily="18" charset="0"/>
              </a:rPr>
            </a:br>
            <a:r>
              <a:rPr lang="ru-RU" sz="4400" b="1" dirty="0" smtClean="0">
                <a:latin typeface="Arial Black" pitchFamily="34" charset="0"/>
                <a:cs typeface="Times New Roman" pitchFamily="18" charset="0"/>
              </a:rPr>
              <a:t>технология «</a:t>
            </a:r>
            <a:r>
              <a:rPr lang="ru-RU" sz="4400" b="1" dirty="0" err="1" smtClean="0">
                <a:latin typeface="Arial Black" pitchFamily="34" charset="0"/>
                <a:cs typeface="Times New Roman" pitchFamily="18" charset="0"/>
              </a:rPr>
              <a:t>Кроссенс</a:t>
            </a:r>
            <a:r>
              <a:rPr lang="ru-RU" sz="4400" b="1" dirty="0" smtClean="0">
                <a:latin typeface="Arial Black" pitchFamily="34" charset="0"/>
                <a:cs typeface="Times New Roman" pitchFamily="18" charset="0"/>
              </a:rPr>
              <a:t>»</a:t>
            </a:r>
            <a:r>
              <a:rPr lang="ru-RU" sz="4400" dirty="0" smtClean="0">
                <a:latin typeface="Arial Black" pitchFamily="34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Arial Black" pitchFamily="34" charset="0"/>
                <a:cs typeface="Times New Roman" pitchFamily="18" charset="0"/>
              </a:rPr>
            </a:br>
            <a:endParaRPr lang="ru-RU" sz="4400" b="1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33600" y="4797152"/>
            <a:ext cx="6542856" cy="1512168"/>
          </a:xfrm>
        </p:spPr>
        <p:txBody>
          <a:bodyPr/>
          <a:lstStyle/>
          <a:p>
            <a:pPr algn="r">
              <a:spcBef>
                <a:spcPts val="0"/>
              </a:spcBef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Ольга Ивановна Тищенко, воспитатель </a:t>
            </a:r>
          </a:p>
          <a:p>
            <a:pPr algn="r">
              <a:spcBef>
                <a:spcPts val="0"/>
              </a:spcBef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МБДОУ   «Полтавский детский сад «Березка» Полтавского района Омской области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20827894">
            <a:off x="442886" y="2612116"/>
            <a:ext cx="4555580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645594">
            <a:off x="5546259" y="2535488"/>
            <a:ext cx="2980708" cy="22322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5246340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19510461"/>
              </p:ext>
            </p:extLst>
          </p:nvPr>
        </p:nvGraphicFramePr>
        <p:xfrm>
          <a:off x="0" y="1"/>
          <a:ext cx="9144000" cy="6757116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3048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268369">
                <a:tc>
                  <a:txBody>
                    <a:bodyPr/>
                    <a:lstStyle/>
                    <a:p>
                      <a:pPr algn="ctr"/>
                      <a:endParaRPr lang="ru-RU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 стадии определения темы образовательной деятельности</a:t>
                      </a: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/>
                      <a:endParaRPr lang="ru-RU" sz="1800" b="1" cap="all" spc="0" dirty="0">
                        <a:ln w="9000" cmpd="sng">
                          <a:noFill/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для определения и постановки проблемы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cap="all" spc="0" dirty="0">
                        <a:ln w="9000" cmpd="sng">
                          <a:noFill/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 изучении нового материала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cap="all" spc="0" dirty="0">
                        <a:ln w="9000" cmpd="sng">
                          <a:noFill/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60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как творческая совместная работа родителей с детьми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cap="all" spc="0" dirty="0" smtClean="0">
                        <a:ln w="9000" cmpd="sng">
                          <a:noFill/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  <a:latin typeface="Arial Black" panose="020B0A040201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cap="all" spc="0" dirty="0" smtClean="0">
                        <a:ln w="9000" cmpd="sng">
                          <a:noFill/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  <a:latin typeface="Arial Black" panose="020B0A040201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cap="all" spc="0" dirty="0" smtClean="0">
                        <a:ln w="9000" cmpd="sng">
                          <a:noFill/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  <a:latin typeface="Arial Black" panose="020B0A040201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cap="all" spc="0" dirty="0" smtClean="0">
                        <a:ln w="9000" cmpd="sng">
                          <a:noFill/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  <a:latin typeface="Arial Black" panose="020B0A040201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cap="all" spc="0" dirty="0" smtClean="0">
                        <a:ln w="9000" cmpd="sng">
                          <a:noFill/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 cap="all" spc="0" dirty="0">
                        <a:ln w="9000" cmpd="sng">
                          <a:noFill/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как способ организации индивидуальной работы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800" b="1" cap="all" spc="0" dirty="0">
                        <a:ln w="9000" cmpd="sng">
                          <a:noFill/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28427">
                <a:tc>
                  <a:txBody>
                    <a:bodyPr/>
                    <a:lstStyle/>
                    <a:p>
                      <a:pPr algn="ctr"/>
                      <a:endParaRPr lang="ru-RU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 проведении рефлексии</a:t>
                      </a:r>
                      <a:endParaRPr lang="ru-RU" sz="1800" dirty="0" smtClean="0"/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sz="1800" dirty="0" smtClean="0"/>
                    </a:p>
                    <a:p>
                      <a:pPr algn="ctr"/>
                      <a:endParaRPr lang="ru-RU" sz="1800" b="1" cap="all" spc="0" dirty="0">
                        <a:ln w="9000" cmpd="sng">
                          <a:noFill/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для закрепления материала</a:t>
                      </a:r>
                      <a:endParaRPr lang="ru-RU" sz="1800" b="1" cap="all" spc="0" dirty="0">
                        <a:ln w="9000" cmpd="sng">
                          <a:noFill/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 cap="all" spc="0" dirty="0" smtClean="0">
                        <a:ln w="9000" cmpd="sng">
                          <a:noFill/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как способ организации групповой работы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800" b="1" cap="all" spc="0" dirty="0">
                        <a:ln w="9000" cmpd="sng">
                          <a:noFill/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419872" y="2420888"/>
            <a:ext cx="2280254" cy="1954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53408316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4427984" y="1124744"/>
            <a:ext cx="0" cy="446449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F:\Тищенко О.И. _ВГ_21\Тищенко _ФОТО\IMG_20211122_0915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052736"/>
            <a:ext cx="3835230" cy="4664199"/>
          </a:xfrm>
          <a:prstGeom prst="rect">
            <a:avLst/>
          </a:prstGeom>
          <a:noFill/>
        </p:spPr>
      </p:pic>
      <p:pic>
        <p:nvPicPr>
          <p:cNvPr id="1027" name="Picture 3" descr="F:\Тищенко О.И. _ВГ_21\Тищенко _ФОТО\IMG_20211208_0953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60648"/>
            <a:ext cx="3392870" cy="3212976"/>
          </a:xfrm>
          <a:prstGeom prst="rect">
            <a:avLst/>
          </a:prstGeom>
          <a:noFill/>
        </p:spPr>
      </p:pic>
      <p:pic>
        <p:nvPicPr>
          <p:cNvPr id="1028" name="Picture 4" descr="F:\Тищенко О.И. _ВГ_21\Тищенко _ФОТО\IMG_20211208_0956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573016"/>
            <a:ext cx="3755900" cy="30353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0828750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2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2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9" dur="2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2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2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1" dur="2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2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HOME\Desktop\55681_big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276872"/>
            <a:ext cx="6264696" cy="458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1259632" y="332656"/>
            <a:ext cx="7056784" cy="18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328"/>
              </a:avLst>
            </a:prstTxWarp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rtl="0"/>
            <a:r>
              <a:rPr lang="ru-RU" sz="1800" kern="1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</a:rPr>
              <a:t>Кроссенс</a:t>
            </a:r>
            <a:endParaRPr lang="ru-RU" sz="1800" kern="1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/>
            </a:endParaRPr>
          </a:p>
          <a:p>
            <a:pPr algn="ctr" rtl="0"/>
            <a:r>
              <a:rPr lang="ru-RU" sz="1800" kern="1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</a:rPr>
              <a:t>"Исполнение </a:t>
            </a:r>
          </a:p>
          <a:p>
            <a:pPr algn="ctr" rtl="0"/>
            <a:r>
              <a:rPr lang="ru-RU" sz="1800" kern="1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</a:rPr>
              <a:t>желаний"</a:t>
            </a:r>
            <a:endParaRPr lang="ru-RU" sz="1800" kern="10" spc="0" dirty="0">
              <a:ln w="12700">
                <a:solidFill>
                  <a:srgbClr val="3333CC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8" y="3356992"/>
            <a:ext cx="5908446" cy="2952328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515444" y="1700808"/>
            <a:ext cx="81131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Благодарю за внимание!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370778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1916832"/>
            <a:ext cx="4024319" cy="4265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908720"/>
            <a:ext cx="3068960" cy="30689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2536" y="3789040"/>
            <a:ext cx="3068960" cy="30689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980728"/>
            <a:ext cx="3068960" cy="30689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5040" y="3789040"/>
            <a:ext cx="3068960" cy="306896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979712" y="332657"/>
            <a:ext cx="48782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ln w="18415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Критическое </a:t>
            </a:r>
          </a:p>
          <a:p>
            <a:pPr algn="ctr"/>
            <a:r>
              <a:rPr lang="ru-RU" sz="4000" b="1" i="1" dirty="0" smtClean="0">
                <a:ln w="18415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мышление</a:t>
            </a:r>
            <a:endParaRPr lang="ru-RU" sz="4000" b="1" i="1" dirty="0">
              <a:ln w="18415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1988840"/>
            <a:ext cx="180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мышление социальное </a:t>
            </a:r>
            <a:endParaRPr lang="ru-RU" b="1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4797152"/>
            <a:ext cx="20882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мышление самостоятельное и ответственное </a:t>
            </a:r>
            <a:endParaRPr lang="ru-RU" b="1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588224" y="2132856"/>
            <a:ext cx="2555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мышление индивидуальное </a:t>
            </a:r>
            <a:endParaRPr lang="ru-RU" b="1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228184" y="5013176"/>
            <a:ext cx="2915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мышление аргументированное </a:t>
            </a:r>
            <a:endParaRPr lang="ru-RU" b="1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056783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99405" y="476672"/>
            <a:ext cx="8449059" cy="576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27073213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 rot="1286276">
            <a:off x="6791665" y="372754"/>
            <a:ext cx="2248276" cy="1101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Google Shape;123;p20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4664"/>
            <a:ext cx="3344863" cy="2287588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4" name="Picture 5" descr="C:\Users\Администратор\Desktop\новый материал\РАСПИЧАТАТЬ\готовые планшеты на А4\img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13238" y="1228725"/>
            <a:ext cx="3108325" cy="2311400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429000"/>
            <a:ext cx="4811713" cy="277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Google Shape;71;p15"/>
          <p:cNvPicPr preferRelativeResize="0"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4077072"/>
            <a:ext cx="3484562" cy="2514600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32656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Arial Black" pitchFamily="34" charset="0"/>
              </a:rPr>
              <a:t>Способы чтения </a:t>
            </a:r>
            <a:r>
              <a:rPr lang="ru-RU" sz="3200" b="1" dirty="0" err="1" smtClean="0">
                <a:latin typeface="Arial Black" pitchFamily="34" charset="0"/>
              </a:rPr>
              <a:t>кроссенса</a:t>
            </a:r>
            <a:endParaRPr lang="ru-RU" sz="3200" b="1" dirty="0">
              <a:latin typeface="Arial Black" pitchFamily="34" charset="0"/>
            </a:endParaRPr>
          </a:p>
        </p:txBody>
      </p:sp>
      <p:pic>
        <p:nvPicPr>
          <p:cNvPr id="3" name="Google Shape;124;p20"/>
          <p:cNvPicPr preferRelativeResize="0">
            <a:picLocks noChangeAspect="1" noChangeArrowheads="1"/>
          </p:cNvPicPr>
          <p:nvPr/>
        </p:nvPicPr>
        <p:blipFill>
          <a:blip r:embed="rId2" cstate="print"/>
          <a:srcRect l="2362" t="33032" r="61400" b="32097"/>
          <a:stretch>
            <a:fillRect/>
          </a:stretch>
        </p:blipFill>
        <p:spPr bwMode="auto">
          <a:xfrm>
            <a:off x="683568" y="1484784"/>
            <a:ext cx="2895600" cy="23622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4" name="Google Shape;131;p21"/>
          <p:cNvPicPr preferRelativeResize="0">
            <a:picLocks noChangeAspect="1" noChangeArrowheads="1"/>
          </p:cNvPicPr>
          <p:nvPr/>
        </p:nvPicPr>
        <p:blipFill>
          <a:blip r:embed="rId3" cstate="print"/>
          <a:srcRect l="2332" t="26115" r="53683" b="33813"/>
          <a:stretch>
            <a:fillRect/>
          </a:stretch>
        </p:blipFill>
        <p:spPr bwMode="auto">
          <a:xfrm>
            <a:off x="5508104" y="1484784"/>
            <a:ext cx="2971800" cy="24384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5" name="Google Shape;132;p21"/>
          <p:cNvPicPr preferRelativeResize="0">
            <a:picLocks noChangeAspect="1" noChangeArrowheads="1"/>
          </p:cNvPicPr>
          <p:nvPr/>
        </p:nvPicPr>
        <p:blipFill>
          <a:blip r:embed="rId3" cstate="print"/>
          <a:srcRect l="51437" t="25584" r="4111" b="33218"/>
          <a:stretch>
            <a:fillRect/>
          </a:stretch>
        </p:blipFill>
        <p:spPr bwMode="auto">
          <a:xfrm>
            <a:off x="2915816" y="4365104"/>
            <a:ext cx="3048000" cy="22860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39552" y="1052736"/>
            <a:ext cx="31683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/>
              <a:t>Солнышко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64088" y="980728"/>
            <a:ext cx="32403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/>
              <a:t>Улитка</a:t>
            </a: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779912" y="3645024"/>
            <a:ext cx="12961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/>
              <a:t>Крест</a:t>
            </a:r>
            <a:endParaRPr lang="ru-RU" sz="2000" b="1" dirty="0"/>
          </a:p>
        </p:txBody>
      </p:sp>
      <p:pic>
        <p:nvPicPr>
          <p:cNvPr id="9" name="Рисунок 8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 rot="810960">
            <a:off x="7598139" y="214799"/>
            <a:ext cx="1469541" cy="720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Тищенко О.И. _ВГ_21\Тищенко _ФОТО\Новая папка\IMG_20211208_1102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346" y="188640"/>
            <a:ext cx="4216630" cy="266757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1027" name="Picture 3" descr="F:\Тищенко О.И. _ВГ_21\Тищенко _ФОТО\Новая папка\IMG_20211208_1103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93593"/>
            <a:ext cx="4032448" cy="259583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1028" name="Picture 4" descr="F:\Тищенко О.И. _ВГ_21\Тищенко _ФОТО\Новая папка\IMG_20211208_1103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501008"/>
            <a:ext cx="4239633" cy="309130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1029" name="Picture 5" descr="F:\Тищенко О.И. _ВГ_21\Тищенко _ФОТО\IMG_20211208_1007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501008"/>
            <a:ext cx="4060710" cy="30455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6" name="Рисунок 5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491880" y="2636912"/>
            <a:ext cx="2248276" cy="1101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Тищенко О.И. _ВГ_21\Тищенко _ФОТО\IMG_20211208_0956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5" y="2298193"/>
            <a:ext cx="4716016" cy="455980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2050" name="Picture 2" descr="F:\Тищенко О.И. _ВГ_21\Тищенко _ФОТО\IMG_20211208_0955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457116" cy="393305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395536" y="4293096"/>
            <a:ext cx="35283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но и развитию </a:t>
            </a:r>
            <a:r>
              <a:rPr lang="ru-RU" sz="2000" b="1" dirty="0" err="1" smtClean="0"/>
              <a:t>креативности</a:t>
            </a:r>
            <a:r>
              <a:rPr lang="ru-RU" sz="2000" b="1" dirty="0" smtClean="0"/>
              <a:t>, логического, образного и ассоциативного мышления, воображения у детей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940152" y="332656"/>
            <a:ext cx="28803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«</a:t>
            </a:r>
            <a:r>
              <a:rPr lang="ru-RU" sz="2000" b="1" dirty="0" err="1" smtClean="0"/>
              <a:t>Кроссенс</a:t>
            </a:r>
            <a:r>
              <a:rPr lang="ru-RU" sz="2000" b="1" dirty="0" smtClean="0"/>
              <a:t>» способствует формированию не только мыслительных процессов, </a:t>
            </a:r>
            <a:endParaRPr lang="ru-RU" sz="2000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2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2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9" dur="2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2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Тищенко О.И. _ВГ_21\Тищенко _ФОТО\IMG_20211208_100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0"/>
            <a:ext cx="6100936" cy="3616473"/>
          </a:xfrm>
          <a:prstGeom prst="rect">
            <a:avLst/>
          </a:prstGeom>
          <a:noFill/>
        </p:spPr>
      </p:pic>
      <p:pic>
        <p:nvPicPr>
          <p:cNvPr id="3075" name="Picture 3" descr="F:\Тищенко О.И. _ВГ_21\Тищенко _ФОТО\IMG_20211208_1001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45024"/>
            <a:ext cx="3556645" cy="3041763"/>
          </a:xfrm>
          <a:prstGeom prst="rect">
            <a:avLst/>
          </a:prstGeom>
          <a:noFill/>
        </p:spPr>
      </p:pic>
      <p:pic>
        <p:nvPicPr>
          <p:cNvPr id="3076" name="Picture 4" descr="F:\Тищенко О.И. _ВГ_21\Тищенко _ФОТО\IMG_20211208_1003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74225" y="3323095"/>
            <a:ext cx="2869775" cy="353490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63888" y="4149080"/>
            <a:ext cx="26642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 algn="ctr">
              <a:defRPr/>
            </a:pPr>
            <a:r>
              <a:rPr lang="ru-RU" sz="2000" b="1" dirty="0" smtClean="0"/>
              <a:t>развивает способность самовыражения, коммуникативные умения </a:t>
            </a:r>
            <a:endParaRPr lang="ru-RU" sz="2000" b="1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2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2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9" dur="2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2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2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1" dur="2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2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19510461"/>
              </p:ext>
            </p:extLst>
          </p:nvPr>
        </p:nvGraphicFramePr>
        <p:xfrm>
          <a:off x="1" y="0"/>
          <a:ext cx="9144000" cy="6858001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3048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502063">
                <a:tc>
                  <a:txBody>
                    <a:bodyPr/>
                    <a:lstStyle/>
                    <a:p>
                      <a:r>
                        <a:rPr lang="ru-RU" sz="1600" b="1" cap="all" spc="0" dirty="0" smtClean="0">
                          <a:ln w="9000" cmpd="sng">
                            <a:noFill/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1 Шаг:</a:t>
                      </a:r>
                    </a:p>
                    <a:p>
                      <a:pPr algn="ctr"/>
                      <a:r>
                        <a:rPr lang="ru-RU" sz="1600" b="1" cap="all" spc="0" dirty="0" smtClean="0">
                          <a:ln w="9000" cmpd="sng">
                            <a:noFill/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Определить тему</a:t>
                      </a:r>
                      <a:endParaRPr lang="ru-RU" sz="1600" b="1" cap="all" spc="0" dirty="0">
                        <a:ln w="9000" cmpd="sng">
                          <a:noFill/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cap="all" spc="0" dirty="0" smtClean="0">
                          <a:ln w="9000" cmpd="sng">
                            <a:noFill/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2 Шаг:</a:t>
                      </a:r>
                    </a:p>
                    <a:p>
                      <a:pPr algn="ctr"/>
                      <a:r>
                        <a:rPr lang="ru-RU" sz="1600" b="1" cap="all" spc="0" dirty="0" smtClean="0">
                          <a:ln w="9000" cmpd="sng">
                            <a:noFill/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Выбрать 9</a:t>
                      </a:r>
                      <a:r>
                        <a:rPr lang="ru-RU" sz="1600" b="1" cap="all" spc="0" baseline="0" dirty="0" smtClean="0">
                          <a:ln w="9000" cmpd="sng">
                            <a:noFill/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 элементов (образов),</a:t>
                      </a:r>
                      <a:r>
                        <a:rPr lang="ru-RU" sz="1600" b="1" kern="1200" cap="all" spc="0" dirty="0" smtClean="0">
                          <a:ln w="9000" cmpd="sng">
                            <a:noFill/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 имеющих</a:t>
                      </a:r>
                      <a:r>
                        <a:rPr lang="ru-RU" sz="1600" b="1" kern="1200" cap="all" spc="0" baseline="0" dirty="0" smtClean="0">
                          <a:ln w="9000" cmpd="sng">
                            <a:noFill/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 </a:t>
                      </a:r>
                      <a:r>
                        <a:rPr lang="ru-RU" sz="1600" b="1" kern="1200" cap="all" spc="0" dirty="0" smtClean="0">
                          <a:ln w="9000" cmpd="sng">
                            <a:noFill/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отношение к данной теме</a:t>
                      </a:r>
                      <a:endParaRPr lang="ru-RU" sz="1600" b="1" cap="all" spc="0" dirty="0">
                        <a:ln w="9000" cmpd="sng">
                          <a:noFill/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cap="all" spc="0" dirty="0" smtClean="0">
                          <a:ln w="9000" cmpd="sng">
                            <a:noFill/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3 </a:t>
                      </a:r>
                      <a:r>
                        <a:rPr lang="ru-RU" sz="1600" b="1" cap="all" spc="0" dirty="0" smtClean="0">
                          <a:ln w="9000" cmpd="sng">
                            <a:noFill/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Шаг:</a:t>
                      </a:r>
                      <a:endParaRPr lang="ru-RU" sz="1600" b="1" kern="1200" cap="all" spc="0" dirty="0" smtClean="0">
                        <a:ln w="9000" cmpd="sng">
                          <a:noFill/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cap="all" spc="0" dirty="0" smtClean="0">
                          <a:ln w="9000" cmpd="sng">
                            <a:noFill/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Найти ассоциативную связь между элементами</a:t>
                      </a:r>
                      <a:endParaRPr lang="ru-RU" sz="1600" b="1" cap="all" spc="0" dirty="0" smtClean="0">
                        <a:ln w="9000" cmpd="sng">
                          <a:noFill/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  <a:p>
                      <a:endParaRPr lang="ru-RU" sz="1600" b="1" cap="all" spc="0" dirty="0">
                        <a:ln w="9000" cmpd="sng">
                          <a:noFill/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60575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cap="all" spc="0" dirty="0" smtClean="0">
                          <a:ln w="9000" cmpd="sng">
                            <a:noFill/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8 Шаг: </a:t>
                      </a:r>
                    </a:p>
                    <a:p>
                      <a:pPr marL="342900" marR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cap="all" spc="0" dirty="0" smtClean="0">
                          <a:ln w="9000" cmpd="sng">
                            <a:noFill/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объяснить</a:t>
                      </a:r>
                      <a:r>
                        <a:rPr lang="ru-RU" sz="1600" b="1" cap="all" spc="0" baseline="0" dirty="0" smtClean="0">
                          <a:ln w="9000" cmpd="sng">
                            <a:noFill/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 связи между ними</a:t>
                      </a:r>
                    </a:p>
                    <a:p>
                      <a:pPr marL="342900" marR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cap="all" spc="0" baseline="0" dirty="0" smtClean="0">
                        <a:ln w="9000" cmpd="sng">
                          <a:noFill/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  <a:p>
                      <a:pPr marL="342900" marR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cap="all" spc="0" baseline="0" dirty="0" smtClean="0">
                        <a:ln w="9000" cmpd="sng">
                          <a:noFill/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  <a:p>
                      <a:pPr marL="342900" marR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cap="all" spc="0" baseline="0" dirty="0" smtClean="0">
                        <a:ln w="9000" cmpd="sng">
                          <a:noFill/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  <a:p>
                      <a:pPr marL="342900" marR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cap="all" spc="0" dirty="0" smtClean="0">
                        <a:ln w="9000" cmpd="sng">
                          <a:noFill/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cap="all" spc="0" dirty="0">
                        <a:ln w="9000" cmpd="sng">
                          <a:noFill/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cap="all" spc="0" dirty="0" smtClean="0">
                          <a:ln w="9000" cmpd="sng">
                            <a:noFill/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4 Шаг: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cap="all" spc="0" dirty="0" smtClean="0">
                          <a:ln w="9000" cmpd="sng">
                            <a:noFill/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Определить  их последовательность</a:t>
                      </a:r>
                      <a:endParaRPr lang="ru-RU" sz="1600" b="1" cap="all" spc="0" dirty="0" smtClean="0">
                        <a:ln w="9000" cmpd="sng">
                          <a:noFill/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  <a:p>
                      <a:endParaRPr lang="ru-RU" sz="1600" b="1" cap="all" spc="0" dirty="0">
                        <a:ln w="9000" cmpd="sng">
                          <a:noFill/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953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cap="all" spc="0" dirty="0" smtClean="0">
                          <a:ln w="9000" cmpd="sng">
                            <a:noFill/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7 </a:t>
                      </a:r>
                      <a:r>
                        <a:rPr lang="ru-RU" sz="1600" b="1" cap="all" spc="0" dirty="0" smtClean="0">
                          <a:ln w="9000" cmpd="sng">
                            <a:noFill/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Шаг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cap="all" spc="0" dirty="0" smtClean="0">
                          <a:ln w="9000" cmpd="sng">
                            <a:noFill/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 заменить</a:t>
                      </a:r>
                      <a:r>
                        <a:rPr lang="ru-RU" sz="1600" b="1" kern="1200" cap="all" spc="0" baseline="0" dirty="0" smtClean="0">
                          <a:ln w="9000" cmpd="sng">
                            <a:noFill/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 выбранные элементы</a:t>
                      </a:r>
                      <a:r>
                        <a:rPr lang="ru-RU" sz="1600" b="1" kern="1200" cap="all" spc="0" dirty="0" smtClean="0">
                          <a:ln w="9000" cmpd="sng">
                            <a:noFill/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 (образы) картинками</a:t>
                      </a:r>
                      <a:endParaRPr lang="ru-RU" sz="1600" b="1" cap="all" spc="0" dirty="0" smtClean="0">
                        <a:ln w="9000" cmpd="sng">
                          <a:noFill/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  <a:p>
                      <a:endParaRPr lang="ru-RU" sz="1600" b="1" cap="all" spc="0" dirty="0">
                        <a:ln w="9000" cmpd="sng">
                          <a:noFill/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cap="all" spc="0" dirty="0" smtClean="0">
                          <a:ln w="9000" cmpd="sng">
                            <a:noFill/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6 </a:t>
                      </a:r>
                      <a:r>
                        <a:rPr lang="ru-RU" sz="1600" b="1" cap="all" spc="0" dirty="0" smtClean="0">
                          <a:ln w="9000" cmpd="sng">
                            <a:noFill/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Шаг: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cap="all" spc="0" dirty="0" smtClean="0">
                          <a:ln w="9000" cmpd="sng">
                            <a:noFill/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Подобрать картинки, иллюстрирующие элементы (образы).</a:t>
                      </a:r>
                      <a:endParaRPr lang="ru-RU" sz="1600" b="1" cap="all" spc="0" dirty="0" smtClean="0">
                        <a:ln w="9000" cmpd="sng">
                          <a:noFill/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  <a:latin typeface="Arial Black" panose="020B0A04020102020204" pitchFamily="34" charset="0"/>
                      </a:endParaRPr>
                    </a:p>
                    <a:p>
                      <a:endParaRPr lang="ru-RU" sz="1600" b="1" cap="all" spc="0" dirty="0">
                        <a:ln w="9000" cmpd="sng">
                          <a:noFill/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cap="all" spc="0" dirty="0" smtClean="0">
                          <a:ln w="9000" cmpd="sng">
                            <a:noFill/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5 </a:t>
                      </a:r>
                      <a:r>
                        <a:rPr lang="ru-RU" sz="1600" b="1" cap="all" spc="0" dirty="0" smtClean="0">
                          <a:ln w="9000" cmpd="sng">
                            <a:noFill/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Шаг: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cap="all" spc="0" dirty="0" smtClean="0">
                          <a:ln w="9000" cmpd="sng">
                            <a:noFill/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Сконцентрировать основной  смысл в одном элементе (центр)</a:t>
                      </a:r>
                      <a:endParaRPr lang="ru-RU" sz="1600" b="1" cap="all" spc="0" dirty="0" smtClean="0">
                        <a:ln w="9000" cmpd="sng">
                          <a:noFill/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  <a:p>
                      <a:endParaRPr lang="ru-RU" sz="1600" b="1" cap="all" spc="0" dirty="0" smtClean="0">
                        <a:ln w="9000" cmpd="sng">
                          <a:noFill/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  <a:p>
                      <a:endParaRPr lang="ru-RU" sz="1600" b="1" cap="all" spc="0" dirty="0">
                        <a:ln w="9000" cmpd="sng">
                          <a:noFill/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419872" y="2420888"/>
            <a:ext cx="2280254" cy="1954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53408316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остав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903</TotalTime>
  <Words>180</Words>
  <Application>Microsoft Office PowerPoint</Application>
  <PresentationFormat>Экран (4:3)</PresentationFormat>
  <Paragraphs>62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Базовая</vt:lpstr>
      <vt:lpstr>Воркшоп  «Знаю. Умею. Научу»  технология «Кроссенс»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воспитателя Григорьевой  Елены Анатольевны</dc:title>
  <dc:creator>Елена Анатольевна</dc:creator>
  <cp:lastModifiedBy>HOME</cp:lastModifiedBy>
  <cp:revision>78</cp:revision>
  <dcterms:created xsi:type="dcterms:W3CDTF">2015-05-18T15:20:18Z</dcterms:created>
  <dcterms:modified xsi:type="dcterms:W3CDTF">2021-12-09T20:27:35Z</dcterms:modified>
</cp:coreProperties>
</file>