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7" r:id="rId5"/>
    <p:sldId id="26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9" r:id="rId16"/>
    <p:sldId id="284" r:id="rId17"/>
    <p:sldId id="301" r:id="rId18"/>
    <p:sldId id="300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3B3AB-08AD-4725-9B43-B5F96487A5FA}" type="doc">
      <dgm:prSet loTypeId="urn:microsoft.com/office/officeart/2005/8/layout/vList3" loCatId="list" qsTypeId="urn:microsoft.com/office/officeart/2005/8/quickstyle/simple1" qsCatId="simple" csTypeId="urn:microsoft.com/office/officeart/2005/8/colors/accent6_5" csCatId="accent6" phldr="1"/>
      <dgm:spPr/>
    </dgm:pt>
    <dgm:pt modelId="{92AC6440-1317-4AA9-B9B8-27BC3ED988CD}">
      <dgm:prSet phldrT="[Текст]" custT="1"/>
      <dgm:spPr/>
      <dgm:t>
        <a:bodyPr/>
        <a:lstStyle/>
        <a:p>
          <a:pPr algn="r">
            <a:lnSpc>
              <a:spcPct val="100000"/>
            </a:lnSpc>
          </a:pPr>
          <a:r>
            <a:rPr lang="ru-RU" sz="2600" i="1" dirty="0" smtClean="0">
              <a:latin typeface="Times New Roman" pitchFamily="18" charset="0"/>
              <a:cs typeface="Times New Roman" pitchFamily="18" charset="0"/>
            </a:rPr>
            <a:t>К сожалению, на соседней Украине выросло уже не одно поколение, воспитанное на негативном отношении к России. Находясь в зоне СВО, приходилось видеть литературу различных организаций, на которой там воспитывали молодежь. Это литература о фашизме. Нужно, чтобы нашу молодежь воспитывали на другой литературе о мужестве, доброте и Родине.</a:t>
          </a:r>
        </a:p>
        <a:p>
          <a:pPr algn="r">
            <a:lnSpc>
              <a:spcPct val="100000"/>
            </a:lnSpc>
          </a:pP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Артемий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Репкин</a:t>
          </a:r>
          <a:endParaRPr lang="ru-RU" sz="2400" b="0" i="0" dirty="0" smtClean="0">
            <a:latin typeface="Times New Roman" pitchFamily="18" charset="0"/>
            <a:cs typeface="Times New Roman" pitchFamily="18" charset="0"/>
          </a:endParaRPr>
        </a:p>
        <a:p>
          <a:pPr algn="r">
            <a:lnSpc>
              <a:spcPct val="100000"/>
            </a:lnSpc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b="0" u="none" dirty="0">
            <a:latin typeface="Times New Roman" pitchFamily="18" charset="0"/>
            <a:cs typeface="Times New Roman" pitchFamily="18" charset="0"/>
          </a:endParaRPr>
        </a:p>
      </dgm:t>
    </dgm:pt>
    <dgm:pt modelId="{2406A8CF-9A37-47A0-916F-C29454C2406D}" type="parTrans" cxnId="{221A08E7-CCD0-46CF-A005-4F93D00B5AB0}">
      <dgm:prSet/>
      <dgm:spPr/>
      <dgm:t>
        <a:bodyPr/>
        <a:lstStyle/>
        <a:p>
          <a:pPr algn="r"/>
          <a:endParaRPr lang="ru-RU"/>
        </a:p>
      </dgm:t>
    </dgm:pt>
    <dgm:pt modelId="{B2EA6419-8908-4B90-A81C-380D976D86D1}" type="sibTrans" cxnId="{221A08E7-CCD0-46CF-A005-4F93D00B5AB0}">
      <dgm:prSet/>
      <dgm:spPr/>
      <dgm:t>
        <a:bodyPr/>
        <a:lstStyle/>
        <a:p>
          <a:pPr algn="r"/>
          <a:endParaRPr lang="ru-RU"/>
        </a:p>
      </dgm:t>
    </dgm:pt>
    <dgm:pt modelId="{A2822A36-7C4B-45F6-B3B4-16E0E260AF0D}" type="pres">
      <dgm:prSet presAssocID="{0AA3B3AB-08AD-4725-9B43-B5F96487A5FA}" presName="linearFlow" presStyleCnt="0">
        <dgm:presLayoutVars>
          <dgm:dir/>
          <dgm:resizeHandles val="exact"/>
        </dgm:presLayoutVars>
      </dgm:prSet>
      <dgm:spPr/>
    </dgm:pt>
    <dgm:pt modelId="{93DC3C2A-A857-495D-A351-AAF8B7E7C70D}" type="pres">
      <dgm:prSet presAssocID="{92AC6440-1317-4AA9-B9B8-27BC3ED988CD}" presName="composite" presStyleCnt="0"/>
      <dgm:spPr/>
    </dgm:pt>
    <dgm:pt modelId="{72325CA0-34AB-4C89-9C28-3B6CF36E7EA4}" type="pres">
      <dgm:prSet presAssocID="{92AC6440-1317-4AA9-B9B8-27BC3ED988CD}" presName="imgShp" presStyleLbl="fgImgPlace1" presStyleIdx="0" presStyleCnt="1" custScaleX="148900" custScaleY="148068" custLinFactNeighborX="-9527" custLinFactNeighborY="-96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7BDF4B3-53A1-4A71-94BD-FD0273433E2A}" type="pres">
      <dgm:prSet presAssocID="{92AC6440-1317-4AA9-B9B8-27BC3ED988CD}" presName="txShp" presStyleLbl="node1" presStyleIdx="0" presStyleCnt="1" custScaleX="117014" custScaleY="226406" custLinFactNeighborX="299" custLinFactNeighborY="-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8A4A6-7C7F-4057-96EF-6EE4B26A9142}" type="presOf" srcId="{0AA3B3AB-08AD-4725-9B43-B5F96487A5FA}" destId="{A2822A36-7C4B-45F6-B3B4-16E0E260AF0D}" srcOrd="0" destOrd="0" presId="urn:microsoft.com/office/officeart/2005/8/layout/vList3"/>
    <dgm:cxn modelId="{E8B0A325-8C40-4C54-BE3F-63930B8B9A2E}" type="presOf" srcId="{92AC6440-1317-4AA9-B9B8-27BC3ED988CD}" destId="{47BDF4B3-53A1-4A71-94BD-FD0273433E2A}" srcOrd="0" destOrd="0" presId="urn:microsoft.com/office/officeart/2005/8/layout/vList3"/>
    <dgm:cxn modelId="{221A08E7-CCD0-46CF-A005-4F93D00B5AB0}" srcId="{0AA3B3AB-08AD-4725-9B43-B5F96487A5FA}" destId="{92AC6440-1317-4AA9-B9B8-27BC3ED988CD}" srcOrd="0" destOrd="0" parTransId="{2406A8CF-9A37-47A0-916F-C29454C2406D}" sibTransId="{B2EA6419-8908-4B90-A81C-380D976D86D1}"/>
    <dgm:cxn modelId="{AEB0ED90-CA37-4D2D-A5B0-9C890955377E}" type="presParOf" srcId="{A2822A36-7C4B-45F6-B3B4-16E0E260AF0D}" destId="{93DC3C2A-A857-495D-A351-AAF8B7E7C70D}" srcOrd="0" destOrd="0" presId="urn:microsoft.com/office/officeart/2005/8/layout/vList3"/>
    <dgm:cxn modelId="{077EFB6C-9920-4F0E-A020-9D787FE3177C}" type="presParOf" srcId="{93DC3C2A-A857-495D-A351-AAF8B7E7C70D}" destId="{72325CA0-34AB-4C89-9C28-3B6CF36E7EA4}" srcOrd="0" destOrd="0" presId="urn:microsoft.com/office/officeart/2005/8/layout/vList3"/>
    <dgm:cxn modelId="{FDB1C198-F174-4731-A0F2-1FFD39C41C4A}" type="presParOf" srcId="{93DC3C2A-A857-495D-A351-AAF8B7E7C70D}" destId="{47BDF4B3-53A1-4A71-94BD-FD0273433E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F4B3-53A1-4A71-94BD-FD0273433E2A}">
      <dsp:nvSpPr>
        <dsp:cNvPr id="0" name=""/>
        <dsp:cNvSpPr/>
      </dsp:nvSpPr>
      <dsp:spPr>
        <a:xfrm rot="10800000">
          <a:off x="1715104" y="0"/>
          <a:ext cx="7976296" cy="5155186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9" tIns="99060" rIns="184912" bIns="99060" numCol="1" spcCol="1270" anchor="ctr" anchorCtr="0">
          <a:noAutofit/>
        </a:bodyPr>
        <a:lstStyle/>
        <a:p>
          <a:pPr lvl="0" algn="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latin typeface="Times New Roman" pitchFamily="18" charset="0"/>
              <a:cs typeface="Times New Roman" pitchFamily="18" charset="0"/>
            </a:rPr>
            <a:t>К сожалению, на соседней Украине выросло уже не одно поколение, воспитанное на негативном отношении к России. Находясь в зоне СВО, приходилось видеть литературу различных организаций, на которой там воспитывали молодежь. Это литература о фашизме. Нужно, чтобы нашу молодежь воспитывали на другой литературе о мужестве, доброте и Родине.</a:t>
          </a:r>
        </a:p>
        <a:p>
          <a:pPr lvl="0" algn="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Артемий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Репкин</a:t>
          </a:r>
          <a:endParaRPr lang="ru-RU" sz="24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b="0" u="none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03900" y="0"/>
        <a:ext cx="6687500" cy="5155186"/>
      </dsp:txXfrm>
    </dsp:sp>
    <dsp:sp modelId="{72325CA0-34AB-4C89-9C28-3B6CF36E7EA4}">
      <dsp:nvSpPr>
        <dsp:cNvPr id="0" name=""/>
        <dsp:cNvSpPr/>
      </dsp:nvSpPr>
      <dsp:spPr>
        <a:xfrm>
          <a:off x="362477" y="673436"/>
          <a:ext cx="3390401" cy="33714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xmlns="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xmlns="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xmlns="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xmlns="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aonline.com/" TargetMode="External"/><Relationship Id="rId2" Type="http://schemas.openxmlformats.org/officeDocument/2006/relationships/hyperlink" Target="https://www.duplicheck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za.ru/2009/11/18/799.%20-%2031.03.2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6" y="1825625"/>
            <a:ext cx="5157926" cy="435323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07747276"/>
              </p:ext>
            </p:extLst>
          </p:nvPr>
        </p:nvGraphicFramePr>
        <p:xfrm>
          <a:off x="932688" y="1335023"/>
          <a:ext cx="10250424" cy="515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Тексты о героях СВО из Чувашии и Алатыря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Артемий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Репкин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герой из г. Алатыря Чувашской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ринял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неравный бой с превосходящими силами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Семенов Дмитрий Владимирович (1989-2022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посмертно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России из Чувашии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Конорев Александр Владимирович (1985-2022):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посмертно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России из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Чувашии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Старчков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Иванович (2000-2022): посмертно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России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Чувашии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Тексты о подвигах мирных людей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Алёша Павличенко: мальчик, приветствовавший военных России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40" y="3050990"/>
            <a:ext cx="5989320" cy="336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Ивановна Иванова (бабушка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встретила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 ВСУ с красным советским флагом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71" y="2649730"/>
            <a:ext cx="5921058" cy="394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 Федя: награждён медалью «За отвагу» за спасение детей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66" y="2687272"/>
            <a:ext cx="3113469" cy="389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948416" cy="50323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об СВО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Силкин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стихов «Мы никому не отдадим Победы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никому не отдадим Победы,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Ни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кем мы не склоним знамен.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глядят из бронзы наши деды,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не позабудем их имен.</a:t>
            </a:r>
          </a:p>
          <a:p>
            <a:pPr marL="0" indent="0">
              <a:buNone/>
            </a:pP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Не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беспокойся, Родина, за нас,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Ты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подняла нас, ты нас воспитала.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выполним мы твой любой приказ,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Поскольку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из русского металла.</a:t>
            </a:r>
          </a:p>
          <a:p>
            <a:pPr marL="0" indent="0">
              <a:buNone/>
            </a:pP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Не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нам ни Харьков, ни Киев,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Полтавская ночь не нужна,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Потому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безмерна Россия,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чужого не хочет она. 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9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3168513"/>
            <a:ext cx="4124097" cy="276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Истоки непобедимости русских воинов – в их беспримерном мужестве и гуманизме, проявляющимися во все века существования Отечества.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5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Русская история подтверждает </a:t>
            </a:r>
            <a:r>
              <a:rPr lang="ru-RU" sz="23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сформированность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понятий «мужество» и «гуманизм» у лучших защитников Родины.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6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Русская новейшая литература является исключительно достоверным источником, свидетельствующим о взаимосвязи понятий «мужество» и «гуманизм».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	7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Сборник воспитательных текстов «Русские воины. Истоки мужества и гуманизма» имеет открытый финал и может, и должен постоянно пополняться, так как современная история России и новейшая литература предоставляют факты для этого. 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Международная 57-я научная студенческая конференция</a:t>
            </a:r>
            <a:b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 техническим,  гуманитарным и естественным наукам, </a:t>
            </a:r>
            <a:b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посвящённая Году педагога и наставника в Российской Федерации и </a:t>
            </a:r>
            <a:b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Году счастливого детства в Чувашской Республике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прошла проверку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pc="35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Электрон. дан. – Режим доступа:. -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https://www.duplichecker.com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- </a:t>
            </a:r>
            <a:r>
              <a:rPr lang="ru-RU" spc="35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02.04.2023.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Оригинальность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текста –  94 %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pc="35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Электрон. дан. – Режим доступа: 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https://progaonline.com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35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pc="35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02.04.2023.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Оригинальность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текста – 97 %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оформлению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Times New Roman 14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2. Междустрочный интервал – 1,5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3. Абзацный отступ – 1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4.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Поля со всех сторон 2 см.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5. Выравнивание по ширине, без переносов.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6. Номера страниц внизу по центру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7. Сноски 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4,15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]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или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6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]</a:t>
            </a:r>
            <a:r>
              <a:rPr lang="ru-RU" sz="230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2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Дунаев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М. М. Вера в горниле сомнений / М. М. Дунаев. – М. : Совет Рус-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ской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Православной Церкви, 2008. – 450 с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Пушкин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А. С. Мысли о литературе [Электронный ресурс] / А. С. Пушкин. – Электрон. дан. – Режим доступа :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www.proza.ru/2009/11/18/799. - 31.03.2023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Селезнева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Е.В. Сочинение как вид совместной работы учителя и ученика / Е.В.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Народная школа – Чебоксары, 2021. – № 5 (175). – С.82 – 87.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760" y="246888"/>
            <a:ext cx="6111240" cy="3931919"/>
          </a:xfrm>
        </p:spPr>
        <p:txBody>
          <a:bodyPr anchor="t">
            <a:no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«РУССКИЕ ВОИНЫ. ИСТОКИ МУЖЕСТВА И ГУМАНИЗМА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(на примере произведений новейшей русской литературы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исторических фактов)»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8567" y="4143121"/>
            <a:ext cx="6052842" cy="257326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обучающаяся 10 класса МБОУ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2» г. Алатыря</a:t>
            </a:r>
          </a:p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Ибрагимова Юлия Дмитриевна.</a:t>
            </a:r>
          </a:p>
          <a:p>
            <a:pPr algn="r">
              <a:lnSpc>
                <a:spcPct val="100000"/>
              </a:lnSpc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lnSpc>
                <a:spcPct val="100000"/>
              </a:lnSpc>
            </a:pP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член-корреспондент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наук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РФ, учитель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языка 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 МБОУ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«СОШ № 2» г. Алатыря</a:t>
            </a:r>
          </a:p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Селезнева Елена Владимировна</a:t>
            </a:r>
          </a:p>
          <a:p>
            <a:pPr algn="r">
              <a:lnSpc>
                <a:spcPct val="120000"/>
              </a:lnSpc>
            </a:pPr>
            <a:endParaRPr lang="ru-RU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r="2429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12" y="1715512"/>
            <a:ext cx="10552688" cy="4461451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Aft>
                <a:spcPts val="0"/>
              </a:spcAft>
              <a:buNone/>
              <a:tabLst>
                <a:tab pos="1260475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Цель исследования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выявление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теоретическое и экспериментальное обоснование понятий «мужество» и «гуманизм» русских воинов на примере произведений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новейшей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русской литературы и событий на Украине.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379" y="1447060"/>
            <a:ext cx="10511161" cy="514017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цели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поставлены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произвести библиографический поиск и отбор научной и художественной литературы по теме исследования;</a:t>
            </a: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понимание мужества в произведениях новейшей русской литературы 2022 и 2023 годов; </a:t>
            </a: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привести примеры проявления мужества и гуманизма русских воинов в зоне СВО за 2022-2023 годы;</a:t>
            </a: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соотнесённость исторической достоверности  и художественного вымысла о понятиях «мужество» и «гуманизм»;</a:t>
            </a: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социологическое исследование среди обучающихся общеобразовательных школ и студентов г. Алатыря;</a:t>
            </a:r>
          </a:p>
          <a:p>
            <a:pPr lvl="0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продолжить создание сборника текстов  «Русские воины. Истоки мужества и гуманизма», начатого ещё в 2003 году и постепенно пополняющегося до 2023 года.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3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14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809EC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572" y="1675051"/>
            <a:ext cx="10512228" cy="4501912"/>
          </a:xfrm>
        </p:spPr>
        <p:txBody>
          <a:bodyPr anchor="ctr">
            <a:normAutofit fontScale="77500" lnSpcReduction="20000"/>
          </a:bodyPr>
          <a:lstStyle/>
          <a:p>
            <a:pPr marL="457200" indent="457200" algn="just">
              <a:lnSpc>
                <a:spcPct val="15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Объект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исследования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понятия «мужество» и «гуманизм».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457200" algn="just">
              <a:lnSpc>
                <a:spcPct val="150000"/>
              </a:lnSpc>
              <a:buNone/>
              <a:tabLst>
                <a:tab pos="22504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 исследования: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соотнесённость понятий «мужество» и «гуманизм» в новейшей русской литературе и исторических реалиях СВО на Украине.</a:t>
            </a:r>
          </a:p>
          <a:p>
            <a:pPr marL="457200" indent="457200" algn="just">
              <a:lnSpc>
                <a:spcPct val="15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Методы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метод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системного подхода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анализа;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-метод социологического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исследования;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-систематизация и обобщение собранных данных.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Определение понятий «мужество», «гуманизм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pPr marL="0" indent="0" algn="ctr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90255"/>
              </p:ext>
            </p:extLst>
          </p:nvPr>
        </p:nvGraphicFramePr>
        <p:xfrm>
          <a:off x="1133856" y="2505456"/>
          <a:ext cx="9939527" cy="4292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729475"/>
                <a:gridCol w="7210052"/>
              </a:tblGrid>
              <a:tr h="26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понятий «мужество», «гуманизм»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8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Православный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фольклор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веков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Блажен, кто в дни борьбы мятежной,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дни общей мерзости людской,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Остался с мужеством отмеченной,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Неопороченной душой [25, 275].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С. Пушкин «Мысли о литературе», «Путешествие из Москвы в Петербург»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«Смысл пророческого служения нашей литературы – споспешествовать нам в духовном делании; предостерегать от трусости и взывать к мужеству»[26, 237].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 М. Достоевский «Бедные люди»,  «Братья Карамазовы»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«Люди должны жить духовным: добротой, смелостью, мужеством. Поглощённость материальными интересами, рост индивидуализма и катастрофический распад личности при утрате высших идеалов и веры в Бога приведёт человечество к антропофагии (людоедству)» [11, 357].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 Я. Яковлев «Духовное завещание чувашскому народу»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«Вера и мужество утешают и ободряют душу в часы несчастья и горя, очищают и просветляют ее в счастье и удаче» [41, 23].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С. Лихачёв «Письма о добром и прекрасном»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«Добро и справедливость, гуманность и смелость всегда были и будут нашими нравственными ориентирами» [18, 254]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Мужество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одна из важнейших характеристик духовно и нравственно развитой личности, проявляющаяся в храбрости, присутствии духа, ответственности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гуманизме человека.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Тексты о воинах СВО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Балдан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Цыдыпов: один против врага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Ладонкин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музыка и война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Пидгурская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вынесла 20 раненых военнослужащих с поля боя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Салихов: победил в снайперской дуэли с врагом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Гарбузов: танкисты уничтожили вертолеты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Молошняк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вытащил из горящего танка сослуживца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Матюшкин: захватил в плен двух корректировщиков огня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артиллерии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Руслан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Гилев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Яков Петрунин: обезвредили заминированный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Абакумов: поразил 10 боевых машин «Град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Демидов: помог уничтожить позиции реактивной артиллерии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противника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Андрей Шаповалов: уничтожил три боевые машины пехоты и зенитную установку врага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Сергей Романов: эвакуировал двух раненых десантников из-под огня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Нурмагомед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Гаджимагомедов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смертный бой в окружении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Владимир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Жога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новые герои новой России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Максим Концов: погиб, чтобы спасти товарищей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Виктор Дудин: первый летчик – Герой России в период СВО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Дмитрий Литвинов: не оставил товарища погибать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Евгений Донченко: меня спасла добрая женщина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19. Артем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Гладский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не отступил перед превосходящими силами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Расим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Ильязов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один против пятисот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врагов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21. Алексей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Литвиенко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 лет воюю за Донбасс</a:t>
            </a:r>
          </a:p>
        </p:txBody>
      </p:sp>
    </p:spTree>
    <p:extLst>
      <p:ext uri="{BB962C8B-B14F-4D97-AF65-F5344CB8AC3E}">
        <p14:creationId xmlns:p14="http://schemas.microsoft.com/office/powerpoint/2010/main" val="36063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1055</Words>
  <Application>Microsoft Office PowerPoint</Application>
  <PresentationFormat>Широкоэкранный</PresentationFormat>
  <Paragraphs>118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</vt:lpstr>
      <vt:lpstr>   Исследовательская работа  «РУССКИЕ ВОИНЫ. ИСТОКИ МУЖЕСТВА И ГУМАНИЗМА (на примере произведений новейшей русской литературы  и исторических фактов)»    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Международная 57-я научная студенческая конференция  по техническим,  гуманитарным и естественным наукам,  посвящённая Году педагога и наставника в Российской Федерации и  Году счастливого детства в Чувашской Республике</vt:lpstr>
      <vt:lpstr>Требования к оформлению:</vt:lpstr>
      <vt:lpstr>Библиография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Учетная запись Майкрософт</cp:lastModifiedBy>
  <cp:revision>92</cp:revision>
  <dcterms:created xsi:type="dcterms:W3CDTF">2021-12-09T11:10:51Z</dcterms:created>
  <dcterms:modified xsi:type="dcterms:W3CDTF">2023-10-31T16:41:43Z</dcterms:modified>
</cp:coreProperties>
</file>