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70" d="100"/>
          <a:sy n="70" d="100"/>
        </p:scale>
        <p:origin x="-408" y="-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t>09.02.2022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image" Target="../media/image2.jpeg"/><Relationship Id="rId7" Type="http://schemas.openxmlformats.org/officeDocument/2006/relationships/image" Target="../media/image4.jpeg"/><Relationship Id="rId12" Type="http://schemas.openxmlformats.org/officeDocument/2006/relationships/slide" Target="slide8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image" Target="../media/image6.jpeg"/><Relationship Id="rId5" Type="http://schemas.openxmlformats.org/officeDocument/2006/relationships/image" Target="../media/image3.jpeg"/><Relationship Id="rId10" Type="http://schemas.openxmlformats.org/officeDocument/2006/relationships/slide" Target="slide6.xml"/><Relationship Id="rId4" Type="http://schemas.openxmlformats.org/officeDocument/2006/relationships/slide" Target="slide4.xml"/><Relationship Id="rId9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152" y="404664"/>
            <a:ext cx="868680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B0F0"/>
                </a:solidFill>
                <a:latin typeface="Georgia" pitchFamily="18" charset="0"/>
              </a:rPr>
              <a:t>Сложение и вычитание положительных и отрицательных чисел</a:t>
            </a:r>
            <a:endParaRPr lang="ru-RU" sz="3200" b="1" dirty="0">
              <a:solidFill>
                <a:srgbClr val="00B0F0"/>
              </a:solidFill>
              <a:latin typeface="Georg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i="1" dirty="0" smtClean="0"/>
              <a:t>Интегрированный урок (история/математика)</a:t>
            </a:r>
            <a:endParaRPr lang="ru-RU" sz="2400" b="1" i="1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1812112" y="4437112"/>
            <a:ext cx="6976864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2800" dirty="0" smtClean="0"/>
              <a:t>Составитель: 	</a:t>
            </a:r>
            <a:r>
              <a:rPr lang="ru-RU" sz="2800" dirty="0" smtClean="0"/>
              <a:t>Черепанова Наталья Николаевна</a:t>
            </a:r>
            <a:endParaRPr lang="ru-RU" sz="2800" dirty="0" smtClean="0"/>
          </a:p>
          <a:p>
            <a:r>
              <a:rPr lang="ru-RU" sz="2800" dirty="0" smtClean="0"/>
              <a:t>		</a:t>
            </a:r>
            <a:r>
              <a:rPr lang="ru-RU" sz="2800" smtClean="0"/>
              <a:t>	</a:t>
            </a:r>
            <a:endParaRPr lang="ru-RU" sz="2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812112" y="2492896"/>
            <a:ext cx="598579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B0F0"/>
                </a:solidFill>
                <a:latin typeface="Georgia" pitchFamily="18" charset="0"/>
              </a:rPr>
              <a:t>ДИНАСТИЯ РЮРИКОВИЧЕЙ</a:t>
            </a:r>
            <a:endParaRPr lang="ru-RU" sz="4400" b="1" dirty="0">
              <a:solidFill>
                <a:srgbClr val="00B0F0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41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44655" y="440471"/>
            <a:ext cx="7754938" cy="1368152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5400" b="1" dirty="0" smtClean="0">
                <a:latin typeface="Georgia" pitchFamily="18" charset="0"/>
              </a:rPr>
              <a:t>Династия Рюриковичей</a:t>
            </a:r>
            <a:endParaRPr lang="ru-RU" sz="5400" b="1" dirty="0">
              <a:latin typeface="Georgia" pitchFamily="18" charset="0"/>
            </a:endParaRPr>
          </a:p>
        </p:txBody>
      </p:sp>
      <p:pic>
        <p:nvPicPr>
          <p:cNvPr id="2052" name="Picture 4" descr="https://cv0.litres.ru/pub/c/bumajnaya-kniga/cover_max1500/40426406-aleksandr-savinov-rurik-osnovatel-velikoknyazheskoy-dinastii-862-879-gody-pravleniya-40426406.jpg">
            <a:hlinkClick r:id="rId2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1" t="11824" r="4698" b="4899"/>
          <a:stretch/>
        </p:blipFill>
        <p:spPr bwMode="auto">
          <a:xfrm>
            <a:off x="313249" y="1778143"/>
            <a:ext cx="1882487" cy="23328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dn1.ozone.ru/multimedia/1014213533.jpg">
            <a:hlinkClick r:id="rId4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4" t="12328" r="5705" b="3579"/>
          <a:stretch/>
        </p:blipFill>
        <p:spPr bwMode="auto">
          <a:xfrm>
            <a:off x="3421164" y="1808623"/>
            <a:ext cx="1942923" cy="23647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cdn1.ozone.ru/multimedia/1013936076.jpg">
            <a:hlinkClick r:id="rId6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8" t="12731" r="5351" b="5553"/>
          <a:stretch/>
        </p:blipFill>
        <p:spPr bwMode="auto">
          <a:xfrm>
            <a:off x="6300191" y="1801026"/>
            <a:ext cx="2016225" cy="23425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coberu.ru/files/coins/534422/rossiyskie_knyazya_cari_imperatory_olga_mudraya_pravitelnica.jpg">
            <a:hlinkClick r:id="rId8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0" t="12998" r="5937" b="4207"/>
          <a:stretch/>
        </p:blipFill>
        <p:spPr bwMode="auto">
          <a:xfrm>
            <a:off x="5004048" y="4183237"/>
            <a:ext cx="1935088" cy="23146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cdn1.ozone.ru/multimedia/1014213119.jpg">
            <a:hlinkClick r:id="rId10" action="ppaction://hlinksldjump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" t="12255" r="4089" b="4007"/>
          <a:stretch/>
        </p:blipFill>
        <p:spPr bwMode="auto">
          <a:xfrm>
            <a:off x="1763688" y="4144925"/>
            <a:ext cx="2042026" cy="23913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право 3">
            <a:hlinkClick r:id="rId12" action="ppaction://hlinksldjump"/>
          </p:cNvPr>
          <p:cNvSpPr/>
          <p:nvPr/>
        </p:nvSpPr>
        <p:spPr>
          <a:xfrm>
            <a:off x="7720488" y="5720469"/>
            <a:ext cx="936104" cy="8367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388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s://avatars.mds.yandex.net/get-zen_doc/4398042/pub_602b7034f49918294079c2b2_602b71435e188e5c35699014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370123"/>
            <a:ext cx="2301944" cy="30890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27584" y="274399"/>
            <a:ext cx="7754938" cy="900297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latin typeface="Georgia" pitchFamily="18" charset="0"/>
              </a:rPr>
              <a:t>РЮРИК</a:t>
            </a:r>
            <a:endParaRPr lang="ru-RU" sz="5400" b="1" dirty="0">
              <a:latin typeface="Georgia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83744" y="4221088"/>
            <a:ext cx="842493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/>
              <a:t>-1,92 	Положил </a:t>
            </a:r>
            <a:r>
              <a:rPr lang="ru-RU" sz="2000" b="1" i="1" dirty="0"/>
              <a:t>начало русской государственности.</a:t>
            </a:r>
          </a:p>
          <a:p>
            <a:pPr algn="just"/>
            <a:r>
              <a:rPr lang="ru-RU" sz="2000" b="1" i="1" dirty="0" smtClean="0"/>
              <a:t>-2,91	Был </a:t>
            </a:r>
            <a:r>
              <a:rPr lang="ru-RU" sz="2000" b="1" i="1" dirty="0"/>
              <a:t>первым в правящей династии Рюриковичей.</a:t>
            </a:r>
          </a:p>
          <a:p>
            <a:pPr algn="just"/>
            <a:r>
              <a:rPr lang="ru-RU" sz="2000" b="1" i="1" dirty="0" smtClean="0"/>
              <a:t>7,93	Объединил </a:t>
            </a:r>
            <a:r>
              <a:rPr lang="ru-RU" sz="2000" b="1" i="1" dirty="0"/>
              <a:t>под своей властью все северо-западные восточнославянские племена.</a:t>
            </a:r>
          </a:p>
          <a:p>
            <a:pPr algn="just"/>
            <a:r>
              <a:rPr lang="ru-RU" sz="2000" b="1" i="1" dirty="0" smtClean="0"/>
              <a:t>-1,691	Границы </a:t>
            </a:r>
            <a:r>
              <a:rPr lang="ru-RU" sz="2000" b="1" i="1" dirty="0"/>
              <a:t>государства при Рюрике простирались на севере от Новгороде, на западе — до кривичей (Полоцк), на востоке до мери ( Ростов) и </a:t>
            </a:r>
            <a:r>
              <a:rPr lang="ru-RU" sz="2000" b="1" i="1" dirty="0" err="1"/>
              <a:t>муромов</a:t>
            </a:r>
            <a:r>
              <a:rPr lang="ru-RU" sz="2000" b="1" i="1" dirty="0"/>
              <a:t>  (Муром).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3136" y="1196752"/>
            <a:ext cx="8424936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Вычисли и узнаешь, результаты правления </a:t>
            </a:r>
          </a:p>
          <a:p>
            <a:pPr marL="342900" indent="-342900">
              <a:buAutoNum type="arabicParenR"/>
            </a:pPr>
            <a:r>
              <a:rPr lang="ru-RU" sz="2800" dirty="0" smtClean="0"/>
              <a:t>4,56-6,48</a:t>
            </a:r>
          </a:p>
          <a:p>
            <a:pPr marL="342900" indent="-342900">
              <a:buAutoNum type="arabicParenR"/>
            </a:pPr>
            <a:r>
              <a:rPr lang="ru-RU" sz="2800" dirty="0" smtClean="0"/>
              <a:t>3,78-(-4,15)</a:t>
            </a:r>
          </a:p>
          <a:p>
            <a:pPr marL="342900" indent="-342900">
              <a:buAutoNum type="arabicParenR"/>
            </a:pPr>
            <a:r>
              <a:rPr lang="ru-RU" sz="2800" dirty="0" smtClean="0"/>
              <a:t>-98,456-4,569</a:t>
            </a:r>
          </a:p>
          <a:p>
            <a:pPr marL="342900" indent="-342900">
              <a:buAutoNum type="arabicParenR"/>
            </a:pPr>
            <a:r>
              <a:rPr lang="ru-RU" sz="2800" dirty="0" smtClean="0"/>
              <a:t>-6,45-(-3,54)</a:t>
            </a:r>
          </a:p>
          <a:p>
            <a:pPr marL="342900" indent="-342900">
              <a:buAutoNum type="arabicParenR"/>
            </a:pPr>
            <a:r>
              <a:rPr lang="ru-RU" sz="2800" dirty="0" smtClean="0"/>
              <a:t>3,78-5,471</a:t>
            </a:r>
          </a:p>
          <a:p>
            <a:endParaRPr lang="ru-RU" dirty="0" smtClean="0"/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611560" y="259356"/>
            <a:ext cx="906494" cy="648072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1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32863" y="260649"/>
            <a:ext cx="7754938" cy="936104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5400" b="1" dirty="0" smtClean="0">
                <a:latin typeface="Georgia" pitchFamily="18" charset="0"/>
              </a:rPr>
              <a:t>ВЕЩИЙ ОЛЕГ</a:t>
            </a:r>
            <a:endParaRPr lang="ru-RU" sz="5400" b="1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9568" y="4077072"/>
            <a:ext cx="86764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/>
              <a:t>12,6	Киев </a:t>
            </a:r>
            <a:r>
              <a:rPr lang="ru-RU" sz="2000" b="1" i="1" dirty="0"/>
              <a:t>стал столицей в Древнерусском государстве.</a:t>
            </a:r>
          </a:p>
          <a:p>
            <a:pPr algn="just"/>
            <a:r>
              <a:rPr lang="ru-RU" sz="2000" b="1" i="1" dirty="0" smtClean="0"/>
              <a:t>4,11	Древляне</a:t>
            </a:r>
            <a:r>
              <a:rPr lang="ru-RU" sz="2000" b="1" i="1" dirty="0"/>
              <a:t>, северяне, радимичи были подчинены, стали пополнять государственную казну.</a:t>
            </a:r>
          </a:p>
          <a:p>
            <a:pPr algn="just"/>
            <a:r>
              <a:rPr lang="ru-RU" sz="2000" b="1" i="1" dirty="0" smtClean="0"/>
              <a:t>-13,3	Отражены </a:t>
            </a:r>
            <a:r>
              <a:rPr lang="ru-RU" sz="2000" b="1" i="1" dirty="0"/>
              <a:t>венгерские нашествия.</a:t>
            </a:r>
          </a:p>
          <a:p>
            <a:pPr algn="just"/>
            <a:r>
              <a:rPr lang="ru-RU" sz="2000" b="1" i="1" dirty="0" smtClean="0"/>
              <a:t>-12,72	Совершены </a:t>
            </a:r>
            <a:r>
              <a:rPr lang="ru-RU" sz="2000" b="1" i="1" dirty="0"/>
              <a:t>Византийские </a:t>
            </a:r>
            <a:r>
              <a:rPr lang="ru-RU" sz="2000" b="1" i="1" dirty="0" smtClean="0"/>
              <a:t>походы. Заключен </a:t>
            </a:r>
            <a:r>
              <a:rPr lang="ru-RU" sz="2000" b="1" i="1" dirty="0"/>
              <a:t>мирный договор, началась беспошлинная торговля.</a:t>
            </a:r>
          </a:p>
          <a:p>
            <a:pPr algn="just"/>
            <a:r>
              <a:rPr lang="ru-RU" sz="2000" b="1" i="1" dirty="0"/>
              <a:t>-</a:t>
            </a:r>
            <a:r>
              <a:rPr lang="ru-RU" sz="2000" b="1" i="1" dirty="0" smtClean="0"/>
              <a:t>3,36	Обозначены </a:t>
            </a:r>
            <a:r>
              <a:rPr lang="ru-RU" sz="2000" b="1" i="1" dirty="0"/>
              <a:t>торговые пути.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99568" y="1340768"/>
            <a:ext cx="6286032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Вычисли и узнаешь, результаты правления </a:t>
            </a:r>
          </a:p>
          <a:p>
            <a:pPr marL="342900" indent="-342900">
              <a:buAutoNum type="arabicParenR"/>
            </a:pPr>
            <a:r>
              <a:rPr lang="ru-RU" sz="2800" dirty="0" smtClean="0"/>
              <a:t>-9,69+3,25</a:t>
            </a:r>
            <a:endParaRPr lang="ru-RU" sz="2800" dirty="0"/>
          </a:p>
          <a:p>
            <a:pPr marL="342900" indent="-342900">
              <a:buAutoNum type="arabicParenR"/>
            </a:pPr>
            <a:r>
              <a:rPr lang="ru-RU" sz="2800" dirty="0" smtClean="0"/>
              <a:t>4,89+(-8,25)</a:t>
            </a:r>
            <a:endParaRPr lang="ru-RU" sz="2800" dirty="0"/>
          </a:p>
          <a:p>
            <a:pPr marL="342900" indent="-342900">
              <a:buAutoNum type="arabicParenR"/>
            </a:pPr>
            <a:r>
              <a:rPr lang="ru-RU" sz="2800" dirty="0" smtClean="0"/>
              <a:t>(-4,25)+(-8,47)</a:t>
            </a:r>
            <a:endParaRPr lang="ru-RU" sz="2800" dirty="0"/>
          </a:p>
          <a:p>
            <a:pPr marL="342900" indent="-342900">
              <a:buAutoNum type="arabicParenR"/>
            </a:pPr>
            <a:r>
              <a:rPr lang="ru-RU" sz="2800" dirty="0" smtClean="0"/>
              <a:t>-9,18+(-4,12)</a:t>
            </a:r>
            <a:endParaRPr lang="ru-RU" sz="2800" dirty="0"/>
          </a:p>
          <a:p>
            <a:pPr marL="342900" indent="-342900">
              <a:buAutoNum type="arabicParenR"/>
            </a:pPr>
            <a:r>
              <a:rPr lang="ru-RU" sz="2800" dirty="0" smtClean="0"/>
              <a:t>8,45+4,15</a:t>
            </a:r>
            <a:endParaRPr lang="ru-RU" sz="2800" dirty="0"/>
          </a:p>
        </p:txBody>
      </p:sp>
      <p:pic>
        <p:nvPicPr>
          <p:cNvPr id="5122" name="Picture 2" descr="https://i.pinimg.com/736x/1f/ae/62/1fae62f22bda7971d62ea12fd92f960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196753"/>
            <a:ext cx="2241186" cy="29854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732863" y="404665"/>
            <a:ext cx="906494" cy="648072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811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Галерея российских царей. И Н Латыпова. Иллюстрация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368" y="875495"/>
            <a:ext cx="2310520" cy="30575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 txBox="1">
            <a:spLocks/>
          </p:cNvSpPr>
          <p:nvPr/>
        </p:nvSpPr>
        <p:spPr>
          <a:xfrm>
            <a:off x="768279" y="282703"/>
            <a:ext cx="7754938" cy="614847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5400" b="1" dirty="0" smtClean="0">
                <a:latin typeface="Georgia" pitchFamily="18" charset="0"/>
              </a:rPr>
              <a:t>ИГОРЬ</a:t>
            </a:r>
            <a:endParaRPr lang="ru-RU" sz="5400" b="1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3933056"/>
            <a:ext cx="82809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latin typeface="Georgia" pitchFamily="18" charset="0"/>
              </a:rPr>
              <a:t>- </a:t>
            </a:r>
            <a:r>
              <a:rPr lang="ru-RU" sz="2000" b="1" i="1" dirty="0" smtClean="0">
                <a:latin typeface="Georgia" pitchFamily="18" charset="0"/>
              </a:rPr>
              <a:t>4,97	Посадил </a:t>
            </a:r>
            <a:r>
              <a:rPr lang="ru-RU" sz="2000" b="1" i="1" dirty="0">
                <a:latin typeface="Georgia" pitchFamily="18" charset="0"/>
              </a:rPr>
              <a:t>каждого из сыновей на отдельное княжество</a:t>
            </a:r>
          </a:p>
          <a:p>
            <a:pPr algn="just"/>
            <a:r>
              <a:rPr lang="ru-RU" sz="2000" b="1" i="1" dirty="0" smtClean="0">
                <a:latin typeface="Georgia" pitchFamily="18" charset="0"/>
              </a:rPr>
              <a:t>-7,36	Древляне </a:t>
            </a:r>
            <a:r>
              <a:rPr lang="ru-RU" sz="2000" b="1" i="1" dirty="0">
                <a:latin typeface="Georgia" pitchFamily="18" charset="0"/>
              </a:rPr>
              <a:t>силой принуждены снова платить дань</a:t>
            </a:r>
          </a:p>
          <a:p>
            <a:pPr algn="just"/>
            <a:r>
              <a:rPr lang="ru-RU" sz="2000" b="1" i="1" dirty="0" smtClean="0">
                <a:latin typeface="Georgia" pitchFamily="18" charset="0"/>
              </a:rPr>
              <a:t>39,13	Начало </a:t>
            </a:r>
            <a:r>
              <a:rPr lang="ru-RU" sz="2000" b="1" i="1" dirty="0">
                <a:latin typeface="Georgia" pitchFamily="18" charset="0"/>
              </a:rPr>
              <a:t>противостояния с печенегами</a:t>
            </a:r>
          </a:p>
          <a:p>
            <a:pPr algn="just"/>
            <a:r>
              <a:rPr lang="ru-RU" sz="2000" b="1" i="1" dirty="0" smtClean="0">
                <a:latin typeface="Georgia" pitchFamily="18" charset="0"/>
              </a:rPr>
              <a:t>26,64	Русь </a:t>
            </a:r>
            <a:r>
              <a:rPr lang="ru-RU" sz="2000" b="1" i="1" dirty="0">
                <a:latin typeface="Georgia" pitchFamily="18" charset="0"/>
              </a:rPr>
              <a:t>и Византия обязывались помогать друг другу войсками по запросу</a:t>
            </a:r>
          </a:p>
          <a:p>
            <a:pPr algn="just"/>
            <a:r>
              <a:rPr lang="ru-RU" sz="2000" b="1" i="1" dirty="0" smtClean="0">
                <a:latin typeface="Georgia" pitchFamily="18" charset="0"/>
              </a:rPr>
              <a:t>14,35	При </a:t>
            </a:r>
            <a:r>
              <a:rPr lang="ru-RU" sz="2000" b="1" i="1" dirty="0">
                <a:latin typeface="Georgia" pitchFamily="18" charset="0"/>
              </a:rPr>
              <a:t>попытке повторно собрать дань с древлян </a:t>
            </a:r>
            <a:r>
              <a:rPr lang="ru-RU" sz="2000" b="1" i="1" dirty="0" smtClean="0">
                <a:latin typeface="Georgia" pitchFamily="18" charset="0"/>
              </a:rPr>
              <a:t> </a:t>
            </a:r>
            <a:r>
              <a:rPr lang="ru-RU" sz="2000" b="1" i="1" dirty="0">
                <a:latin typeface="Georgia" pitchFamily="18" charset="0"/>
              </a:rPr>
              <a:t>был убит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1129387"/>
            <a:ext cx="604867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Georgia" pitchFamily="18" charset="0"/>
              </a:rPr>
              <a:t>Вычисли и узнаешь, результаты правления </a:t>
            </a:r>
          </a:p>
          <a:p>
            <a:pPr marL="342900" indent="-342900">
              <a:buAutoNum type="arabicParenR"/>
            </a:pPr>
            <a:r>
              <a:rPr lang="ru-RU" sz="2800" dirty="0" smtClean="0">
                <a:latin typeface="Georgia" pitchFamily="18" charset="0"/>
              </a:rPr>
              <a:t>-2,3•3,2</a:t>
            </a:r>
          </a:p>
          <a:p>
            <a:pPr marL="342900" indent="-342900">
              <a:buAutoNum type="arabicParenR"/>
            </a:pPr>
            <a:r>
              <a:rPr lang="ru-RU" sz="2800" dirty="0" smtClean="0">
                <a:latin typeface="Georgia" pitchFamily="18" charset="0"/>
              </a:rPr>
              <a:t>(-3,5)</a:t>
            </a:r>
            <a:r>
              <a:rPr lang="ru-RU" sz="2800" dirty="0">
                <a:latin typeface="Georgia" pitchFamily="18" charset="0"/>
              </a:rPr>
              <a:t> </a:t>
            </a:r>
            <a:r>
              <a:rPr lang="ru-RU" sz="2800" dirty="0" smtClean="0">
                <a:latin typeface="Georgia" pitchFamily="18" charset="0"/>
              </a:rPr>
              <a:t>• (-4,1)</a:t>
            </a:r>
          </a:p>
          <a:p>
            <a:pPr marL="342900" indent="-342900">
              <a:buAutoNum type="arabicParenR"/>
            </a:pPr>
            <a:r>
              <a:rPr lang="ru-RU" sz="2800" dirty="0" smtClean="0">
                <a:latin typeface="Georgia" pitchFamily="18" charset="0"/>
              </a:rPr>
              <a:t>6,4•(-4,6)</a:t>
            </a:r>
          </a:p>
          <a:p>
            <a:pPr marL="342900" indent="-342900">
              <a:buAutoNum type="arabicParenR"/>
            </a:pPr>
            <a:r>
              <a:rPr lang="ru-RU" sz="2800" dirty="0" smtClean="0">
                <a:latin typeface="Georgia" pitchFamily="18" charset="0"/>
              </a:rPr>
              <a:t>-7,2•(-3,7)</a:t>
            </a:r>
          </a:p>
          <a:p>
            <a:pPr marL="342900" indent="-342900">
              <a:buAutoNum type="arabicParenR"/>
            </a:pPr>
            <a:r>
              <a:rPr lang="ru-RU" sz="2800" dirty="0" smtClean="0">
                <a:latin typeface="Georgia" pitchFamily="18" charset="0"/>
              </a:rPr>
              <a:t>4,3•9,1</a:t>
            </a:r>
            <a:endParaRPr lang="ru-RU" sz="2800" dirty="0">
              <a:latin typeface="Georgia" pitchFamily="18" charset="0"/>
            </a:endParaRP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611560" y="266090"/>
            <a:ext cx="906494" cy="648072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92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694531" y="242547"/>
            <a:ext cx="7754938" cy="810189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5400" b="1" dirty="0" smtClean="0">
                <a:latin typeface="Georgia" pitchFamily="18" charset="0"/>
              </a:rPr>
              <a:t>СВЯТОСЛАВ</a:t>
            </a:r>
            <a:endParaRPr lang="ru-RU" sz="5400" b="1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6184" y="3950082"/>
            <a:ext cx="86988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625475" algn="l"/>
              </a:tabLst>
            </a:pPr>
            <a:r>
              <a:rPr lang="ru-RU" sz="1600" b="1" i="1" dirty="0" smtClean="0">
                <a:latin typeface="Georgia" pitchFamily="18" charset="0"/>
              </a:rPr>
              <a:t>3,08		Препятствовал </a:t>
            </a:r>
            <a:r>
              <a:rPr lang="ru-RU" sz="1600" b="1" i="1" dirty="0">
                <a:latin typeface="Georgia" pitchFamily="18" charset="0"/>
              </a:rPr>
              <a:t>христианизации, которую начала его мать </a:t>
            </a:r>
            <a:endParaRPr lang="ru-RU" sz="1600" b="1" i="1" dirty="0" smtClean="0">
              <a:latin typeface="Georgia" pitchFamily="18" charset="0"/>
            </a:endParaRPr>
          </a:p>
          <a:p>
            <a:pPr algn="just">
              <a:tabLst>
                <a:tab pos="625475" algn="l"/>
              </a:tabLst>
            </a:pPr>
            <a:r>
              <a:rPr lang="ru-RU" sz="1600" b="1" i="1" dirty="0" smtClean="0">
                <a:latin typeface="Georgia" pitchFamily="18" charset="0"/>
              </a:rPr>
              <a:t>-3,1		Племена </a:t>
            </a:r>
            <a:r>
              <a:rPr lang="ru-RU" sz="1600" b="1" i="1" dirty="0">
                <a:latin typeface="Georgia" pitchFamily="18" charset="0"/>
              </a:rPr>
              <a:t>вятичей освобождены от власти </a:t>
            </a:r>
            <a:r>
              <a:rPr lang="ru-RU" sz="1600" b="1" i="1" dirty="0" smtClean="0">
                <a:latin typeface="Georgia" pitchFamily="18" charset="0"/>
              </a:rPr>
              <a:t>хазар</a:t>
            </a:r>
          </a:p>
          <a:p>
            <a:pPr algn="just">
              <a:tabLst>
                <a:tab pos="625475" algn="l"/>
              </a:tabLst>
            </a:pPr>
            <a:r>
              <a:rPr lang="ru-RU" sz="1600" b="1" i="1" dirty="0" smtClean="0">
                <a:latin typeface="Georgia" pitchFamily="18" charset="0"/>
              </a:rPr>
              <a:t>-3,31		Своё </a:t>
            </a:r>
            <a:r>
              <a:rPr lang="ru-RU" sz="1600" b="1" i="1" dirty="0">
                <a:latin typeface="Georgia" pitchFamily="18" charset="0"/>
              </a:rPr>
              <a:t>правление она начала с мести древлянам. </a:t>
            </a:r>
            <a:endParaRPr lang="ru-RU" sz="1600" b="1" i="1" dirty="0" smtClean="0">
              <a:latin typeface="Georgia" pitchFamily="18" charset="0"/>
            </a:endParaRPr>
          </a:p>
          <a:p>
            <a:pPr algn="just">
              <a:tabLst>
                <a:tab pos="625475" algn="l"/>
              </a:tabLst>
            </a:pPr>
            <a:r>
              <a:rPr lang="ru-RU" sz="1600" b="1" i="1" dirty="0" smtClean="0">
                <a:latin typeface="Georgia" pitchFamily="18" charset="0"/>
              </a:rPr>
              <a:t>-0,3		С </a:t>
            </a:r>
            <a:r>
              <a:rPr lang="ru-RU" sz="1600" b="1" i="1" dirty="0">
                <a:latin typeface="Georgia" pitchFamily="18" charset="0"/>
              </a:rPr>
              <a:t>Венгрией налажены отношения — Святослав был женат на венгерской принцессе и регулярно получал от венгров поддержку войсками</a:t>
            </a:r>
          </a:p>
          <a:p>
            <a:pPr algn="just">
              <a:tabLst>
                <a:tab pos="625475" algn="l"/>
              </a:tabLst>
            </a:pPr>
            <a:r>
              <a:rPr lang="ru-RU" sz="1600" b="1" i="1" dirty="0" smtClean="0">
                <a:latin typeface="Georgia" pitchFamily="18" charset="0"/>
              </a:rPr>
              <a:t>-2,1		Посадил </a:t>
            </a:r>
            <a:r>
              <a:rPr lang="ru-RU" sz="1600" b="1" i="1" dirty="0">
                <a:latin typeface="Georgia" pitchFamily="18" charset="0"/>
              </a:rPr>
              <a:t>каждого из сыновей на отдельное княжество</a:t>
            </a:r>
          </a:p>
          <a:p>
            <a:pPr algn="just">
              <a:tabLst>
                <a:tab pos="625475" algn="l"/>
              </a:tabLst>
            </a:pPr>
            <a:r>
              <a:rPr lang="ru-RU" sz="1600" b="1" i="1" dirty="0" smtClean="0">
                <a:latin typeface="Georgia" pitchFamily="18" charset="0"/>
              </a:rPr>
              <a:t>0,5		Война </a:t>
            </a:r>
            <a:r>
              <a:rPr lang="ru-RU" sz="1600" b="1" i="1" dirty="0">
                <a:latin typeface="Georgia" pitchFamily="18" charset="0"/>
              </a:rPr>
              <a:t>с Византией окончилась восстановлением мирного договора между Киевом и Константинополем, но западная часть Болгарии была вскоре завоевана греками.</a:t>
            </a:r>
          </a:p>
        </p:txBody>
      </p:sp>
      <p:pic>
        <p:nvPicPr>
          <p:cNvPr id="3074" name="Picture 2" descr="https://royallib.com/zip_emu/br/331/331884/i_0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268760"/>
            <a:ext cx="2005262" cy="26813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052736"/>
            <a:ext cx="57606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Georgia" pitchFamily="18" charset="0"/>
              </a:rPr>
              <a:t>Вычисли и узнаешь, результаты правления </a:t>
            </a:r>
          </a:p>
          <a:p>
            <a:pPr marL="342900" indent="-342900">
              <a:buAutoNum type="arabicParenR"/>
            </a:pPr>
            <a:r>
              <a:rPr lang="ru-RU" sz="2800" dirty="0"/>
              <a:t>-9,3 : 3</a:t>
            </a:r>
          </a:p>
          <a:p>
            <a:pPr marL="342900" indent="-342900">
              <a:buAutoNum type="arabicParenR"/>
            </a:pPr>
            <a:r>
              <a:rPr lang="ru-RU" sz="2800" dirty="0"/>
              <a:t>44,1 : (-2,1)</a:t>
            </a:r>
          </a:p>
          <a:p>
            <a:pPr marL="342900" indent="-342900">
              <a:buAutoNum type="arabicParenR"/>
            </a:pPr>
            <a:r>
              <a:rPr lang="ru-RU" sz="2800" dirty="0"/>
              <a:t>(-4,25) : (-8,5)</a:t>
            </a:r>
          </a:p>
          <a:p>
            <a:pPr marL="342900" indent="-342900">
              <a:buAutoNum type="arabicParenR"/>
            </a:pPr>
            <a:r>
              <a:rPr lang="ru-RU" sz="2800" dirty="0"/>
              <a:t>-9,24 : (-3)</a:t>
            </a:r>
          </a:p>
          <a:p>
            <a:pPr marL="342900" indent="-342900">
              <a:buAutoNum type="arabicParenR"/>
            </a:pPr>
            <a:r>
              <a:rPr lang="ru-RU" sz="2800" dirty="0"/>
              <a:t>(-0,12) : </a:t>
            </a:r>
            <a:r>
              <a:rPr lang="ru-RU" sz="2800" dirty="0" smtClean="0"/>
              <a:t>0,4</a:t>
            </a:r>
            <a:endParaRPr lang="ru-RU" sz="2800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539552" y="228876"/>
            <a:ext cx="906494" cy="648072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236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30535" y="332656"/>
            <a:ext cx="7754938" cy="792088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lvl1pPr marL="54864" algn="r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  <a:effectLst>
                  <a:outerShdw blurRad="38100" dist="25500" dir="5400000" algn="tl" rotWithShape="0">
                    <a:srgbClr val="000000">
                      <a:satMod val="180000"/>
                      <a:alpha val="7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5400" b="1" dirty="0" smtClean="0">
                <a:latin typeface="Georgia" pitchFamily="18" charset="0"/>
              </a:rPr>
              <a:t>ОЛЬГА</a:t>
            </a:r>
            <a:endParaRPr lang="ru-RU" sz="5400" b="1" dirty="0">
              <a:latin typeface="Georgia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6536" y="3356992"/>
            <a:ext cx="856895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latin typeface="Georgia" pitchFamily="18" charset="0"/>
              </a:rPr>
              <a:t>-4,1	Ольга </a:t>
            </a:r>
            <a:r>
              <a:rPr lang="ru-RU" sz="2000" b="1" i="1" dirty="0">
                <a:latin typeface="Georgia" pitchFamily="18" charset="0"/>
              </a:rPr>
              <a:t>отомстила древлянам за смерть мужа и заставила их подчиниться </a:t>
            </a:r>
            <a:r>
              <a:rPr lang="ru-RU" sz="2000" b="1" i="1" dirty="0" smtClean="0">
                <a:latin typeface="Georgia" pitchFamily="18" charset="0"/>
              </a:rPr>
              <a:t>Киеву</a:t>
            </a:r>
          </a:p>
          <a:p>
            <a:pPr algn="just"/>
            <a:r>
              <a:rPr lang="ru-RU" sz="2000" b="1" i="1" dirty="0" smtClean="0">
                <a:latin typeface="Georgia" pitchFamily="18" charset="0"/>
              </a:rPr>
              <a:t>-3,1	Ей </a:t>
            </a:r>
            <a:r>
              <a:rPr lang="ru-RU" sz="2000" b="1" i="1" dirty="0">
                <a:latin typeface="Georgia" pitchFamily="18" charset="0"/>
              </a:rPr>
              <a:t>принадлежит заслуга издания первого свода юридических обычаев.</a:t>
            </a:r>
          </a:p>
          <a:p>
            <a:pPr algn="just"/>
            <a:r>
              <a:rPr lang="ru-RU" sz="2000" b="1" i="1" dirty="0" smtClean="0">
                <a:latin typeface="Georgia" pitchFamily="18" charset="0"/>
              </a:rPr>
              <a:t>-2,7	Провела </a:t>
            </a:r>
            <a:r>
              <a:rPr lang="ru-RU" sz="2000" b="1" i="1" dirty="0">
                <a:latin typeface="Georgia" pitchFamily="18" charset="0"/>
              </a:rPr>
              <a:t>налоговую реформу для централизации сбора налогов и предотвращения </a:t>
            </a:r>
            <a:r>
              <a:rPr lang="ru-RU" sz="2000" b="1" i="1" dirty="0" smtClean="0">
                <a:latin typeface="Georgia" pitchFamily="18" charset="0"/>
              </a:rPr>
              <a:t>злоупотреблений. Во </a:t>
            </a:r>
            <a:r>
              <a:rPr lang="ru-RU" sz="2000" b="1" i="1" dirty="0">
                <a:latin typeface="Georgia" pitchFamily="18" charset="0"/>
              </a:rPr>
              <a:t>внешней политике использовала дипломатию, не занималась организацией походов</a:t>
            </a:r>
          </a:p>
          <a:p>
            <a:pPr algn="just"/>
            <a:r>
              <a:rPr lang="ru-RU" sz="2000" b="1" i="1" dirty="0" smtClean="0">
                <a:latin typeface="Georgia" pitchFamily="18" charset="0"/>
              </a:rPr>
              <a:t>-5,9	Сменила </a:t>
            </a:r>
            <a:r>
              <a:rPr lang="ru-RU" sz="2000" b="1" i="1" dirty="0">
                <a:latin typeface="Georgia" pitchFamily="18" charset="0"/>
              </a:rPr>
              <a:t>веру на христианство и продвигала его на </a:t>
            </a:r>
            <a:r>
              <a:rPr lang="ru-RU" sz="2000" b="1" i="1" dirty="0" smtClean="0">
                <a:latin typeface="Georgia" pitchFamily="18" charset="0"/>
              </a:rPr>
              <a:t>Руси</a:t>
            </a:r>
          </a:p>
        </p:txBody>
      </p:sp>
      <p:pic>
        <p:nvPicPr>
          <p:cNvPr id="6146" name="Picture 2" descr="https://avatars.mds.yandex.net/get-zen_doc/1873427/pub_5fd5ce555a2c8e1f2cc0390b_5fd5ce5e5a2c8e1f2cc043e3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570" y="592127"/>
            <a:ext cx="1969964" cy="26208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284467"/>
            <a:ext cx="576064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Georgia" pitchFamily="18" charset="0"/>
              </a:rPr>
              <a:t>Вычисли и узнаешь, результаты правления </a:t>
            </a:r>
          </a:p>
          <a:p>
            <a:pPr marL="342900" indent="-342900">
              <a:buAutoNum type="arabicParenR"/>
            </a:pPr>
            <a:r>
              <a:rPr lang="ru-RU" sz="2800" dirty="0"/>
              <a:t>-7,8 + (-2,7 + 7,8</a:t>
            </a:r>
            <a:r>
              <a:rPr lang="ru-RU" sz="2800" dirty="0" smtClean="0"/>
              <a:t>)</a:t>
            </a:r>
          </a:p>
          <a:p>
            <a:pPr marL="342900" indent="-342900">
              <a:buAutoNum type="arabicParenR"/>
            </a:pPr>
            <a:r>
              <a:rPr lang="ru-RU" sz="2800" dirty="0"/>
              <a:t>-8,1 + (-3,5 + </a:t>
            </a:r>
            <a:r>
              <a:rPr lang="ru-RU" sz="2800" dirty="0" smtClean="0"/>
              <a:t>7,5)</a:t>
            </a:r>
          </a:p>
          <a:p>
            <a:pPr marL="342900" indent="-342900">
              <a:buAutoNum type="arabicParenR"/>
            </a:pPr>
            <a:r>
              <a:rPr lang="ru-RU" sz="2800" dirty="0"/>
              <a:t>-3,7+(-5,2)-(-3)</a:t>
            </a:r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539552" y="268091"/>
            <a:ext cx="906494" cy="648072"/>
          </a:xfrm>
          <a:prstGeom prst="actionButtonHom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1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475" y="764704"/>
            <a:ext cx="9110186" cy="45243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atin typeface="Georgia" pitchFamily="18" charset="0"/>
              </a:rPr>
              <a:t>КАКИЕ СОБЫТИЯ ВАМ</a:t>
            </a:r>
          </a:p>
          <a:p>
            <a:pPr algn="ctr"/>
            <a:r>
              <a:rPr lang="ru-RU" sz="3600" b="1" dirty="0" smtClean="0">
                <a:latin typeface="Georgia" pitchFamily="18" charset="0"/>
              </a:rPr>
              <a:t> БОЛЬШЕ ВСЕГО ЗАПОМНИЛИСЬ?</a:t>
            </a:r>
          </a:p>
          <a:p>
            <a:pPr algn="ctr"/>
            <a:r>
              <a:rPr lang="ru-RU" sz="3600" b="1" dirty="0" smtClean="0">
                <a:latin typeface="Georgia" pitchFamily="18" charset="0"/>
              </a:rPr>
              <a:t>КОМУ ОНИ ПРИНАДЛЕЖАТ?</a:t>
            </a:r>
          </a:p>
          <a:p>
            <a:pPr algn="ctr"/>
            <a:endParaRPr lang="ru-RU" sz="3600" b="1" dirty="0" smtClean="0">
              <a:latin typeface="Georgia" pitchFamily="18" charset="0"/>
            </a:endParaRPr>
          </a:p>
          <a:p>
            <a:pPr algn="ctr"/>
            <a:endParaRPr lang="ru-RU" sz="3600" b="1" dirty="0" smtClean="0">
              <a:latin typeface="Georgia" pitchFamily="18" charset="0"/>
            </a:endParaRPr>
          </a:p>
          <a:p>
            <a:pPr algn="ctr"/>
            <a:r>
              <a:rPr lang="ru-RU" sz="3600" b="1" dirty="0" smtClean="0">
                <a:latin typeface="Georgia" pitchFamily="18" charset="0"/>
              </a:rPr>
              <a:t>ПОДНИМИТЕ КАРТОЧКУ </a:t>
            </a:r>
          </a:p>
          <a:p>
            <a:pPr algn="ctr"/>
            <a:r>
              <a:rPr lang="ru-RU" sz="3600" b="1" dirty="0" smtClean="0">
                <a:latin typeface="Georgia" pitchFamily="18" charset="0"/>
              </a:rPr>
              <a:t>ПРАВИТЕЛЯ И НАЗОВИТЕ ТО, </a:t>
            </a:r>
          </a:p>
          <a:p>
            <a:pPr algn="ctr"/>
            <a:r>
              <a:rPr lang="ru-RU" sz="3600" b="1" dirty="0" smtClean="0">
                <a:latin typeface="Georgia" pitchFamily="18" charset="0"/>
              </a:rPr>
              <a:t>ЧТО ОН СДЕЛАЛ ДЛЯ РУСИ!</a:t>
            </a:r>
            <a:endParaRPr lang="ru-RU" sz="3600" b="1" dirty="0">
              <a:latin typeface="Georgia" pitchFamily="18" charset="0"/>
            </a:endParaRPr>
          </a:p>
        </p:txBody>
      </p:sp>
      <p:sp>
        <p:nvSpPr>
          <p:cNvPr id="3" name="Стрелка вправо 2">
            <a:hlinkClick r:id="rId2" action="ppaction://hlinksldjump"/>
          </p:cNvPr>
          <p:cNvSpPr/>
          <p:nvPr/>
        </p:nvSpPr>
        <p:spPr>
          <a:xfrm>
            <a:off x="7956376" y="5877272"/>
            <a:ext cx="792088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7573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9793" y="4221088"/>
            <a:ext cx="68515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atin typeface="Georgia" pitchFamily="18" charset="0"/>
              </a:rPr>
              <a:t>СПАСИБО ЗА ВНИМАНИЕ</a:t>
            </a:r>
            <a:endParaRPr lang="ru-RU" sz="3600" b="1" dirty="0">
              <a:latin typeface="Georgia" pitchFamily="18" charset="0"/>
            </a:endParaRPr>
          </a:p>
        </p:txBody>
      </p:sp>
      <p:pic>
        <p:nvPicPr>
          <p:cNvPr id="7170" name="Picture 2" descr="https://cont.ws/uploads/pic/2021/8/Eun9fdHXEAEGQU4%20%281%2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2" r="37047" b="76202"/>
          <a:stretch/>
        </p:blipFill>
        <p:spPr bwMode="auto">
          <a:xfrm>
            <a:off x="321095" y="991891"/>
            <a:ext cx="8568952" cy="19037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23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176</TotalTime>
  <Words>189</Words>
  <Application>Microsoft Office PowerPoint</Application>
  <PresentationFormat>Экран (4:3)</PresentationFormat>
  <Paragraphs>72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Литейная</vt:lpstr>
      <vt:lpstr>Сложение и вычитание положительных и отрицательных чисел</vt:lpstr>
      <vt:lpstr>Презентация PowerPoint</vt:lpstr>
      <vt:lpstr>РЮРИК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ДЕЙСТВИЯ С ДЕСЯТИЧНЫМИ ДРОБЯМИ</dc:title>
  <dc:creator>1</dc:creator>
  <cp:lastModifiedBy>Пользователь Windows</cp:lastModifiedBy>
  <cp:revision>42</cp:revision>
  <dcterms:created xsi:type="dcterms:W3CDTF">2022-02-05T17:29:20Z</dcterms:created>
  <dcterms:modified xsi:type="dcterms:W3CDTF">2022-02-09T09:19:16Z</dcterms:modified>
</cp:coreProperties>
</file>