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sldIdLst>
    <p:sldId id="333" r:id="rId2"/>
    <p:sldId id="334" r:id="rId3"/>
    <p:sldId id="343" r:id="rId4"/>
    <p:sldId id="275" r:id="rId5"/>
    <p:sldId id="344" r:id="rId6"/>
    <p:sldId id="258" r:id="rId7"/>
    <p:sldId id="293" r:id="rId8"/>
    <p:sldId id="348" r:id="rId9"/>
    <p:sldId id="349" r:id="rId10"/>
    <p:sldId id="345" r:id="rId11"/>
    <p:sldId id="350" r:id="rId12"/>
    <p:sldId id="34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22D92F-D9ED-4D72-8812-68EBCE717610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12849FB-AC9B-4C63-B982-7B94A8E489B2}">
      <dgm:prSet phldrT="[Текст]" custT="1"/>
      <dgm:spPr/>
      <dgm:t>
        <a:bodyPr/>
        <a:lstStyle/>
        <a:p>
          <a:r>
            <a: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Индивидуальные</a:t>
          </a:r>
        </a:p>
      </dgm:t>
    </dgm:pt>
    <dgm:pt modelId="{FD70398C-B4AE-44A6-8E24-6BD2C4AED655}" type="parTrans" cxnId="{93FFA66E-63A5-4C22-83B6-1159AFA4F478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83F3FE9A-FD30-459C-A29F-DBE20AE493F8}" type="sibTrans" cxnId="{93FFA66E-63A5-4C22-83B6-1159AFA4F478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79CF3D44-3437-47D4-A0FF-BE11F5CEF99F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Профессиональные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339C4C97-B064-4766-A3E0-C8093B4C56DF}" type="parTrans" cxnId="{14342D27-B431-4F18-8F8D-0825B684221B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E61C87C1-CB69-4198-8114-A71C88634592}" type="sibTrans" cxnId="{14342D27-B431-4F18-8F8D-0825B684221B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9FB7045C-568C-4933-9D3D-6CF4A46774B7}" type="pres">
      <dgm:prSet presAssocID="{3522D92F-D9ED-4D72-8812-68EBCE7176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F9617F-DCA4-4E06-A205-04745E4E2064}" type="pres">
      <dgm:prSet presAssocID="{C12849FB-AC9B-4C63-B982-7B94A8E489B2}" presName="composite" presStyleCnt="0"/>
      <dgm:spPr/>
    </dgm:pt>
    <dgm:pt modelId="{C740AEC4-B316-4F10-AFB5-68687BEF3F7C}" type="pres">
      <dgm:prSet presAssocID="{C12849FB-AC9B-4C63-B982-7B94A8E489B2}" presName="parTx" presStyleLbl="alignNode1" presStyleIdx="0" presStyleCnt="2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67029-C7FD-4ADF-BD53-6B2780DEAC08}" type="pres">
      <dgm:prSet presAssocID="{C12849FB-AC9B-4C63-B982-7B94A8E489B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FB19B-1D6E-4FC8-AEF5-FD66550CAB71}" type="pres">
      <dgm:prSet presAssocID="{83F3FE9A-FD30-459C-A29F-DBE20AE493F8}" presName="space" presStyleCnt="0"/>
      <dgm:spPr/>
    </dgm:pt>
    <dgm:pt modelId="{19760304-A147-4B38-8613-9262695A9716}" type="pres">
      <dgm:prSet presAssocID="{79CF3D44-3437-47D4-A0FF-BE11F5CEF99F}" presName="composite" presStyleCnt="0"/>
      <dgm:spPr/>
    </dgm:pt>
    <dgm:pt modelId="{914F713E-3A0C-42FA-92AE-955DF2BF3394}" type="pres">
      <dgm:prSet presAssocID="{79CF3D44-3437-47D4-A0FF-BE11F5CEF99F}" presName="parTx" presStyleLbl="alignNode1" presStyleIdx="1" presStyleCnt="2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9B20A-1938-471D-9CF6-0BE812D16AD8}" type="pres">
      <dgm:prSet presAssocID="{79CF3D44-3437-47D4-A0FF-BE11F5CEF99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342D27-B431-4F18-8F8D-0825B684221B}" srcId="{3522D92F-D9ED-4D72-8812-68EBCE717610}" destId="{79CF3D44-3437-47D4-A0FF-BE11F5CEF99F}" srcOrd="1" destOrd="0" parTransId="{339C4C97-B064-4766-A3E0-C8093B4C56DF}" sibTransId="{E61C87C1-CB69-4198-8114-A71C88634592}"/>
    <dgm:cxn modelId="{62384762-E3E4-46CE-B8AA-01183103C9A7}" type="presOf" srcId="{79CF3D44-3437-47D4-A0FF-BE11F5CEF99F}" destId="{914F713E-3A0C-42FA-92AE-955DF2BF3394}" srcOrd="0" destOrd="0" presId="urn:microsoft.com/office/officeart/2005/8/layout/hList1"/>
    <dgm:cxn modelId="{9491F282-ECFF-4478-98C6-02F9D7970E0D}" type="presOf" srcId="{C12849FB-AC9B-4C63-B982-7B94A8E489B2}" destId="{C740AEC4-B316-4F10-AFB5-68687BEF3F7C}" srcOrd="0" destOrd="0" presId="urn:microsoft.com/office/officeart/2005/8/layout/hList1"/>
    <dgm:cxn modelId="{93FFA66E-63A5-4C22-83B6-1159AFA4F478}" srcId="{3522D92F-D9ED-4D72-8812-68EBCE717610}" destId="{C12849FB-AC9B-4C63-B982-7B94A8E489B2}" srcOrd="0" destOrd="0" parTransId="{FD70398C-B4AE-44A6-8E24-6BD2C4AED655}" sibTransId="{83F3FE9A-FD30-459C-A29F-DBE20AE493F8}"/>
    <dgm:cxn modelId="{80CF24CD-83AE-4281-8C0C-02D785B029E3}" type="presOf" srcId="{3522D92F-D9ED-4D72-8812-68EBCE717610}" destId="{9FB7045C-568C-4933-9D3D-6CF4A46774B7}" srcOrd="0" destOrd="0" presId="urn:microsoft.com/office/officeart/2005/8/layout/hList1"/>
    <dgm:cxn modelId="{636B048A-AEBE-4B8A-AA0D-01B031E72513}" type="presParOf" srcId="{9FB7045C-568C-4933-9D3D-6CF4A46774B7}" destId="{C8F9617F-DCA4-4E06-A205-04745E4E2064}" srcOrd="0" destOrd="0" presId="urn:microsoft.com/office/officeart/2005/8/layout/hList1"/>
    <dgm:cxn modelId="{EFE003A8-514E-4A87-A8B0-FE95A7FAA85E}" type="presParOf" srcId="{C8F9617F-DCA4-4E06-A205-04745E4E2064}" destId="{C740AEC4-B316-4F10-AFB5-68687BEF3F7C}" srcOrd="0" destOrd="0" presId="urn:microsoft.com/office/officeart/2005/8/layout/hList1"/>
    <dgm:cxn modelId="{B1855205-EB95-4D8B-947D-5C4FE7C8D379}" type="presParOf" srcId="{C8F9617F-DCA4-4E06-A205-04745E4E2064}" destId="{CD767029-C7FD-4ADF-BD53-6B2780DEAC08}" srcOrd="1" destOrd="0" presId="urn:microsoft.com/office/officeart/2005/8/layout/hList1"/>
    <dgm:cxn modelId="{63F2BEE5-03CA-462A-A94B-4012CACECF8A}" type="presParOf" srcId="{9FB7045C-568C-4933-9D3D-6CF4A46774B7}" destId="{7C6FB19B-1D6E-4FC8-AEF5-FD66550CAB71}" srcOrd="1" destOrd="0" presId="urn:microsoft.com/office/officeart/2005/8/layout/hList1"/>
    <dgm:cxn modelId="{566B294E-5DD4-47E6-B885-C7025E8C3F87}" type="presParOf" srcId="{9FB7045C-568C-4933-9D3D-6CF4A46774B7}" destId="{19760304-A147-4B38-8613-9262695A9716}" srcOrd="2" destOrd="0" presId="urn:microsoft.com/office/officeart/2005/8/layout/hList1"/>
    <dgm:cxn modelId="{C70E4E84-865E-4798-8170-93A207D5CC19}" type="presParOf" srcId="{19760304-A147-4B38-8613-9262695A9716}" destId="{914F713E-3A0C-42FA-92AE-955DF2BF3394}" srcOrd="0" destOrd="0" presId="urn:microsoft.com/office/officeart/2005/8/layout/hList1"/>
    <dgm:cxn modelId="{C3CF4B4C-3316-4C2B-8FAE-A1391EFD8D94}" type="presParOf" srcId="{19760304-A147-4B38-8613-9262695A9716}" destId="{1BC9B20A-1938-471D-9CF6-0BE812D16AD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40AEC4-B316-4F10-AFB5-68687BEF3F7C}">
      <dsp:nvSpPr>
        <dsp:cNvPr id="0" name=""/>
        <dsp:cNvSpPr/>
      </dsp:nvSpPr>
      <dsp:spPr>
        <a:xfrm>
          <a:off x="37" y="84144"/>
          <a:ext cx="3554778" cy="142191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Индивидуальные</a:t>
          </a:r>
        </a:p>
      </dsp:txBody>
      <dsp:txXfrm>
        <a:off x="37" y="84144"/>
        <a:ext cx="3554778" cy="1421911"/>
      </dsp:txXfrm>
    </dsp:sp>
    <dsp:sp modelId="{CD767029-C7FD-4ADF-BD53-6B2780DEAC08}">
      <dsp:nvSpPr>
        <dsp:cNvPr id="0" name=""/>
        <dsp:cNvSpPr/>
      </dsp:nvSpPr>
      <dsp:spPr>
        <a:xfrm>
          <a:off x="37" y="1506055"/>
          <a:ext cx="3554778" cy="28548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Задачи про деятельность человека, его семьи, группы сверстников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Виды деятельности: приготовление пищи, покупки, игры, здоровье, личный транспорт, спорт, путешествия, расписание дня и личные финансы</a:t>
          </a:r>
        </a:p>
      </dsp:txBody>
      <dsp:txXfrm>
        <a:off x="37" y="1506055"/>
        <a:ext cx="3554778" cy="2854800"/>
      </dsp:txXfrm>
    </dsp:sp>
    <dsp:sp modelId="{914F713E-3A0C-42FA-92AE-955DF2BF3394}">
      <dsp:nvSpPr>
        <dsp:cNvPr id="0" name=""/>
        <dsp:cNvSpPr/>
      </dsp:nvSpPr>
      <dsp:spPr>
        <a:xfrm>
          <a:off x="4052484" y="84144"/>
          <a:ext cx="3554778" cy="1421911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Профес-сиональные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4052484" y="84144"/>
        <a:ext cx="3554778" cy="1421911"/>
      </dsp:txXfrm>
    </dsp:sp>
    <dsp:sp modelId="{1BC9B20A-1938-471D-9CF6-0BE812D16AD8}">
      <dsp:nvSpPr>
        <dsp:cNvPr id="0" name=""/>
        <dsp:cNvSpPr/>
      </dsp:nvSpPr>
      <dsp:spPr>
        <a:xfrm>
          <a:off x="4052484" y="1506055"/>
          <a:ext cx="3554778" cy="2854800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Задачи про сферу труда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Понятия: измерение, расчет и заказ материалов для строительства, начисление зарплаты, бухучет, контроль качества, дизайн и архитектура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Задания должны быть доступны для учеников 15-ти лет</a:t>
          </a:r>
        </a:p>
      </dsp:txBody>
      <dsp:txXfrm>
        <a:off x="4052484" y="1506055"/>
        <a:ext cx="3554778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E7A5D-C2F2-46F9-A5B2-1A1AEBB98EBE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DA295-2E7E-4812-A98A-864DCA69B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BED2-495C-4348-8ADF-6623AB580445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9910-BFCD-4A92-878D-5826039B5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BED2-495C-4348-8ADF-6623AB580445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9910-BFCD-4A92-878D-5826039B5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BED2-495C-4348-8ADF-6623AB580445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9910-BFCD-4A92-878D-5826039B5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BED2-495C-4348-8ADF-6623AB580445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9910-BFCD-4A92-878D-5826039B5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BED2-495C-4348-8ADF-6623AB580445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9910-BFCD-4A92-878D-5826039B5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BED2-495C-4348-8ADF-6623AB580445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9910-BFCD-4A92-878D-5826039B5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BED2-495C-4348-8ADF-6623AB580445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9910-BFCD-4A92-878D-5826039B5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BED2-495C-4348-8ADF-6623AB580445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9910-BFCD-4A92-878D-5826039B5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BED2-495C-4348-8ADF-6623AB580445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9910-BFCD-4A92-878D-5826039B5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BED2-495C-4348-8ADF-6623AB580445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9910-BFCD-4A92-878D-5826039B5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BED2-495C-4348-8ADF-6623AB580445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7259910-BFCD-4A92-878D-5826039B5E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6BBED2-495C-4348-8ADF-6623AB580445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259910-BFCD-4A92-878D-5826039B5EB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diagramDrawing" Target="../diagrams/drawing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journal-applied-mathematics-and-statistics.png"/>
          <p:cNvPicPr>
            <a:picLocks noChangeAspect="1"/>
          </p:cNvPicPr>
          <p:nvPr/>
        </p:nvPicPr>
        <p:blipFill>
          <a:blip r:embed="rId2" cstate="print"/>
          <a:srcRect t="3389"/>
          <a:stretch>
            <a:fillRect/>
          </a:stretch>
        </p:blipFill>
        <p:spPr>
          <a:xfrm>
            <a:off x="0" y="-214338"/>
            <a:ext cx="9144000" cy="6500858"/>
          </a:xfrm>
          <a:prstGeom prst="rect">
            <a:avLst/>
          </a:prstGeom>
        </p:spPr>
      </p:pic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Blue-White-full-width-background-02.pn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 rot="10800000">
            <a:off x="0" y="0"/>
            <a:ext cx="9144000" cy="2000240"/>
          </a:xfrm>
        </p:spPr>
      </p:pic>
      <p:pic>
        <p:nvPicPr>
          <p:cNvPr id="18" name="Рисунок 17" descr="ba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2286000"/>
            <a:ext cx="2273300" cy="2273300"/>
          </a:xfrm>
          <a:prstGeom prst="rect">
            <a:avLst/>
          </a:prstGeom>
        </p:spPr>
      </p:pic>
      <p:pic>
        <p:nvPicPr>
          <p:cNvPr id="17" name="Рисунок 16" descr="1_2.png"/>
          <p:cNvPicPr>
            <a:picLocks noChangeAspect="1"/>
          </p:cNvPicPr>
          <p:nvPr/>
        </p:nvPicPr>
        <p:blipFill rotWithShape="1">
          <a:blip r:embed="rId5" cstate="print"/>
          <a:srcRect r="51874" b="68169"/>
          <a:stretch/>
        </p:blipFill>
        <p:spPr>
          <a:xfrm>
            <a:off x="0" y="2463800"/>
            <a:ext cx="4399679" cy="43942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286248" y="5786454"/>
            <a:ext cx="4643470" cy="85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Подготовила </a:t>
            </a:r>
            <a:r>
              <a:rPr lang="ru-RU" dirty="0" err="1" smtClean="0">
                <a:solidFill>
                  <a:schemeClr val="tx1"/>
                </a:solidFill>
              </a:rPr>
              <a:t>Лысякова</a:t>
            </a:r>
            <a:r>
              <a:rPr lang="ru-RU" dirty="0" smtClean="0">
                <a:solidFill>
                  <a:schemeClr val="tx1"/>
                </a:solidFill>
              </a:rPr>
              <a:t> Светлана Александровна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Учитель математики МАОУ СОШ № 65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78579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Формирование  функциональной грамотности на уроках математики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5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Братья Иван и Миша Ивановы играют в игру. Иван загадывает число </a:t>
            </a:r>
            <a:r>
              <a:rPr lang="ru-RU" dirty="0" err="1" smtClean="0"/>
              <a:t>n</a:t>
            </a:r>
            <a:r>
              <a:rPr lang="ru-RU" dirty="0" smtClean="0"/>
              <a:t>, имеющее ровно 7 простых делителей. Миша придумывает гладкое пятимерное многообразие, описываемое формулой степени не более чем n</a:t>
            </a:r>
            <a:r>
              <a:rPr lang="ru-RU" baseline="30000" dirty="0" smtClean="0"/>
              <a:t>2</a:t>
            </a:r>
            <a:r>
              <a:rPr lang="ru-RU" dirty="0" smtClean="0"/>
              <a:t>. Иван указывает 5 точек на этом многообразии и объявляет длины не более чем 7 отрезков, соединяющих эти точки в пространстве R25. Если выбранные точки вместе с указанными Иваном отрезками образуют жёсткую структуру второго порядка, то побеждает Миша. В противном случае мальчики меняются местами: Иван придумывает другое гладкое многообразие, проходящее через эти 5 точек, и Миша указывает 5 точек на нём. Игра продолжается, пока либо у кого-то из мальчиков не получилась жёсткая структура, либо не прошло 1003 хода — в этом случае побеждает Миша. В зависимости от </a:t>
            </a:r>
            <a:r>
              <a:rPr lang="ru-RU" dirty="0" err="1" smtClean="0"/>
              <a:t>n</a:t>
            </a:r>
            <a:r>
              <a:rPr lang="ru-RU" dirty="0" smtClean="0"/>
              <a:t> назовите </a:t>
            </a:r>
            <a:r>
              <a:rPr lang="ru-RU" b="1" dirty="0" smtClean="0"/>
              <a:t>фамилию</a:t>
            </a:r>
            <a:r>
              <a:rPr lang="ru-RU" dirty="0" smtClean="0"/>
              <a:t> победителя при правильной игре.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6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На рисунке изображены автобус и автомобиль. Длина автомобиля равна 4,2 м. Какова примерная длина автобуса? </a:t>
            </a:r>
            <a:r>
              <a:rPr lang="ru-RU" i="1" dirty="0" smtClean="0"/>
              <a:t>Ответ дайте в сантиметрах.</a:t>
            </a:r>
            <a:endParaRPr lang="ru-RU" dirty="0"/>
          </a:p>
        </p:txBody>
      </p:sp>
      <p:pic>
        <p:nvPicPr>
          <p:cNvPr id="10" name="Содержимое 9" descr="get_file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14912" y="2071678"/>
            <a:ext cx="3843368" cy="293291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Применяя задания на развитие функциональной грамотности на уроках математики, мы уходим от формального изучения тем, учащиеся понимают где, когда и как смогут использовать полученные знания.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389120"/>
          </a:xfrm>
        </p:spPr>
        <p:txBody>
          <a:bodyPr>
            <a:normAutofit lnSpcReduction="10000"/>
          </a:bodyPr>
          <a:lstStyle/>
          <a:p>
            <a:pPr marL="0" indent="274320">
              <a:buNone/>
            </a:pPr>
            <a:r>
              <a:rPr lang="ru-RU" dirty="0" smtClean="0"/>
              <a:t>«Функционально грамотный человек — это человек,</a:t>
            </a:r>
            <a:br>
              <a:rPr lang="ru-RU" dirty="0" smtClean="0"/>
            </a:br>
            <a:r>
              <a:rPr lang="ru-RU" dirty="0" smtClean="0"/>
              <a:t>который способен использовать все постоянно</a:t>
            </a:r>
            <a:br>
              <a:rPr lang="ru-RU" dirty="0" smtClean="0"/>
            </a:br>
            <a:r>
              <a:rPr lang="ru-RU" dirty="0" smtClean="0"/>
              <a:t>приобретаемые в течение жизни знания, умения и навыки</a:t>
            </a:r>
            <a:br>
              <a:rPr lang="ru-RU" dirty="0" smtClean="0"/>
            </a:br>
            <a:r>
              <a:rPr lang="ru-RU" dirty="0" smtClean="0"/>
              <a:t>для решения максимально широкого диапазона жизненных</a:t>
            </a:r>
            <a:br>
              <a:rPr lang="ru-RU" dirty="0" smtClean="0"/>
            </a:br>
            <a:r>
              <a:rPr lang="ru-RU" dirty="0" smtClean="0"/>
              <a:t>задач в различных сферах человеческой деятельности,</a:t>
            </a:r>
            <a:br>
              <a:rPr lang="ru-RU" dirty="0" smtClean="0"/>
            </a:br>
            <a:r>
              <a:rPr lang="ru-RU" dirty="0" smtClean="0"/>
              <a:t>общения и социальных отношений.»</a:t>
            </a:r>
          </a:p>
          <a:p>
            <a:pPr marL="0" indent="274320">
              <a:buNone/>
            </a:pPr>
            <a:r>
              <a:rPr lang="ru-RU" dirty="0" smtClean="0"/>
              <a:t>						А. А. Леонтьев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Много людей ответят на вопросы вида: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Как рассчитать скидку в магазине?</a:t>
            </a:r>
          </a:p>
          <a:p>
            <a:pPr lvl="0"/>
            <a:r>
              <a:rPr lang="ru-RU" dirty="0" smtClean="0"/>
              <a:t>Как не купить лишнего при ремонте ванной комнаты?</a:t>
            </a:r>
          </a:p>
          <a:p>
            <a:pPr lvl="0"/>
            <a:r>
              <a:rPr lang="ru-RU" dirty="0" smtClean="0"/>
              <a:t>Сколько будет стоить проход в музей для семьи с детьми, если взрослый и детский билет стоит по-разному?</a:t>
            </a:r>
          </a:p>
          <a:p>
            <a:pPr lvl="0"/>
            <a:r>
              <a:rPr lang="ru-RU" dirty="0" smtClean="0"/>
              <a:t>Сколько машин такси надо заказать для компании друзей?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Актуальность функциональной грамотности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Полноценное функционирование в жизни</a:t>
            </a:r>
          </a:p>
          <a:p>
            <a:pPr lvl="0"/>
            <a:r>
              <a:rPr lang="ru-RU" dirty="0" smtClean="0"/>
              <a:t>Мотивация учения школьников</a:t>
            </a: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Математический инструментарии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Моделирование</a:t>
            </a:r>
          </a:p>
          <a:p>
            <a:r>
              <a:rPr lang="ru-RU" dirty="0" smtClean="0"/>
              <a:t>Изменения и зависимости</a:t>
            </a:r>
          </a:p>
          <a:p>
            <a:r>
              <a:rPr lang="ru-RU" dirty="0" smtClean="0"/>
              <a:t>Прикидка</a:t>
            </a:r>
          </a:p>
          <a:p>
            <a:r>
              <a:rPr lang="ru-RU" dirty="0" smtClean="0"/>
              <a:t>Проекты  по математике</a:t>
            </a:r>
          </a:p>
          <a:p>
            <a:r>
              <a:rPr lang="ru-RU" dirty="0" smtClean="0"/>
              <a:t>Практические работы</a:t>
            </a:r>
          </a:p>
          <a:p>
            <a:r>
              <a:rPr lang="ru-RU" dirty="0" smtClean="0"/>
              <a:t>Диаграммы, таблицы, схемы</a:t>
            </a:r>
          </a:p>
          <a:p>
            <a:r>
              <a:rPr lang="ru-RU" dirty="0" smtClean="0"/>
              <a:t>Развертки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journal-applied-mathematics-and-statistic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77240"/>
            <a:ext cx="9144000" cy="53035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62000" y="0"/>
            <a:ext cx="79248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Контексты задач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698500" y="863600"/>
          <a:ext cx="7607300" cy="444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642910" y="3786190"/>
            <a:ext cx="3554778" cy="1421911"/>
            <a:chOff x="37" y="84144"/>
            <a:chExt cx="3554778" cy="1421911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7" y="84144"/>
              <a:ext cx="3554778" cy="1421911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37" y="84144"/>
              <a:ext cx="3554778" cy="14219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Социальные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714876" y="3786190"/>
            <a:ext cx="3554778" cy="1421911"/>
            <a:chOff x="4052484" y="84144"/>
            <a:chExt cx="3554778" cy="1421911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4052484" y="84144"/>
              <a:ext cx="3554778" cy="1421911"/>
            </a:xfrm>
            <a:prstGeom prst="rect">
              <a:avLst/>
            </a:prstGeom>
          </p:spPr>
          <p:style>
            <a:lnRef idx="2">
              <a:schemeClr val="accent4">
                <a:hueOff val="-3519944"/>
                <a:satOff val="-36129"/>
                <a:lumOff val="15099"/>
                <a:alphaOff val="0"/>
              </a:schemeClr>
            </a:lnRef>
            <a:fillRef idx="1">
              <a:schemeClr val="accent4">
                <a:hueOff val="-3519944"/>
                <a:satOff val="-36129"/>
                <a:lumOff val="15099"/>
                <a:alphaOff val="0"/>
              </a:schemeClr>
            </a:fillRef>
            <a:effectRef idx="1">
              <a:schemeClr val="accent4">
                <a:hueOff val="-3519944"/>
                <a:satOff val="-36129"/>
                <a:lumOff val="1509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4052484" y="84144"/>
              <a:ext cx="3554778" cy="14219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Научные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1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Показания счётчика электроэнергии 1 марта составляли 32767 киловатт-часов, а 1 апреля— 32965 киловатт-часов. По текущему тарифу стоимость 1 киловатт-часа электроэнергии составляет 3 рубля 40 копеек. Сколько нужно заплатить за электроэнергию за январь?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магазине продаётся несколько видов творога в различных упаковках и по различной цене. В таблице показана масса каждой упаковки и её цена. Определите, килограмм какого творога стоит дешевле других. В ответ запишите стоимость одного килограмма этого творога.</a:t>
            </a:r>
          </a:p>
          <a:p>
            <a:pPr>
              <a:buNone/>
            </a:pPr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25" y="4429132"/>
          <a:ext cx="7715304" cy="1958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68"/>
                <a:gridCol w="2571768"/>
                <a:gridCol w="2571768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Масса упаковки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Цена за упаковку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«Любимый»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 г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 руб.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«Утренний»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250 г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 руб.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«Рассыпчатый»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500 г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125 руб.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«Деревенский»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 г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 руб.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Билет на новогоднее представление «Приключение в Снежном королевстве» стоит для взрослого 400 руб., для школьника  — половину стоимости взрослого билета, а для дошкольника  — четверть стоимости взрослого билета. Сколько рублей должна заплатить за билеты семья, включающая двух родителей, двух школьников и одного двухлетнего малыша?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691</TotalTime>
  <Words>433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Слайд 2</vt:lpstr>
      <vt:lpstr>Много людей ответят на вопросы вида:</vt:lpstr>
      <vt:lpstr>Актуальность функциональной грамотности</vt:lpstr>
      <vt:lpstr>Математический инструментарии</vt:lpstr>
      <vt:lpstr>Слайд 6</vt:lpstr>
      <vt:lpstr>Задача 1</vt:lpstr>
      <vt:lpstr>Задача 2</vt:lpstr>
      <vt:lpstr>Задача 3</vt:lpstr>
      <vt:lpstr>Задача 5</vt:lpstr>
      <vt:lpstr>Задача 6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svetlanalysyakova911@gmail.com</cp:lastModifiedBy>
  <cp:revision>77</cp:revision>
  <dcterms:created xsi:type="dcterms:W3CDTF">2020-03-05T12:04:39Z</dcterms:created>
  <dcterms:modified xsi:type="dcterms:W3CDTF">2023-03-21T06:45:39Z</dcterms:modified>
</cp:coreProperties>
</file>