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2" r:id="rId4"/>
    <p:sldId id="263" r:id="rId5"/>
    <p:sldId id="261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8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2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5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04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59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94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3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56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8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48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A878C-7413-4188-8500-049971C30D9B}" type="datetimeFigureOut">
              <a:rPr lang="en-US" smtClean="0"/>
              <a:pPr/>
              <a:t>4/25/2023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C0578-EF84-4992-A2E1-FDB0587877B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9.jpe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7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4662" y="221460"/>
            <a:ext cx="72938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  <a:t>Муниципальное автономное дошкольное образовательное учреждение  Белоярского района  «Детский сад «Семицветик» г.Белоярский»</a:t>
            </a:r>
            <a:br>
              <a:rPr lang="ru-RU" sz="1400" b="1" dirty="0" smtClean="0">
                <a:solidFill>
                  <a:srgbClr val="002060"/>
                </a:solidFill>
                <a:ea typeface="+mj-ea"/>
                <a:cs typeface="Times New Roman" pitchFamily="18" charset="0"/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67096" y="1632858"/>
            <a:ext cx="6662059" cy="2729593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«Технология «Говорящая стена» как средство формирования социально – эмоционального развития у детей 4 – 5 лет»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512526"/>
            <a:ext cx="8151223" cy="11625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 algn="r">
              <a:lnSpc>
                <a:spcPct val="90000"/>
              </a:lnSpc>
              <a:spcBef>
                <a:spcPts val="1000"/>
              </a:spcBef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Подготовила</a:t>
            </a: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:</a:t>
            </a:r>
          </a:p>
          <a:p>
            <a:pPr marL="228600" lvl="0" indent="-228600" algn="r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Полинова Зоя Александровна, </a:t>
            </a:r>
          </a:p>
          <a:p>
            <a:pPr marL="228600" lvl="0" indent="-228600" algn="r">
              <a:lnSpc>
                <a:spcPct val="90000"/>
              </a:lnSpc>
              <a:spcBef>
                <a:spcPts val="1000"/>
              </a:spcBef>
            </a:pPr>
            <a:r>
              <a:rPr lang="ru-RU" b="1" dirty="0" smtClean="0">
                <a:solidFill>
                  <a:srgbClr val="002060"/>
                </a:solidFill>
                <a:cs typeface="Times New Roman" pitchFamily="18" charset="0"/>
              </a:rPr>
              <a:t>воспитатель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ea typeface="+mn-ea"/>
              <a:cs typeface="Times New Roman" pitchFamily="18" charset="0"/>
            </a:endParaRPr>
          </a:p>
          <a:p>
            <a:pPr marL="228600" marR="0" lvl="0" indent="-22860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BF3C48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BF3C48"/>
                </a:solidFill>
                <a:effectLst/>
                <a:uLnTx/>
                <a:uFillTx/>
                <a:latin typeface="+mn-lt"/>
                <a:ea typeface="+mn-ea"/>
                <a:cs typeface="Times New Roman" pitchFamily="18" charset="0"/>
              </a:rPr>
              <a:t>.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BF3C48"/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" name="Picture 2" descr="C:\Users\Bookacer2\Desktop\СОЦИО ВЫСТЦПЛЕНИЕ\20221123_07101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759" y="3306535"/>
            <a:ext cx="3289664" cy="2467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" name="Рисунок 8" descr="Логоти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9"/>
              </a:clrFrom>
              <a:clrTo>
                <a:srgbClr val="FBFBF9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169818"/>
            <a:ext cx="1260565" cy="1182432"/>
          </a:xfrm>
          <a:prstGeom prst="ellipse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64155" y="2002426"/>
            <a:ext cx="7013122" cy="2492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5400" b="1" dirty="0" smtClean="0">
                <a:solidFill>
                  <a:srgbClr val="BF3C48"/>
                </a:solidFill>
                <a:latin typeface="+mn-lt"/>
              </a:rPr>
              <a:t>Благодарю за внимание!</a:t>
            </a:r>
            <a:endParaRPr lang="ru-RU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BF3C48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43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66039" y="0"/>
            <a:ext cx="698862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,Bold"/>
              </a:rPr>
              <a:t>«Говорящая стена» – инструмент, который позволяет необычным образом изменить развивающую предметно-пространственную среду ДОУ, своеобразный живой экран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1\Desktop\Новая папка\20221122_14274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66041" y="2412197"/>
            <a:ext cx="3570232" cy="2932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Picture 2" descr="C:\Users\Bookacer2\Desktop\СОЦИО ВЫСТЦПЛЕНИЕ\20221123_095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55" y="1834606"/>
            <a:ext cx="3326674" cy="4435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5" name="Прямоугольник 4"/>
          <p:cNvSpPr/>
          <p:nvPr/>
        </p:nvSpPr>
        <p:spPr>
          <a:xfrm>
            <a:off x="1268505" y="986720"/>
            <a:ext cx="67355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dirty="0"/>
              <a:t>А</a:t>
            </a:r>
            <a:r>
              <a:rPr lang="ru-RU" sz="1600" dirty="0" smtClean="0"/>
              <a:t>вторы В.П</a:t>
            </a:r>
            <a:r>
              <a:rPr lang="ru-RU" sz="1600" dirty="0"/>
              <a:t>. Беспалько, Е. </a:t>
            </a:r>
            <a:r>
              <a:rPr lang="ru-RU" sz="1600" dirty="0" err="1"/>
              <a:t>Бершадский</a:t>
            </a:r>
            <a:r>
              <a:rPr lang="ru-RU" sz="1600" dirty="0"/>
              <a:t>, И.П. Волков, Б.Т. Лихачев, В.М. Монахов, Н.Н. Михайлова </a:t>
            </a:r>
            <a:r>
              <a:rPr lang="ru-RU" sz="1600" dirty="0" smtClean="0"/>
              <a:t>и др.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72341" y="-300445"/>
            <a:ext cx="7886700" cy="1325563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Дидактическая игра «Добро и зло</a:t>
            </a:r>
            <a:r>
              <a:rPr lang="ru-RU" sz="2400" b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»</a:t>
            </a:r>
            <a:endParaRPr lang="ru-RU" sz="2400" b="1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29691" y="676613"/>
            <a:ext cx="59958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defRPr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развитие представления у детей дошкольного возраста о</a:t>
            </a:r>
          </a:p>
          <a:p>
            <a:pPr marL="228600" lvl="0" indent="-228600">
              <a:defRPr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понятиях: «добро», «зло», «доброта», «плохой поступок»,</a:t>
            </a:r>
          </a:p>
          <a:p>
            <a:pPr marL="228600" lvl="0" indent="-228600">
              <a:defRPr/>
            </a:pP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«бескорыстие»</a:t>
            </a:r>
          </a:p>
        </p:txBody>
      </p:sp>
      <p:pic>
        <p:nvPicPr>
          <p:cNvPr id="1028" name="Picture 4" descr="https://avatars.mds.yandex.net/get-images-cbir/4580595/6ixQDX983ikaueuTTOOP-g5500/oc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52" y="692332"/>
            <a:ext cx="2107473" cy="1580605"/>
          </a:xfrm>
          <a:prstGeom prst="rect">
            <a:avLst/>
          </a:prstGeom>
          <a:noFill/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901338" y="1669178"/>
            <a:ext cx="7380516" cy="27330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ЗАДАЧИ: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n-ea"/>
                <a:cs typeface="Times New Roman" pitchFamily="18" charset="0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объяснить воспитанникам о значении роли добра и зла в существовании и деятельности человека; пробуждать у детей стремление совершать добрые дела;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развивать умение наблюдать, анализировать, обобщать, оценивать поступок;</a:t>
            </a:r>
          </a:p>
          <a:p>
            <a:pPr marL="228600" marR="0" lvl="0" indent="-22860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Times New Roman" pitchFamily="18" charset="0"/>
              </a:rPr>
              <a:t>воспитывать доброжелательное отношение друг к другу, развивать внутренний мир дошколят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3783643"/>
            <a:ext cx="4049486" cy="2821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0" t="8021" r="21486" b="22655"/>
          <a:stretch/>
        </p:blipFill>
        <p:spPr>
          <a:xfrm>
            <a:off x="4510659" y="3749039"/>
            <a:ext cx="4316852" cy="2883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31965" y="182880"/>
            <a:ext cx="755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Дидактическое пособие «Мирилка» и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«Коврик примерения»</a:t>
            </a:r>
            <a:r>
              <a:rPr lang="ru-RU" sz="2400" b="1" dirty="0" smtClean="0">
                <a:solidFill>
                  <a:srgbClr val="0070C0"/>
                </a:solidFill>
              </a:rPr>
              <a:t/>
            </a:r>
            <a:br>
              <a:rPr lang="ru-RU" sz="2400" b="1" dirty="0" smtClean="0">
                <a:solidFill>
                  <a:srgbClr val="0070C0"/>
                </a:solidFill>
              </a:rPr>
            </a:b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53270" y="1073197"/>
            <a:ext cx="613954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создание атмосферы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взаимопонимания, радостного общения, помочь детям в игровой форме понять друг друга и простить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Picture 4" descr="https://avatars.mds.yandex.net/get-images-cbir/4580595/6ixQDX983ikaueuTTOOP-g5500/oc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93" y="977470"/>
            <a:ext cx="2107473" cy="1580605"/>
          </a:xfrm>
          <a:prstGeom prst="rect">
            <a:avLst/>
          </a:prstGeom>
          <a:noFill/>
        </p:spPr>
      </p:pic>
      <p:pic>
        <p:nvPicPr>
          <p:cNvPr id="6" name="Picture 3" descr="C:\Users\1\Desktop\Новая папка\IMG-72210d873bce88b1a4a1048dfbd2a13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487" y="3526562"/>
            <a:ext cx="3692980" cy="2769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Picture 2" descr="C:\Users\1\Desktop\Новая папка\20221122_141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6762" y="1652451"/>
            <a:ext cx="2695325" cy="23443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0" t="23691" r="15276"/>
          <a:stretch/>
        </p:blipFill>
        <p:spPr>
          <a:xfrm>
            <a:off x="4931094" y="2588079"/>
            <a:ext cx="3361720" cy="3838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79925" y="180262"/>
            <a:ext cx="60095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Игра «Мои эмоции»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97980" y="646861"/>
            <a:ext cx="60742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развитие </a:t>
            </a:r>
            <a:r>
              <a:rPr lang="ru-RU" sz="1600" dirty="0" smtClean="0">
                <a:solidFill>
                  <a:srgbClr val="002060"/>
                </a:solidFill>
                <a:cs typeface="Times New Roman" pitchFamily="18" charset="0"/>
              </a:rPr>
              <a:t>у детей умения понимать и выражать свое эмоциональное состояние, сопоставлять с эмоцией на выбранном смайлике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5" name="Picture 4" descr="https://avatars.mds.yandex.net/get-images-cbir/4580595/6ixQDX983ikaueuTTOOP-g5500/oc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2774" y="613955"/>
            <a:ext cx="2107473" cy="1580605"/>
          </a:xfrm>
          <a:prstGeom prst="rect">
            <a:avLst/>
          </a:prstGeom>
          <a:noFill/>
        </p:spPr>
      </p:pic>
      <p:pic>
        <p:nvPicPr>
          <p:cNvPr id="6" name="Picture 3" descr="C:\Users\1\Desktop\Новая папка\20221122_142023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097980" y="1924639"/>
            <a:ext cx="5582980" cy="455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7056" y="208073"/>
            <a:ext cx="66247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cs typeface="Times New Roman" panose="02020603050405020304" pitchFamily="18" charset="0"/>
              </a:rPr>
              <a:t>Игра «Стоп кадр»</a:t>
            </a:r>
            <a:endParaRPr lang="ru-RU" sz="24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76848" y="673974"/>
            <a:ext cx="60772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развитие артистических способностей и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умение изображать </a:t>
            </a:r>
            <a:r>
              <a:rPr lang="ru-RU" sz="1600" dirty="0">
                <a:solidFill>
                  <a:srgbClr val="002060"/>
                </a:solidFill>
                <a:cs typeface="Times New Roman" panose="02020603050405020304" pitchFamily="18" charset="0"/>
              </a:rPr>
              <a:t>мимикой лица различные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эмоции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avatars.mds.yandex.net/get-images-cbir/4580595/6ixQDX983ikaueuTTOOP-g5500/oc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9711" y="548641"/>
            <a:ext cx="2107473" cy="158060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5" t="12154" r="8004" b="20459"/>
          <a:stretch/>
        </p:blipFill>
        <p:spPr>
          <a:xfrm rot="21399459">
            <a:off x="859665" y="2142309"/>
            <a:ext cx="3592621" cy="4128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99" t="10103" r="3374" b="29277"/>
          <a:stretch/>
        </p:blipFill>
        <p:spPr>
          <a:xfrm rot="358919">
            <a:off x="4779383" y="2190141"/>
            <a:ext cx="3489406" cy="4166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83772" y="182880"/>
            <a:ext cx="8141528" cy="548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Дидактическая игра </a:t>
            </a:r>
            <a:r>
              <a:rPr lang="ru-RU" sz="2400" b="1" dirty="0" smtClean="0">
                <a:solidFill>
                  <a:srgbClr val="0000FF"/>
                </a:solidFill>
                <a:ea typeface="+mj-ea"/>
                <a:cs typeface="Times New Roman" panose="02020603050405020304" pitchFamily="18" charset="0"/>
              </a:rPr>
              <a:t>«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Дорогами добра»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7846" y="627018"/>
            <a:ext cx="69127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формирование </a:t>
            </a:r>
            <a:r>
              <a:rPr lang="ru-RU" sz="1600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умений устанавливать причинно-следственные связи</a:t>
            </a:r>
            <a:endParaRPr lang="ru-RU" sz="16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pic>
        <p:nvPicPr>
          <p:cNvPr id="4" name="Picture 4" descr="https://avatars.mds.yandex.net/get-images-cbir/4580595/6ixQDX983ikaueuTTOOP-g5500/oc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9894" y="627018"/>
            <a:ext cx="2107473" cy="1580605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37" r="6163" b="42636"/>
          <a:stretch/>
        </p:blipFill>
        <p:spPr>
          <a:xfrm>
            <a:off x="3357154" y="1345765"/>
            <a:ext cx="4550095" cy="2514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54" y="3260904"/>
            <a:ext cx="4333973" cy="3401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55576" y="260648"/>
            <a:ext cx="7920880" cy="548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+mj-cs"/>
              </a:rPr>
              <a:t>Пособия для выплескивания отрицательных эмоций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4890" y="2000085"/>
            <a:ext cx="4208353" cy="36467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14" t="605" r="5994"/>
          <a:stretch/>
        </p:blipFill>
        <p:spPr>
          <a:xfrm>
            <a:off x="4675126" y="1739183"/>
            <a:ext cx="3672039" cy="4215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37094" y="1255906"/>
            <a:ext cx="2086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«Трубочки-агрессии»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17358" y="1255906"/>
            <a:ext cx="21257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«Зеркало - кривляка»</a:t>
            </a:r>
            <a:endParaRPr lang="ru-RU" sz="1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3950" y="981245"/>
            <a:ext cx="6879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«Стена Добра» – РАБОТАЕТ!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93071" y="177981"/>
            <a:ext cx="8141528" cy="5486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j-ea"/>
                <a:cs typeface="Times New Roman" panose="02020603050405020304" pitchFamily="18" charset="0"/>
              </a:rPr>
              <a:t>Результат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30" y="2927126"/>
            <a:ext cx="3598197" cy="30981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969" y="1497298"/>
            <a:ext cx="3812874" cy="2859656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46594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</TotalTime>
  <Words>249</Words>
  <Application>Microsoft Office PowerPoint</Application>
  <PresentationFormat>Экран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Дидактическая игра «Добро и зло»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HP</cp:lastModifiedBy>
  <cp:revision>10</cp:revision>
  <dcterms:created xsi:type="dcterms:W3CDTF">2020-01-15T13:54:02Z</dcterms:created>
  <dcterms:modified xsi:type="dcterms:W3CDTF">2023-04-25T10:52:53Z</dcterms:modified>
</cp:coreProperties>
</file>