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70" r:id="rId6"/>
    <p:sldId id="271" r:id="rId7"/>
    <p:sldId id="263" r:id="rId8"/>
    <p:sldId id="265" r:id="rId9"/>
    <p:sldId id="277" r:id="rId10"/>
    <p:sldId id="269" r:id="rId11"/>
    <p:sldId id="275" r:id="rId12"/>
    <p:sldId id="261" r:id="rId13"/>
    <p:sldId id="268" r:id="rId14"/>
    <p:sldId id="274" r:id="rId15"/>
    <p:sldId id="266" r:id="rId16"/>
    <p:sldId id="276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3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83721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12068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Правописание безударных окончаний  существительных 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21369"/>
              </p:ext>
            </p:extLst>
          </p:nvPr>
        </p:nvGraphicFramePr>
        <p:xfrm>
          <a:off x="539552" y="1484784"/>
          <a:ext cx="835293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094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Вопросы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Предлоги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Окончания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 </a:t>
                      </a:r>
                      <a:r>
                        <a:rPr lang="ru-RU" b="1" dirty="0" err="1">
                          <a:solidFill>
                            <a:schemeClr val="tx2"/>
                          </a:solidFill>
                        </a:rPr>
                        <a:t>скл</a:t>
                      </a: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2 </a:t>
                      </a:r>
                      <a:r>
                        <a:rPr lang="ru-RU" b="1" dirty="0" err="1">
                          <a:solidFill>
                            <a:schemeClr val="tx2"/>
                          </a:solidFill>
                        </a:rPr>
                        <a:t>скл</a:t>
                      </a: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3 </a:t>
                      </a:r>
                      <a:r>
                        <a:rPr lang="ru-RU" b="1" dirty="0" err="1">
                          <a:solidFill>
                            <a:schemeClr val="tx2"/>
                          </a:solidFill>
                        </a:rPr>
                        <a:t>скл</a:t>
                      </a: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42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1359" y="2689207"/>
            <a:ext cx="187220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ком? О чём? Где?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807075"/>
            <a:ext cx="1224136" cy="700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(об), в, на, при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0937" y="2732822"/>
            <a:ext cx="1224136" cy="700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7752" y="2733743"/>
            <a:ext cx="1224136" cy="700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2733743"/>
            <a:ext cx="1224136" cy="700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-и</a:t>
            </a:r>
          </a:p>
        </p:txBody>
      </p:sp>
    </p:spTree>
    <p:extLst>
      <p:ext uri="{BB962C8B-B14F-4D97-AF65-F5344CB8AC3E}">
        <p14:creationId xmlns:p14="http://schemas.microsoft.com/office/powerpoint/2010/main" val="6633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2.bp.blogspot.com/-HWEyVYrZXp8/W38U__A8R5I/AAAAAAAAEYg/id8FKN8Ak9QtA5v7HlRFXei0lTozO4kcgCLcBGAs/s1600/%25D0%25B0%25D0%25BB%25D0%25B3%25D0%25BE%25D1%2580%25D0%25B8%25D1%2582%25D0%25BC%2B%25D0%25BE%25D0%25BA%25D0%25BE%25D0%25BD%25D1%2587%25D0%25B0%25D0%25BD%25D0%25B8%25D1%258F%2B%25D1%2581%25D1%2583%25D1%25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80728"/>
            <a:ext cx="8257596" cy="54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5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1.bp.blogspot.com/-0yZK7GXZWiY/Xo2DjC0Js_I/AAAAAAAAB_s/rczoEMutnB0mZaEN7zJg9QcJazV3G9xDQCLcBGAsYHQ/s1600/bezud_glasna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16715" y="1556792"/>
            <a:ext cx="7772400" cy="266429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ФИЗМИНУТКА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6179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-437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905" y="8353"/>
            <a:ext cx="7772400" cy="13324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Работа с учебником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dirty="0"/>
              <a:t>Упражнение 229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40768"/>
            <a:ext cx="5824736" cy="2808312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о или об?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О  манеж..   – об  арен..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О </a:t>
            </a:r>
            <a:r>
              <a:rPr lang="ru-RU" sz="3600" dirty="0" err="1">
                <a:solidFill>
                  <a:schemeClr val="tx1"/>
                </a:solidFill>
              </a:rPr>
              <a:t>рисунк</a:t>
            </a:r>
            <a:r>
              <a:rPr lang="ru-RU" sz="3600" dirty="0">
                <a:solidFill>
                  <a:schemeClr val="tx1"/>
                </a:solidFill>
              </a:rPr>
              <a:t>…   – об  узор..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О пап..          – об  </a:t>
            </a:r>
            <a:r>
              <a:rPr lang="ru-RU" sz="3600" dirty="0" err="1">
                <a:solidFill>
                  <a:schemeClr val="tx1"/>
                </a:solidFill>
              </a:rPr>
              <a:t>отц</a:t>
            </a:r>
            <a:r>
              <a:rPr lang="ru-RU" sz="3600" dirty="0">
                <a:solidFill>
                  <a:schemeClr val="tx1"/>
                </a:solidFill>
              </a:rPr>
              <a:t>..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4406" y="213285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е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92409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42" y="2569369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58" y="2581945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5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-437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905" y="8353"/>
            <a:ext cx="7772400" cy="14764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Работа с учебником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dirty="0"/>
              <a:t>Упражнение 231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056784" cy="2808312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І вар.                     ІІ вар.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Думал о  матери;           Думал о дочери;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работал</a:t>
            </a:r>
            <a:r>
              <a:rPr lang="uk-UA" sz="2800" dirty="0">
                <a:solidFill>
                  <a:schemeClr val="tx1"/>
                </a:solidFill>
              </a:rPr>
              <a:t> в </a:t>
            </a:r>
            <a:r>
              <a:rPr lang="ru-RU" sz="2800" dirty="0">
                <a:solidFill>
                  <a:schemeClr val="tx1"/>
                </a:solidFill>
              </a:rPr>
              <a:t>библиотек.</a:t>
            </a:r>
            <a:r>
              <a:rPr lang="uk-UA" sz="2800" dirty="0">
                <a:solidFill>
                  <a:schemeClr val="tx1"/>
                </a:solidFill>
              </a:rPr>
              <a:t>..;     </a:t>
            </a:r>
            <a:r>
              <a:rPr lang="ru-RU" sz="2800" dirty="0">
                <a:solidFill>
                  <a:schemeClr val="tx1"/>
                </a:solidFill>
              </a:rPr>
              <a:t>работал</a:t>
            </a:r>
            <a:r>
              <a:rPr lang="uk-UA" sz="2800" dirty="0">
                <a:solidFill>
                  <a:schemeClr val="tx1"/>
                </a:solidFill>
              </a:rPr>
              <a:t> в аптек…;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работал на завод...;            работал на </a:t>
            </a:r>
            <a:r>
              <a:rPr lang="ru-RU" sz="2800" dirty="0" err="1">
                <a:solidFill>
                  <a:schemeClr val="tx1"/>
                </a:solidFill>
              </a:rPr>
              <a:t>пристан</a:t>
            </a:r>
            <a:r>
              <a:rPr lang="ru-RU" sz="2800" dirty="0">
                <a:solidFill>
                  <a:schemeClr val="tx1"/>
                </a:solidFill>
              </a:rPr>
              <a:t>…;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лежал</a:t>
            </a:r>
            <a:r>
              <a:rPr lang="uk-UA" sz="2800" dirty="0">
                <a:solidFill>
                  <a:schemeClr val="tx1"/>
                </a:solidFill>
              </a:rPr>
              <a:t> на диван…;               </a:t>
            </a:r>
            <a:r>
              <a:rPr lang="ru-RU" sz="2800" dirty="0">
                <a:solidFill>
                  <a:schemeClr val="tx1"/>
                </a:solidFill>
              </a:rPr>
              <a:t>лежал</a:t>
            </a:r>
            <a:r>
              <a:rPr lang="uk-UA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кроват</a:t>
            </a:r>
            <a:r>
              <a:rPr lang="uk-UA" sz="2800" dirty="0">
                <a:solidFill>
                  <a:schemeClr val="tx1"/>
                </a:solidFill>
              </a:rPr>
              <a:t>…;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спал</a:t>
            </a:r>
            <a:r>
              <a:rPr lang="uk-UA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колыбел</a:t>
            </a:r>
            <a:r>
              <a:rPr lang="uk-UA" sz="2800" dirty="0">
                <a:solidFill>
                  <a:schemeClr val="tx1"/>
                </a:solidFill>
              </a:rPr>
              <a:t>….                </a:t>
            </a:r>
            <a:r>
              <a:rPr lang="ru-RU" sz="2800" dirty="0">
                <a:solidFill>
                  <a:prstClr val="black"/>
                </a:solidFill>
              </a:rPr>
              <a:t>спал</a:t>
            </a:r>
            <a:r>
              <a:rPr lang="uk-UA" sz="2800" dirty="0">
                <a:solidFill>
                  <a:prstClr val="black"/>
                </a:solidFill>
              </a:rPr>
              <a:t> в </a:t>
            </a:r>
            <a:r>
              <a:rPr lang="ru-RU" sz="2800" dirty="0" err="1">
                <a:solidFill>
                  <a:prstClr val="black"/>
                </a:solidFill>
              </a:rPr>
              <a:t>кроватк</a:t>
            </a:r>
            <a:r>
              <a:rPr lang="ru-RU" sz="2800" dirty="0">
                <a:solidFill>
                  <a:prstClr val="black"/>
                </a:solidFill>
              </a:rPr>
              <a:t>.…</a:t>
            </a:r>
            <a:endParaRPr lang="uk-UA" sz="2800" dirty="0">
              <a:solidFill>
                <a:schemeClr val="tx1"/>
              </a:solidFill>
            </a:endParaRPr>
          </a:p>
          <a:p>
            <a:pPr algn="l"/>
            <a:endParaRPr lang="uk-UA" sz="28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3" idx="0"/>
          </p:cNvCxnSpPr>
          <p:nvPr/>
        </p:nvCxnSpPr>
        <p:spPr>
          <a:xfrm flipH="1">
            <a:off x="4427984" y="1412776"/>
            <a:ext cx="72008" cy="2808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00" y="2196066"/>
            <a:ext cx="512440" cy="6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96066"/>
            <a:ext cx="5127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05" y="2636912"/>
            <a:ext cx="5127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29" y="3110305"/>
            <a:ext cx="5127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1" y="2530452"/>
            <a:ext cx="549035" cy="6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37" y="3043693"/>
            <a:ext cx="5492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74" y="3424630"/>
            <a:ext cx="5492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87" y="3464580"/>
            <a:ext cx="5127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1"/>
            <a:ext cx="7772400" cy="6926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Работа с карточками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92696"/>
            <a:ext cx="5968752" cy="388843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вариант.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ошибку.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2. в 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дивани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3.при  школе               4.о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5.о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  в  проруб..   рубашку колотит,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Медведь на работ..   каменья воротит,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 в болот..   просо молотит,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 на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  сухари толчет,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Курочка-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рябушка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 изб..  метет.</a:t>
            </a:r>
          </a:p>
        </p:txBody>
      </p:sp>
    </p:spTree>
    <p:extLst>
      <p:ext uri="{BB962C8B-B14F-4D97-AF65-F5344CB8AC3E}">
        <p14:creationId xmlns:p14="http://schemas.microsoft.com/office/powerpoint/2010/main" val="96867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1"/>
            <a:ext cx="7772400" cy="6926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Работа с карточками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92696"/>
            <a:ext cx="5256584" cy="3888432"/>
          </a:xfrm>
        </p:spPr>
        <p:txBody>
          <a:bodyPr>
            <a:normAutofit fontScale="92500"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вариант                       2вариант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площад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 проруб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 диван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		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работ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 школе            в болот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 помощ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		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печ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 друг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		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изб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3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548681"/>
            <a:ext cx="7772400" cy="129614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349" y="1676400"/>
            <a:ext cx="6400800" cy="319276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Упр.232, стр.123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Дополнительное задание: объяснить лексическое значение выделенных слов.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4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1" y="-11151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1151"/>
            <a:ext cx="7772400" cy="6926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Подведение итогов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5159" r="9307" b="19128"/>
          <a:stretch/>
        </p:blipFill>
        <p:spPr bwMode="auto">
          <a:xfrm>
            <a:off x="246607" y="908720"/>
            <a:ext cx="8628301" cy="44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t="25297" r="20581" b="14630"/>
          <a:stretch/>
        </p:blipFill>
        <p:spPr bwMode="auto">
          <a:xfrm>
            <a:off x="4716016" y="3717032"/>
            <a:ext cx="3888432" cy="301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64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1556792"/>
            <a:ext cx="7772400" cy="273630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снежинки   снег  </a:t>
            </a:r>
            <a:b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сугроб старушка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91880" y="2780928"/>
            <a:ext cx="6126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20335" y="278092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15816" y="278092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08" y="3645024"/>
            <a:ext cx="3714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Минутка чистописания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6732541" cy="2028428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ru-RU" sz="5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5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Сс</a:t>
            </a: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5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сн</a:t>
            </a: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су со </a:t>
            </a:r>
            <a:r>
              <a:rPr lang="ru-RU" sz="5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сл</a:t>
            </a:r>
            <a:endParaRPr lang="ru-RU" sz="5400" b="1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снежинки снег  сугроб</a:t>
            </a:r>
          </a:p>
          <a:p>
            <a:pPr>
              <a:spcAft>
                <a:spcPts val="0"/>
              </a:spcAft>
            </a:pPr>
            <a:endParaRPr lang="ru-RU" sz="5400" b="1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5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46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476672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Проверка домашнего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4430" y="1865187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65187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85025" y="243060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83827" y="2425427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09197" y="2862652"/>
            <a:ext cx="3516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63323" y="2900752"/>
            <a:ext cx="504056" cy="355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25" y="339436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67" y="3294700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03" y="3816928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400800" cy="4248472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солнцем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знанием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языком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делом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ложью (3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красотой (1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разумом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песней (1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инеем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.), </a:t>
            </a:r>
          </a:p>
          <a:p>
            <a:r>
              <a:rPr lang="ru-RU" i="1" dirty="0">
                <a:solidFill>
                  <a:schemeClr val="tx1"/>
                </a:solidFill>
              </a:rPr>
              <a:t>груздем (2 </a:t>
            </a:r>
            <a:r>
              <a:rPr lang="ru-RU" i="1" dirty="0" err="1">
                <a:solidFill>
                  <a:schemeClr val="tx1"/>
                </a:solidFill>
              </a:rPr>
              <a:t>скл</a:t>
            </a:r>
            <a:r>
              <a:rPr lang="ru-RU" i="1" dirty="0">
                <a:solidFill>
                  <a:schemeClr val="tx1"/>
                </a:solidFill>
              </a:rPr>
              <a:t>.)</a:t>
            </a:r>
          </a:p>
          <a:p>
            <a:r>
              <a:rPr lang="ru-RU" i="1" dirty="0">
                <a:solidFill>
                  <a:schemeClr val="tx1"/>
                </a:solidFill>
              </a:rPr>
              <a:t>дружит</a:t>
            </a:r>
          </a:p>
        </p:txBody>
      </p:sp>
    </p:spTree>
    <p:extLst>
      <p:ext uri="{BB962C8B-B14F-4D97-AF65-F5344CB8AC3E}">
        <p14:creationId xmlns:p14="http://schemas.microsoft.com/office/powerpoint/2010/main" val="244349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Блиц-опрос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0389"/>
              </p:ext>
            </p:extLst>
          </p:nvPr>
        </p:nvGraphicFramePr>
        <p:xfrm>
          <a:off x="899592" y="914652"/>
          <a:ext cx="7737112" cy="502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47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 (+, 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34">
                <a:tc>
                  <a:txBody>
                    <a:bodyPr/>
                    <a:lstStyle/>
                    <a:p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Мы сейчас изучаем имя прилагательное?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34">
                <a:tc>
                  <a:txBody>
                    <a:bodyPr/>
                    <a:lstStyle/>
                    <a:p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Имя существительное отвечает на вопросы   Кто? Что?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 имён существительных два склонения?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Начальная форма имени существительного – это именительный падеж и множественное число?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405">
                <a:tc>
                  <a:txBody>
                    <a:bodyPr/>
                    <a:lstStyle/>
                    <a:p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5. В русском языке 6 падежей?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3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Блиц-опрос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29567"/>
              </p:ext>
            </p:extLst>
          </p:nvPr>
        </p:nvGraphicFramePr>
        <p:xfrm>
          <a:off x="899592" y="914652"/>
          <a:ext cx="7737112" cy="547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47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 (+, 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34">
                <a:tc>
                  <a:txBody>
                    <a:bodyPr/>
                    <a:lstStyle/>
                    <a:p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Мы сейчас изучаем имя прилагательное?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/>
                        <a:t> </a:t>
                      </a:r>
                      <a:r>
                        <a:rPr lang="ru-RU" sz="5400" b="1" baseline="0" dirty="0">
                          <a:solidFill>
                            <a:schemeClr val="bg1"/>
                          </a:solidFill>
                        </a:rPr>
                        <a:t>– </a:t>
                      </a:r>
                      <a:endParaRPr lang="ru-RU" sz="5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34">
                <a:tc>
                  <a:txBody>
                    <a:bodyPr/>
                    <a:lstStyle/>
                    <a:p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Имя существительное отвечает на вопросы   Кто? Что?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 имён существительных два склонения?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Начальная форма имени существительного – это именительный падеж и множественное число?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405">
                <a:tc>
                  <a:txBody>
                    <a:bodyPr/>
                    <a:lstStyle/>
                    <a:p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5. В русском языке 6 падежей?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kumimoji="0" lang="ru-RU" sz="5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4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768752" cy="17281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Подумайте, с  каким падежом  мы будем  сегодня работать? Какая тема урока?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132856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708920"/>
            <a:ext cx="21602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2132856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5749" y="2708920"/>
            <a:ext cx="284283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708920"/>
            <a:ext cx="36004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9772" y="3429000"/>
            <a:ext cx="252028" cy="438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3429000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984776" cy="1944216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была на земле, в поле, в лесу, в степи, на воде, на небе и опять на земле. </a:t>
            </a:r>
          </a:p>
        </p:txBody>
      </p:sp>
      <p:pic>
        <p:nvPicPr>
          <p:cNvPr id="12290" name="Picture 2" descr="https://infodoski.ru/images/detailed/17/%D0%95%D0%BA%D0%B0%D0%BF%D0%BB%D0%B0%D1%81%D1%82_%D0%BA%D1%80%D1%83%D0%B3%D0%BE%D0%B2%D0%BE%D1%80%D0%BE%D1%82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7997"/>
            <a:ext cx="3888432" cy="2990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0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548680"/>
            <a:ext cx="7772400" cy="367240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Правописание</a:t>
            </a: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dirty="0">
                <a:solidFill>
                  <a:schemeClr val="tx2"/>
                </a:solidFill>
              </a:rPr>
              <a:t>окончаний имен</a:t>
            </a: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dirty="0">
                <a:solidFill>
                  <a:schemeClr val="tx2"/>
                </a:solidFill>
              </a:rPr>
              <a:t>существительных в</a:t>
            </a: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dirty="0">
                <a:solidFill>
                  <a:schemeClr val="tx2"/>
                </a:solidFill>
              </a:rPr>
              <a:t>предложном падеже.</a:t>
            </a:r>
          </a:p>
        </p:txBody>
      </p:sp>
    </p:spTree>
    <p:extLst>
      <p:ext uri="{BB962C8B-B14F-4D97-AF65-F5344CB8AC3E}">
        <p14:creationId xmlns:p14="http://schemas.microsoft.com/office/powerpoint/2010/main" val="402568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9" y="28727"/>
            <a:ext cx="7772400" cy="4896544"/>
          </a:xfrm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chemeClr val="tx2"/>
                </a:solidFill>
              </a:rPr>
              <a:t>Задачи:</a:t>
            </a:r>
            <a:br>
              <a:rPr lang="ru-RU" sz="5400" b="1" u="sng" dirty="0">
                <a:solidFill>
                  <a:schemeClr val="tx2"/>
                </a:solidFill>
              </a:rPr>
            </a:b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dirty="0">
                <a:solidFill>
                  <a:schemeClr val="tx2"/>
                </a:solidFill>
              </a:rPr>
              <a:t>Узнать…</a:t>
            </a: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dirty="0">
                <a:solidFill>
                  <a:schemeClr val="tx2"/>
                </a:solidFill>
              </a:rPr>
              <a:t>Научиться… </a:t>
            </a:r>
          </a:p>
        </p:txBody>
      </p:sp>
    </p:spTree>
    <p:extLst>
      <p:ext uri="{BB962C8B-B14F-4D97-AF65-F5344CB8AC3E}">
        <p14:creationId xmlns:p14="http://schemas.microsoft.com/office/powerpoint/2010/main" val="443786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507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Тема Office</vt:lpstr>
      <vt:lpstr>Русский язык</vt:lpstr>
      <vt:lpstr>снежинки   снег   сугроб старушка</vt:lpstr>
      <vt:lpstr>Минутка чистописания</vt:lpstr>
      <vt:lpstr>Проверка домашнего  задания </vt:lpstr>
      <vt:lpstr>Блиц-опрос</vt:lpstr>
      <vt:lpstr>Блиц-опрос</vt:lpstr>
      <vt:lpstr>Подумайте, с  каким падежом  мы будем  сегодня работать? Какая тема урока?</vt:lpstr>
      <vt:lpstr>Правописание окончаний имен существительных в предложном падеже.</vt:lpstr>
      <vt:lpstr>Задачи:  Узнать… Научиться… </vt:lpstr>
      <vt:lpstr>Правописание безударных окончаний  существительных в П.п.</vt:lpstr>
      <vt:lpstr>Презентация PowerPoint</vt:lpstr>
      <vt:lpstr>ФИЗМИНУТКА</vt:lpstr>
      <vt:lpstr>Работа с учебником Упражнение 229</vt:lpstr>
      <vt:lpstr>Работа с учебником Упражнение 231</vt:lpstr>
      <vt:lpstr>Работа с карточками</vt:lpstr>
      <vt:lpstr>Работа с карточками</vt:lpstr>
      <vt:lpstr>Домашнее задание</vt:lpstr>
      <vt:lpstr>Подведение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2022-12-04T07:46:39Z</dcterms:created>
  <dcterms:modified xsi:type="dcterms:W3CDTF">2023-10-16T14:39:05Z</dcterms:modified>
</cp:coreProperties>
</file>