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89" r:id="rId11"/>
    <p:sldId id="287" r:id="rId12"/>
    <p:sldId id="270" r:id="rId13"/>
    <p:sldId id="290" r:id="rId14"/>
    <p:sldId id="288" r:id="rId15"/>
    <p:sldId id="291" r:id="rId16"/>
    <p:sldId id="265" r:id="rId17"/>
    <p:sldId id="272" r:id="rId18"/>
    <p:sldId id="268" r:id="rId19"/>
    <p:sldId id="269" r:id="rId20"/>
    <p:sldId id="273" r:id="rId21"/>
    <p:sldId id="267" r:id="rId22"/>
    <p:sldId id="266" r:id="rId23"/>
    <p:sldId id="279" r:id="rId24"/>
    <p:sldId id="280" r:id="rId25"/>
    <p:sldId id="277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Intro Rust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ingel" panose="020B0604020202020204" charset="-52"/>
      <p:regular r:id="rId42"/>
    </p:embeddedFont>
    <p:embeddedFont>
      <p:font typeface="Open Sans Bold" panose="020B0604020202020204" charset="0"/>
      <p:regular r:id="rId43"/>
    </p:embeddedFont>
    <p:embeddedFont>
      <p:font typeface="Carlito" panose="020B0604020202020204" charset="0"/>
      <p:regular r:id="rId44"/>
    </p:embeddedFont>
    <p:embeddedFont>
      <p:font typeface="Ibarra Real Nova Bold" panose="020B0604020202020204" charset="0"/>
      <p:regular r:id="rId45"/>
    </p:embeddedFont>
    <p:embeddedFont>
      <p:font typeface="Arimo" panose="020B0604020202020204" charset="0"/>
      <p:regular r:id="rId46"/>
    </p:embeddedFont>
    <p:embeddedFont>
      <p:font typeface="Carlito Bold" panose="020B0604020202020204" charset="0"/>
      <p:regular r:id="rId47"/>
    </p:embeddedFont>
    <p:embeddedFont>
      <p:font typeface="Glacial Indifference" panose="020B0604020202020204" charset="0"/>
      <p:regular r:id="rId48"/>
    </p:embeddedFont>
    <p:embeddedFont>
      <p:font typeface="Arimo 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4622" autoAdjust="0"/>
  </p:normalViewPr>
  <p:slideViewPr>
    <p:cSldViewPr>
      <p:cViewPr varScale="1">
        <p:scale>
          <a:sx n="72" d="100"/>
          <a:sy n="72" d="100"/>
        </p:scale>
        <p:origin x="1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3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7" Type="http://schemas.openxmlformats.org/officeDocument/2006/relationships/image" Target="../media/image3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10" Type="http://schemas.openxmlformats.org/officeDocument/2006/relationships/image" Target="../media/image25.jp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58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48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7.svg"/><Relationship Id="rId7" Type="http://schemas.openxmlformats.org/officeDocument/2006/relationships/image" Target="../media/image6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3.png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7.sv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3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26.sv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4.jpeg"/><Relationship Id="rId7" Type="http://schemas.openxmlformats.org/officeDocument/2006/relationships/image" Target="../media/image9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12" Type="http://schemas.openxmlformats.org/officeDocument/2006/relationships/image" Target="../media/image2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21.sv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9.sv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47708" y="939917"/>
            <a:ext cx="3795409" cy="3286653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26" r="-1492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891600" y="2643590"/>
            <a:ext cx="3795409" cy="3286653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r="-1498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5965" y="6282824"/>
            <a:ext cx="3795409" cy="3286653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4987" r="-14987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26394" y="6043323"/>
            <a:ext cx="3797604" cy="3286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73596" y="4333321"/>
            <a:ext cx="3797604" cy="32866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00551" y="2643590"/>
            <a:ext cx="3797604" cy="32866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10650" y="-724974"/>
            <a:ext cx="3797604" cy="32866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915267" y="749781"/>
            <a:ext cx="837359" cy="7246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530922" y="708747"/>
            <a:ext cx="881353" cy="7627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62582" y="3352466"/>
            <a:ext cx="2793263" cy="20495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888870" y="6387938"/>
            <a:ext cx="1911023" cy="287036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81001" y="3467100"/>
            <a:ext cx="8107877" cy="545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76"/>
              </a:lnSpc>
            </a:pPr>
            <a:r>
              <a:rPr lang="en-US" sz="6600" dirty="0" err="1">
                <a:solidFill>
                  <a:srgbClr val="000000"/>
                </a:solidFill>
                <a:latin typeface="Ibarra Real Nova Bold"/>
              </a:rPr>
              <a:t>Мастер-класс</a:t>
            </a:r>
            <a:r>
              <a:rPr lang="en-US" sz="6600" dirty="0">
                <a:solidFill>
                  <a:srgbClr val="000000"/>
                </a:solidFill>
                <a:latin typeface="Ibarra Real Nova Bold"/>
              </a:rPr>
              <a:t>   «</a:t>
            </a:r>
            <a:r>
              <a:rPr lang="en-US" sz="5400" b="1" dirty="0" err="1">
                <a:solidFill>
                  <a:srgbClr val="000000"/>
                </a:solidFill>
                <a:latin typeface="Ibarra Real Nova Bold"/>
              </a:rPr>
              <a:t>Приёмы</a:t>
            </a:r>
            <a:r>
              <a:rPr lang="en-US" sz="5400" b="1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5400" b="1" dirty="0" smtClean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Ibarra Real Nova Bold"/>
              </a:rPr>
              <a:t>читательской</a:t>
            </a:r>
            <a:r>
              <a:rPr lang="en-US" sz="5400" b="1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Ibarra Real Nova Bold"/>
              </a:rPr>
              <a:t>грамотности</a:t>
            </a:r>
            <a:r>
              <a:rPr lang="ru-RU" sz="5400" b="1" dirty="0" smtClean="0">
                <a:solidFill>
                  <a:srgbClr val="000000"/>
                </a:solidFill>
                <a:latin typeface="Ibarra Real Nova Bold"/>
              </a:rPr>
              <a:t> в аспекте работы </a:t>
            </a:r>
            <a:r>
              <a:rPr lang="ru-RU" sz="5400" b="1" dirty="0" err="1" smtClean="0">
                <a:solidFill>
                  <a:srgbClr val="000000"/>
                </a:solidFill>
                <a:latin typeface="Ibarra Real Nova Bold"/>
              </a:rPr>
              <a:t>стажировочной</a:t>
            </a:r>
            <a:r>
              <a:rPr lang="ru-RU" sz="5400" b="1" dirty="0" smtClean="0">
                <a:solidFill>
                  <a:srgbClr val="000000"/>
                </a:solidFill>
                <a:latin typeface="Ibarra Real Nova Bold"/>
              </a:rPr>
              <a:t> площадки</a:t>
            </a:r>
            <a:r>
              <a:rPr lang="en-US" sz="5400" dirty="0" smtClean="0">
                <a:solidFill>
                  <a:srgbClr val="000000"/>
                </a:solidFill>
                <a:latin typeface="Ibarra Real Nova Bold"/>
              </a:rPr>
              <a:t>» </a:t>
            </a:r>
            <a:endParaRPr lang="en-US" sz="5400" dirty="0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249762" y="679161"/>
            <a:ext cx="3150868" cy="71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6"/>
              </a:lnSpc>
            </a:pPr>
            <a:r>
              <a:rPr lang="en-US" sz="4840">
                <a:solidFill>
                  <a:srgbClr val="000000"/>
                </a:solidFill>
                <a:latin typeface="Ibarra Real Nova Bold"/>
              </a:rPr>
              <a:t>Reading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61428" y="592306"/>
            <a:ext cx="7507756" cy="2507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9"/>
              </a:lnSpc>
            </a:pPr>
            <a:r>
              <a:rPr lang="en-US" sz="2892">
                <a:solidFill>
                  <a:srgbClr val="000000"/>
                </a:solidFill>
                <a:latin typeface="Glacial Indifference"/>
              </a:rPr>
              <a:t>“Неграмотным человеком завтрашнего дня будет не тот, кто не умеет читать, </a:t>
            </a:r>
          </a:p>
          <a:p>
            <a:pPr>
              <a:lnSpc>
                <a:spcPts val="4049"/>
              </a:lnSpc>
            </a:pPr>
            <a:r>
              <a:rPr lang="en-US" sz="2892">
                <a:solidFill>
                  <a:srgbClr val="000000"/>
                </a:solidFill>
                <a:latin typeface="Arimo"/>
              </a:rPr>
              <a:t>а тот, кто не научился при этом учиться”.</a:t>
            </a:r>
          </a:p>
          <a:p>
            <a:pPr>
              <a:lnSpc>
                <a:spcPts val="4049"/>
              </a:lnSpc>
            </a:pPr>
            <a:r>
              <a:rPr lang="en-US" sz="2892">
                <a:solidFill>
                  <a:srgbClr val="000000"/>
                </a:solidFill>
                <a:latin typeface="Arimo"/>
              </a:rPr>
              <a:t>Э.Тоффлер</a:t>
            </a:r>
          </a:p>
          <a:p>
            <a:pPr>
              <a:lnSpc>
                <a:spcPts val="4049"/>
              </a:lnSpc>
            </a:pPr>
            <a:endParaRPr lang="en-US" sz="2892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48240" y="190500"/>
            <a:ext cx="9219020" cy="10530697"/>
            <a:chOff x="0" y="0"/>
            <a:chExt cx="3089160" cy="3562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89160" cy="3562236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1800" y="5143500"/>
            <a:ext cx="31272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7400" y="7139927"/>
            <a:ext cx="4017316" cy="29426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2743200" y="1467641"/>
            <a:ext cx="92964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ru-RU" sz="3150" u="sng" dirty="0" smtClean="0">
                <a:solidFill>
                  <a:srgbClr val="000000"/>
                </a:solidFill>
                <a:latin typeface="Intro Rust"/>
              </a:rPr>
              <a:t>РЕСТАВРАТОРЫ</a:t>
            </a:r>
          </a:p>
          <a:p>
            <a:pPr algn="ctr">
              <a:lnSpc>
                <a:spcPts val="4409"/>
              </a:lnSpc>
            </a:pPr>
            <a:endParaRPr lang="ru-RU" sz="3150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                   </a:t>
            </a: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Задание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для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 1. 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               </a:t>
            </a:r>
            <a:r>
              <a:rPr lang="ru-RU" sz="3150" dirty="0" err="1" smtClean="0">
                <a:solidFill>
                  <a:srgbClr val="000000"/>
                </a:solidFill>
                <a:latin typeface="Intro Rust"/>
              </a:rPr>
              <a:t>Востановить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в </a:t>
            </a: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текст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           </a:t>
            </a: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смысловые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блоки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67425" y="952500"/>
            <a:ext cx="5553149" cy="5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1" dirty="0">
                <a:solidFill>
                  <a:srgbClr val="000000"/>
                </a:solidFill>
                <a:latin typeface="Arimo"/>
              </a:rPr>
              <a:t> </a:t>
            </a:r>
            <a:endParaRPr lang="en-US" sz="315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53200" y="419100"/>
            <a:ext cx="11586559" cy="104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 lang="en-US" sz="315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524" y="3085921"/>
            <a:ext cx="359695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3973041" y="-800100"/>
            <a:ext cx="9675039" cy="10797397"/>
            <a:chOff x="0" y="0"/>
            <a:chExt cx="3272791" cy="36524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2791" cy="3652453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1800" y="5143500"/>
            <a:ext cx="31272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96800" y="6206987"/>
            <a:ext cx="5617474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8849" y="952500"/>
            <a:ext cx="5553149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ru-RU" sz="3150" u="sng" dirty="0" smtClean="0">
                <a:solidFill>
                  <a:srgbClr val="000000"/>
                </a:solidFill>
                <a:latin typeface="Intro Rust"/>
              </a:rPr>
              <a:t>Реставраторы</a:t>
            </a:r>
          </a:p>
          <a:p>
            <a:pPr algn="ctr">
              <a:lnSpc>
                <a:spcPts val="4409"/>
              </a:lnSpc>
            </a:pPr>
            <a:endParaRPr lang="ru-RU" sz="3150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Задание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для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 1. 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Написать очерк «Работа школьного библиотекаря»</a:t>
            </a:r>
            <a:endParaRPr lang="en-US" sz="3150" dirty="0">
              <a:solidFill>
                <a:srgbClr val="000000"/>
              </a:solidFill>
              <a:latin typeface="Intro Rus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29399" y="342900"/>
            <a:ext cx="529117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1" dirty="0">
                <a:solidFill>
                  <a:srgbClr val="000000"/>
                </a:solidFill>
                <a:latin typeface="Arimo"/>
              </a:rPr>
              <a:t> </a:t>
            </a:r>
            <a:endParaRPr lang="en-US" sz="315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524" y="3085921"/>
            <a:ext cx="359695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3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24521" y="0"/>
            <a:ext cx="9675039" cy="10797397"/>
            <a:chOff x="953324" y="184420"/>
            <a:chExt cx="3272791" cy="3652453"/>
          </a:xfrm>
        </p:grpSpPr>
        <p:sp>
          <p:nvSpPr>
            <p:cNvPr id="5" name="Freeform 5"/>
            <p:cNvSpPr/>
            <p:nvPr/>
          </p:nvSpPr>
          <p:spPr>
            <a:xfrm>
              <a:off x="953324" y="184420"/>
              <a:ext cx="3272791" cy="3652453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1800" y="5143500"/>
            <a:ext cx="31272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36839" y="5600700"/>
            <a:ext cx="561747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29800" y="495300"/>
            <a:ext cx="360045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762000" y="1030460"/>
            <a:ext cx="8826198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ru-RU" sz="3150" u="sng" dirty="0" smtClean="0">
                <a:solidFill>
                  <a:srgbClr val="000000"/>
                </a:solidFill>
                <a:latin typeface="Intro Rust"/>
              </a:rPr>
              <a:t>Творцы</a:t>
            </a:r>
          </a:p>
          <a:p>
            <a:pPr algn="ctr">
              <a:lnSpc>
                <a:spcPts val="4409"/>
              </a:lnSpc>
            </a:pPr>
            <a:endParaRPr lang="ru-RU" sz="3150" u="sng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Задание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для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2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.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      Ответить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на вопросы, Составить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             вопросы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, используя известный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приём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по теме </a:t>
            </a:r>
            <a:r>
              <a:rPr lang="ru-RU" sz="3150" dirty="0" err="1" smtClean="0">
                <a:solidFill>
                  <a:srgbClr val="000000"/>
                </a:solidFill>
                <a:latin typeface="Intro Rust"/>
              </a:rPr>
              <a:t>стажировочной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 площадки</a:t>
            </a:r>
            <a:endParaRPr lang="ru-RU" sz="3150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endParaRPr lang="en-US" sz="3150" dirty="0">
              <a:solidFill>
                <a:srgbClr val="000000"/>
              </a:solidFill>
              <a:latin typeface="Intro Rus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2209800" y="-510397"/>
            <a:ext cx="9675039" cy="10797397"/>
            <a:chOff x="0" y="0"/>
            <a:chExt cx="3272791" cy="36524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2791" cy="3652453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74693" y="6205330"/>
            <a:ext cx="312724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31659" y="6216926"/>
            <a:ext cx="360045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1562101"/>
            <a:ext cx="6781800" cy="6206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ru-RU" sz="3150" u="sng" dirty="0" smtClean="0">
                <a:solidFill>
                  <a:srgbClr val="000000"/>
                </a:solidFill>
                <a:latin typeface="Intro Rust"/>
              </a:rPr>
              <a:t>Творцы</a:t>
            </a:r>
          </a:p>
          <a:p>
            <a:pPr algn="ctr">
              <a:lnSpc>
                <a:spcPts val="4409"/>
              </a:lnSpc>
            </a:pPr>
            <a:endParaRPr lang="ru-RU" sz="3150" u="sng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Задание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для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2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.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Составить шпаргалку – лекцию для студентов Педагогического университета по теме «Технология продуктивного чтения»</a:t>
            </a:r>
            <a:endParaRPr lang="ru-RU" sz="3150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endParaRPr lang="en-US" sz="3150" dirty="0">
              <a:solidFill>
                <a:srgbClr val="000000"/>
              </a:solidFill>
              <a:latin typeface="Intro Rus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76300"/>
            <a:ext cx="10245969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3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838200" y="-255199"/>
            <a:ext cx="9675039" cy="10797397"/>
            <a:chOff x="0" y="0"/>
            <a:chExt cx="3272791" cy="36524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2791" cy="3652453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9396" y="5676900"/>
            <a:ext cx="31272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3200" y="419100"/>
            <a:ext cx="561747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87200" y="5314156"/>
            <a:ext cx="360045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5945" y="800100"/>
            <a:ext cx="8521398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u="sng" dirty="0" smtClean="0">
                <a:solidFill>
                  <a:srgbClr val="000000"/>
                </a:solidFill>
                <a:latin typeface="Intro Rust"/>
              </a:rPr>
              <a:t>Учёные</a:t>
            </a:r>
            <a:endParaRPr lang="ru-RU" sz="3150" u="sng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Задание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для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3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.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Составить схему изучения темы </a:t>
            </a: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« Читательская грамотность»</a:t>
            </a:r>
          </a:p>
          <a:p>
            <a:pPr algn="ctr">
              <a:lnSpc>
                <a:spcPts val="4409"/>
              </a:lnSpc>
            </a:pPr>
            <a:endParaRPr lang="ru-RU" sz="3150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endParaRPr lang="en-US" sz="3150" dirty="0">
              <a:solidFill>
                <a:srgbClr val="000000"/>
              </a:solidFill>
              <a:latin typeface="Intro Rust"/>
            </a:endParaRPr>
          </a:p>
        </p:txBody>
      </p:sp>
    </p:spTree>
    <p:extLst>
      <p:ext uri="{BB962C8B-B14F-4D97-AF65-F5344CB8AC3E}">
        <p14:creationId xmlns:p14="http://schemas.microsoft.com/office/powerpoint/2010/main" val="363360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838200" y="-255199"/>
            <a:ext cx="9675039" cy="10797397"/>
            <a:chOff x="0" y="0"/>
            <a:chExt cx="3272791" cy="36524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72791" cy="3652453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9396" y="5676900"/>
            <a:ext cx="31272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63200" y="419100"/>
            <a:ext cx="561747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87200" y="5314156"/>
            <a:ext cx="360045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5945" y="800100"/>
            <a:ext cx="8410894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u="sng" dirty="0" smtClean="0">
                <a:solidFill>
                  <a:srgbClr val="000000"/>
                </a:solidFill>
                <a:latin typeface="Intro Rust"/>
              </a:rPr>
              <a:t>Учёные</a:t>
            </a:r>
            <a:endParaRPr lang="ru-RU" sz="3150" u="sng" dirty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en-US" sz="3150" dirty="0" err="1" smtClean="0">
                <a:solidFill>
                  <a:srgbClr val="000000"/>
                </a:solidFill>
                <a:latin typeface="Intro Rust"/>
              </a:rPr>
              <a:t>Задание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для </a:t>
            </a:r>
            <a:r>
              <a:rPr lang="en-US" sz="3150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3150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3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.</a:t>
            </a:r>
            <a:endParaRPr lang="ru-RU" sz="3150" dirty="0" smtClean="0">
              <a:solidFill>
                <a:srgbClr val="000000"/>
              </a:solidFill>
              <a:latin typeface="Intro Rust"/>
            </a:endParaRP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Придумать стихотворения: </a:t>
            </a: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*Я – читатель</a:t>
            </a: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*Грамотность</a:t>
            </a:r>
          </a:p>
          <a:p>
            <a:pPr algn="ctr">
              <a:lnSpc>
                <a:spcPts val="4409"/>
              </a:lnSpc>
            </a:pPr>
            <a:r>
              <a:rPr lang="ru-RU" sz="3150" dirty="0" smtClean="0">
                <a:solidFill>
                  <a:srgbClr val="000000"/>
                </a:solidFill>
                <a:latin typeface="Intro Rust"/>
              </a:rPr>
              <a:t>*Чтение  </a:t>
            </a:r>
            <a:r>
              <a:rPr lang="en-US" sz="3150" dirty="0" smtClean="0">
                <a:solidFill>
                  <a:srgbClr val="000000"/>
                </a:solidFill>
                <a:latin typeface="Intro Rust"/>
              </a:rPr>
              <a:t> </a:t>
            </a:r>
            <a:endParaRPr lang="en-US" sz="3150" dirty="0">
              <a:solidFill>
                <a:srgbClr val="000000"/>
              </a:solidFill>
              <a:latin typeface="Intro Rust"/>
            </a:endParaRPr>
          </a:p>
        </p:txBody>
      </p:sp>
    </p:spTree>
    <p:extLst>
      <p:ext uri="{BB962C8B-B14F-4D97-AF65-F5344CB8AC3E}">
        <p14:creationId xmlns:p14="http://schemas.microsoft.com/office/powerpoint/2010/main" val="339247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25405">
            <a:off x="2850565" y="7595299"/>
            <a:ext cx="8272267" cy="71592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89128">
            <a:off x="9742905" y="-902604"/>
            <a:ext cx="10635910" cy="7976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27751" y="4479144"/>
            <a:ext cx="9305939" cy="5792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5" y="4875506"/>
            <a:ext cx="11549628" cy="6943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2" y="0"/>
            <a:ext cx="3429000" cy="3945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23899" y="399072"/>
            <a:ext cx="6203020" cy="536843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EDC2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27107" y="1104900"/>
            <a:ext cx="7954113" cy="52596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38200" y="6093544"/>
            <a:ext cx="8894516" cy="4193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24"/>
              </a:lnSpc>
            </a:pPr>
            <a:r>
              <a:rPr lang="en-US" sz="9499" dirty="0" err="1">
                <a:solidFill>
                  <a:srgbClr val="FFFFFF"/>
                </a:solidFill>
                <a:latin typeface="Ibarra Real Nova Bold"/>
              </a:rPr>
              <a:t>Приём</a:t>
            </a:r>
            <a:r>
              <a:rPr lang="en-US" sz="9499" dirty="0">
                <a:solidFill>
                  <a:srgbClr val="FFFFFF"/>
                </a:solidFill>
                <a:latin typeface="Ibarra Real Nova Bold"/>
              </a:rPr>
              <a:t> </a:t>
            </a:r>
            <a:endParaRPr lang="ru-RU" sz="9499" dirty="0" smtClean="0">
              <a:solidFill>
                <a:srgbClr val="FFFFFF"/>
              </a:solidFill>
              <a:latin typeface="Ibarra Real Nova Bold"/>
            </a:endParaRPr>
          </a:p>
          <a:p>
            <a:pPr>
              <a:lnSpc>
                <a:spcPts val="10924"/>
              </a:lnSpc>
            </a:pPr>
            <a:r>
              <a:rPr lang="en-US" sz="9499" dirty="0" smtClean="0">
                <a:solidFill>
                  <a:srgbClr val="FFFFFF"/>
                </a:solidFill>
                <a:latin typeface="Ibarra Real Nova Bold"/>
              </a:rPr>
              <a:t>«</a:t>
            </a:r>
            <a:r>
              <a:rPr lang="ru-RU" sz="9499" dirty="0" smtClean="0">
                <a:solidFill>
                  <a:srgbClr val="FFFFFF"/>
                </a:solidFill>
                <a:latin typeface="Ibarra Real Nova Bold"/>
              </a:rPr>
              <a:t>Лови ошибку- реставрация»</a:t>
            </a:r>
            <a:endParaRPr lang="en-US" sz="9499" dirty="0">
              <a:solidFill>
                <a:srgbClr val="FFFFFF"/>
              </a:solidFill>
              <a:latin typeface="Ibarra Real Nova Bold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2" y="1141927"/>
            <a:ext cx="3429000" cy="3945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96508">
            <a:off x="7460614" y="-3443485"/>
            <a:ext cx="16458945" cy="14244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8641220" y="-2040648"/>
            <a:ext cx="16458945" cy="142444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776265" y="548970"/>
            <a:ext cx="5494631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999">
                <a:solidFill>
                  <a:srgbClr val="FFFFFF"/>
                </a:solidFill>
                <a:latin typeface="Carlito Bold"/>
              </a:rPr>
              <a:t>Тонкий вопрос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59208" y="4716462"/>
            <a:ext cx="5494631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999">
                <a:solidFill>
                  <a:srgbClr val="FFFFFF"/>
                </a:solidFill>
                <a:latin typeface="Carlito Bold"/>
              </a:rPr>
              <a:t>Толстый вопрос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19400" y="1288746"/>
            <a:ext cx="4369726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0"/>
              </a:lnSpc>
            </a:pPr>
            <a:r>
              <a:rPr lang="en-US" sz="4617" dirty="0" smtClean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4617" dirty="0" err="1">
                <a:solidFill>
                  <a:srgbClr val="000000"/>
                </a:solidFill>
                <a:latin typeface="Ibarra Real Nova Bold"/>
              </a:rPr>
              <a:t>Приём</a:t>
            </a:r>
            <a:r>
              <a:rPr lang="en-US" sz="4617" dirty="0">
                <a:solidFill>
                  <a:srgbClr val="000000"/>
                </a:solidFill>
                <a:latin typeface="Ibarra Real Nova Bold"/>
              </a:rPr>
              <a:t> </a:t>
            </a:r>
            <a:endParaRPr lang="ru-RU" sz="4617" dirty="0" smtClean="0">
              <a:solidFill>
                <a:srgbClr val="000000"/>
              </a:solidFill>
              <a:latin typeface="Ibarra Real Nova Bold"/>
            </a:endParaRPr>
          </a:p>
          <a:p>
            <a:pPr>
              <a:lnSpc>
                <a:spcPts val="5310"/>
              </a:lnSpc>
            </a:pPr>
            <a:r>
              <a:rPr lang="en-US" sz="4617" dirty="0" smtClean="0">
                <a:solidFill>
                  <a:srgbClr val="000000"/>
                </a:solidFill>
                <a:latin typeface="Ibarra Real Nova Bold"/>
              </a:rPr>
              <a:t>«</a:t>
            </a:r>
            <a:r>
              <a:rPr lang="en-US" sz="4617" dirty="0" err="1">
                <a:solidFill>
                  <a:srgbClr val="000000"/>
                </a:solidFill>
                <a:latin typeface="Ibarra Real Nova Bold"/>
              </a:rPr>
              <a:t>Тонкий</a:t>
            </a:r>
            <a:r>
              <a:rPr lang="en-US" sz="4617" dirty="0">
                <a:solidFill>
                  <a:srgbClr val="000000"/>
                </a:solidFill>
                <a:latin typeface="Ibarra Real Nova Bold"/>
              </a:rPr>
              <a:t> и </a:t>
            </a:r>
            <a:r>
              <a:rPr lang="en-US" sz="4617" dirty="0" err="1">
                <a:solidFill>
                  <a:srgbClr val="000000"/>
                </a:solidFill>
                <a:latin typeface="Ibarra Real Nova Bold"/>
              </a:rPr>
              <a:t>Толстый</a:t>
            </a:r>
            <a:r>
              <a:rPr lang="en-US" sz="4617" dirty="0">
                <a:solidFill>
                  <a:srgbClr val="000000"/>
                </a:solidFill>
                <a:latin typeface="Ibarra Real Nova Bold"/>
              </a:rPr>
              <a:t> </a:t>
            </a:r>
          </a:p>
          <a:p>
            <a:pPr>
              <a:lnSpc>
                <a:spcPts val="5310"/>
              </a:lnSpc>
            </a:pPr>
            <a:r>
              <a:rPr lang="en-US" sz="4617" dirty="0" err="1">
                <a:solidFill>
                  <a:srgbClr val="000000"/>
                </a:solidFill>
                <a:latin typeface="Ibarra Real Nova Bold"/>
              </a:rPr>
              <a:t>вопрос</a:t>
            </a:r>
            <a:r>
              <a:rPr lang="en-US" sz="4617" dirty="0">
                <a:solidFill>
                  <a:srgbClr val="000000"/>
                </a:solidFill>
                <a:latin typeface="Ibarra Real Nova Bold"/>
              </a:rPr>
              <a:t>»</a:t>
            </a:r>
          </a:p>
          <a:p>
            <a:pPr>
              <a:lnSpc>
                <a:spcPts val="5310"/>
              </a:lnSpc>
            </a:pPr>
            <a:endParaRPr lang="en-US" sz="4617" dirty="0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9776265" y="1902095"/>
            <a:ext cx="6355025" cy="0"/>
          </a:xfrm>
          <a:prstGeom prst="line">
            <a:avLst/>
          </a:prstGeom>
          <a:ln w="47625" cap="flat">
            <a:solidFill>
              <a:srgbClr val="EDC2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0059208" y="6010772"/>
            <a:ext cx="6355025" cy="0"/>
          </a:xfrm>
          <a:prstGeom prst="line">
            <a:avLst/>
          </a:prstGeom>
          <a:ln w="47625" cap="flat">
            <a:solidFill>
              <a:srgbClr val="EDC2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483306" y="4290695"/>
            <a:ext cx="4561898" cy="2015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3"/>
              </a:lnSpc>
            </a:pPr>
            <a:r>
              <a:rPr lang="en-US" sz="2394">
                <a:solidFill>
                  <a:srgbClr val="000000"/>
                </a:solidFill>
                <a:latin typeface="Carlito Bold"/>
              </a:rPr>
              <a:t>Это прием из технологии развития критического мышления используется для организации взаимоопроса.</a:t>
            </a:r>
          </a:p>
          <a:p>
            <a:pPr>
              <a:lnSpc>
                <a:spcPts val="3113"/>
              </a:lnSpc>
            </a:pPr>
            <a:endParaRPr lang="en-US" sz="2394">
              <a:solidFill>
                <a:srgbClr val="000000"/>
              </a:solidFill>
              <a:latin typeface="Carli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8545" y="6416469"/>
            <a:ext cx="5710581" cy="188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Carlito"/>
              </a:rPr>
              <a:t>Стратегия позволяет формировать:</a:t>
            </a: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Carlito"/>
              </a:rPr>
              <a:t>·умение формулировать вопросы;</a:t>
            </a: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Carlito"/>
              </a:rPr>
              <a:t>·умение соотносить понятия.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latin typeface="Carli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76265" y="1448932"/>
            <a:ext cx="5623332" cy="347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4">
                <a:solidFill>
                  <a:srgbClr val="FFFFFF"/>
                </a:solidFill>
                <a:latin typeface="Open Sans"/>
              </a:rPr>
              <a:t>предполагает однозначный краткий ответ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93821" y="5525847"/>
            <a:ext cx="4989568" cy="7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50">
                <a:solidFill>
                  <a:srgbClr val="FFFFFF"/>
                </a:solidFill>
                <a:latin typeface="Arimo"/>
              </a:rPr>
              <a:t> предполагает ответ развернутый</a:t>
            </a:r>
          </a:p>
          <a:p>
            <a:pPr algn="ctr">
              <a:lnSpc>
                <a:spcPts val="3150"/>
              </a:lnSpc>
            </a:pPr>
            <a:endParaRPr lang="en-US" sz="225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668374" y="2591226"/>
            <a:ext cx="6462916" cy="39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5"/>
              </a:lnSpc>
            </a:pPr>
            <a:r>
              <a:rPr lang="en-US" sz="2332" dirty="0" err="1">
                <a:solidFill>
                  <a:srgbClr val="000000"/>
                </a:solidFill>
                <a:latin typeface="Intro Rust"/>
              </a:rPr>
              <a:t>Какие</a:t>
            </a:r>
            <a:r>
              <a:rPr lang="en-US" sz="2332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2332" dirty="0" err="1">
                <a:solidFill>
                  <a:srgbClr val="000000"/>
                </a:solidFill>
                <a:latin typeface="Intro Rust"/>
              </a:rPr>
              <a:t>группы</a:t>
            </a:r>
            <a:r>
              <a:rPr lang="en-US" sz="2332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ru-RU" sz="2332" dirty="0">
                <a:solidFill>
                  <a:srgbClr val="000000"/>
                </a:solidFill>
                <a:latin typeface="Intro Rust"/>
              </a:rPr>
              <a:t>  ….</a:t>
            </a:r>
            <a:r>
              <a:rPr lang="en-US" sz="2332" dirty="0" err="1">
                <a:solidFill>
                  <a:srgbClr val="000000"/>
                </a:solidFill>
                <a:latin typeface="Intro Rust"/>
              </a:rPr>
              <a:t>вы</a:t>
            </a:r>
            <a:r>
              <a:rPr lang="en-US" sz="2332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2332" dirty="0" err="1">
                <a:solidFill>
                  <a:srgbClr val="000000"/>
                </a:solidFill>
                <a:latin typeface="Intro Rust"/>
              </a:rPr>
              <a:t>знаете</a:t>
            </a:r>
            <a:r>
              <a:rPr lang="en-US" sz="2332" dirty="0">
                <a:solidFill>
                  <a:srgbClr val="000000"/>
                </a:solidFill>
                <a:latin typeface="Intro Rust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68374" y="6666392"/>
            <a:ext cx="7224314" cy="76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dirty="0" err="1">
                <a:solidFill>
                  <a:srgbClr val="000000"/>
                </a:solidFill>
                <a:latin typeface="Intro Rust"/>
              </a:rPr>
              <a:t>Какие</a:t>
            </a:r>
            <a:r>
              <a:rPr lang="en-US" sz="2181" dirty="0">
                <a:solidFill>
                  <a:srgbClr val="000000"/>
                </a:solidFill>
                <a:latin typeface="Intro Rust"/>
              </a:rPr>
              <a:t> </a:t>
            </a:r>
            <a:r>
              <a:rPr lang="en-US" sz="2181" dirty="0" err="1">
                <a:solidFill>
                  <a:srgbClr val="000000"/>
                </a:solidFill>
                <a:latin typeface="Intro Rust"/>
              </a:rPr>
              <a:t>примеры</a:t>
            </a:r>
            <a:r>
              <a:rPr lang="en-US" sz="2181" dirty="0">
                <a:solidFill>
                  <a:srgbClr val="000000"/>
                </a:solidFill>
                <a:latin typeface="Intro Rust"/>
              </a:rPr>
              <a:t> из </a:t>
            </a:r>
            <a:r>
              <a:rPr lang="en-US" sz="2181" dirty="0" err="1">
                <a:solidFill>
                  <a:srgbClr val="000000"/>
                </a:solidFill>
                <a:latin typeface="Intro Rust"/>
              </a:rPr>
              <a:t>жизни</a:t>
            </a:r>
            <a:r>
              <a:rPr lang="ru-RU" sz="2181" dirty="0">
                <a:solidFill>
                  <a:srgbClr val="000000"/>
                </a:solidFill>
                <a:latin typeface="Intro Rust"/>
              </a:rPr>
              <a:t>….</a:t>
            </a:r>
            <a:r>
              <a:rPr lang="en-US" sz="2181" dirty="0">
                <a:solidFill>
                  <a:srgbClr val="000000"/>
                </a:solidFill>
                <a:latin typeface="Intro Rust"/>
              </a:rPr>
              <a:t>?</a:t>
            </a:r>
          </a:p>
          <a:p>
            <a:pPr algn="ctr">
              <a:lnSpc>
                <a:spcPts val="3054"/>
              </a:lnSpc>
            </a:pPr>
            <a:endParaRPr lang="en-US" sz="2181" dirty="0">
              <a:solidFill>
                <a:srgbClr val="000000"/>
              </a:solidFill>
              <a:latin typeface="Intro Rus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1" y="108464"/>
            <a:ext cx="2466975" cy="2838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6C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60185" y="349628"/>
            <a:ext cx="5197170" cy="449791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4428" t="40269" r="29458" b="27435"/>
          <a:stretch>
            <a:fillRect/>
          </a:stretch>
        </p:blipFill>
        <p:spPr>
          <a:xfrm>
            <a:off x="2438400" y="4014864"/>
            <a:ext cx="15169814" cy="5976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34" y="662213"/>
            <a:ext cx="2462997" cy="28348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3686" y="4113353"/>
            <a:ext cx="717469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Ibarra Real Nova Bold"/>
              </a:rPr>
              <a:t>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93038" y="7196548"/>
            <a:ext cx="717469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Ibarra Real Nova Bold"/>
              </a:rPr>
              <a:t>3.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2919901" y="4392769"/>
            <a:ext cx="676464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10460549" y="4354241"/>
            <a:ext cx="676464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2919901" y="7437436"/>
            <a:ext cx="676464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0460549" y="7437436"/>
            <a:ext cx="676464" cy="0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-5400000">
            <a:off x="4135085" y="1099428"/>
            <a:ext cx="2310251" cy="1761851"/>
            <a:chOff x="0" y="0"/>
            <a:chExt cx="2771140" cy="21133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71140" cy="2113336"/>
            </a:xfrm>
            <a:custGeom>
              <a:avLst/>
              <a:gdLst/>
              <a:ahLst/>
              <a:cxnLst/>
              <a:rect l="l" t="t" r="r" b="b"/>
              <a:pathLst>
                <a:path w="2771140" h="2113336">
                  <a:moveTo>
                    <a:pt x="0" y="0"/>
                  </a:moveTo>
                  <a:lnTo>
                    <a:pt x="0" y="1210366"/>
                  </a:lnTo>
                  <a:lnTo>
                    <a:pt x="1384300" y="2113336"/>
                  </a:lnTo>
                  <a:lnTo>
                    <a:pt x="2771140" y="1210366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211238" y="-1349049"/>
            <a:ext cx="2717196" cy="6658804"/>
            <a:chOff x="0" y="0"/>
            <a:chExt cx="2771140" cy="6791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71140" cy="6790999"/>
            </a:xfrm>
            <a:custGeom>
              <a:avLst/>
              <a:gdLst/>
              <a:ahLst/>
              <a:cxnLst/>
              <a:rect l="l" t="t" r="r" b="b"/>
              <a:pathLst>
                <a:path w="2771140" h="6790999">
                  <a:moveTo>
                    <a:pt x="0" y="0"/>
                  </a:moveTo>
                  <a:lnTo>
                    <a:pt x="0" y="5888030"/>
                  </a:lnTo>
                  <a:lnTo>
                    <a:pt x="1384300" y="6790999"/>
                  </a:lnTo>
                  <a:lnTo>
                    <a:pt x="2771140" y="5888030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1289897"/>
            <a:ext cx="3773851" cy="2097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20"/>
              </a:lnSpc>
            </a:pPr>
            <a:r>
              <a:rPr lang="en-US" sz="4800">
                <a:solidFill>
                  <a:srgbClr val="000000"/>
                </a:solidFill>
                <a:latin typeface="Ibarra Real Nova Bold"/>
              </a:rPr>
              <a:t>Этапы мастер-класса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44163" y="4141309"/>
            <a:ext cx="6592163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Singel"/>
              </a:rPr>
              <a:t>Мотивация учения</a:t>
            </a:r>
          </a:p>
          <a:p>
            <a:pPr>
              <a:lnSpc>
                <a:spcPts val="4830"/>
              </a:lnSpc>
            </a:pPr>
            <a:endParaRPr lang="en-US" sz="4200">
              <a:solidFill>
                <a:srgbClr val="000000"/>
              </a:solidFill>
              <a:latin typeface="Singe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084811" y="4102781"/>
            <a:ext cx="694367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Singel"/>
              </a:rPr>
              <a:t>Постановка педагогической проблемы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4163" y="7185976"/>
            <a:ext cx="5599837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Singel"/>
              </a:rPr>
              <a:t>Практическая демонстрация приемов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84811" y="7185976"/>
            <a:ext cx="5372493" cy="183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Singel"/>
              </a:rPr>
              <a:t>Подведение итогов мастер-класса и рефлексия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93038" y="4151881"/>
            <a:ext cx="717469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Ibarra Real Nova Bold"/>
              </a:rPr>
              <a:t>1.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33686" y="7196548"/>
            <a:ext cx="717469" cy="62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30"/>
              </a:lnSpc>
            </a:pPr>
            <a:r>
              <a:rPr lang="en-US" sz="4200">
                <a:solidFill>
                  <a:srgbClr val="000000"/>
                </a:solidFill>
                <a:latin typeface="Ibarra Real Nova Bold"/>
              </a:rPr>
              <a:t>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6C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66388" y="591059"/>
            <a:ext cx="5197170" cy="449791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39365" y="4174866"/>
            <a:ext cx="5291845" cy="52918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67336" y="1448762"/>
            <a:ext cx="4114800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22918" y="329749"/>
            <a:ext cx="9747134" cy="1570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6"/>
              </a:lnSpc>
            </a:pPr>
            <a:r>
              <a:rPr lang="en-US" sz="4561">
                <a:solidFill>
                  <a:srgbClr val="000000"/>
                </a:solidFill>
                <a:latin typeface="Intro Rust"/>
              </a:rPr>
              <a:t>Приём «Опорный конспект» или «Конкурс шпаргалок»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66660" y="4277419"/>
            <a:ext cx="7687091" cy="546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2"/>
              </a:lnSpc>
            </a:pPr>
            <a:r>
              <a:rPr lang="en-US" sz="2609">
                <a:solidFill>
                  <a:srgbClr val="FFFFFF"/>
                </a:solidFill>
                <a:latin typeface="Open Sans"/>
              </a:rPr>
              <a:t>Технология приема: </a:t>
            </a:r>
          </a:p>
          <a:p>
            <a:pPr>
              <a:lnSpc>
                <a:spcPts val="3652"/>
              </a:lnSpc>
            </a:pPr>
            <a:endParaRPr lang="en-US" sz="2609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3652"/>
              </a:lnSpc>
            </a:pPr>
            <a:r>
              <a:rPr lang="en-US" sz="2609">
                <a:solidFill>
                  <a:srgbClr val="FFFFFF"/>
                </a:solidFill>
                <a:latin typeface="Arimo"/>
              </a:rPr>
              <a:t>Составить опорный конспект по изучаемой теме и «озвучить» его.</a:t>
            </a:r>
          </a:p>
          <a:p>
            <a:pPr>
              <a:lnSpc>
                <a:spcPts val="3652"/>
              </a:lnSpc>
            </a:pPr>
            <a:endParaRPr lang="en-US" sz="2609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3652"/>
              </a:lnSpc>
            </a:pPr>
            <a:r>
              <a:rPr lang="en-US" sz="2609">
                <a:solidFill>
                  <a:srgbClr val="FFFFFF"/>
                </a:solidFill>
                <a:latin typeface="Arimo"/>
              </a:rPr>
              <a:t>Принять участие в «конкурсе шпаргалок».</a:t>
            </a:r>
          </a:p>
          <a:p>
            <a:pPr>
              <a:lnSpc>
                <a:spcPts val="3652"/>
              </a:lnSpc>
            </a:pPr>
            <a:endParaRPr lang="en-US" sz="2609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3652"/>
              </a:lnSpc>
            </a:pPr>
            <a:r>
              <a:rPr lang="en-US" sz="2609">
                <a:solidFill>
                  <a:srgbClr val="FFFFFF"/>
                </a:solidFill>
                <a:latin typeface="Arimo"/>
              </a:rPr>
              <a:t>Конкурс шпаргалок — форма учебной работы, в процессе подготовки которой отрабатываются умения «сворачивать и разворачивать информацию»</a:t>
            </a:r>
            <a:r>
              <a:rPr lang="en-US" sz="2609">
                <a:solidFill>
                  <a:srgbClr val="FFFFFF"/>
                </a:solidFill>
                <a:latin typeface="Open Sans"/>
              </a:rPr>
              <a:t> в определенных ограничительных условиях.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4" y="225471"/>
            <a:ext cx="3429000" cy="39453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38300"/>
            <a:ext cx="10433383" cy="7543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166388" y="591059"/>
            <a:ext cx="5197170" cy="4497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698" y="1257300"/>
            <a:ext cx="2462997" cy="28348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760250" y="5401070"/>
            <a:ext cx="3797604" cy="3286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7245198" y="1694911"/>
            <a:ext cx="3797604" cy="3286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3309840" y="5396880"/>
            <a:ext cx="3797604" cy="32866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>
            <a:off x="5467279" y="5294385"/>
            <a:ext cx="2640703" cy="83842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32046" y="2695900"/>
            <a:ext cx="3023909" cy="120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285">
                <a:solidFill>
                  <a:srgbClr val="000000"/>
                </a:solidFill>
                <a:latin typeface="Carlito Bold"/>
              </a:rPr>
              <a:t>ключевое понятие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40460" y="6057829"/>
            <a:ext cx="203718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rlito Bold"/>
              </a:rPr>
              <a:t>понятие второго уровня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6815" y="5829229"/>
            <a:ext cx="407436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rlito Bold"/>
              </a:rPr>
              <a:t>«Кластер»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Carli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02683" y="1094494"/>
            <a:ext cx="4712739" cy="365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>
                <a:solidFill>
                  <a:srgbClr val="FFFFFF"/>
                </a:solidFill>
                <a:latin typeface="Carlito"/>
              </a:rPr>
              <a:t>На стадии "Вызов" можно предложить учащимся методом мозгового штурма в командах предположить, по каким направлениям они будут изучать новый материал. В результате этой работы, учащиеся сами формируют цели урока. Информация записывается на доске. При записи предположений и их систематизации неизбежно возникнут противоречия или вопросы.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88344" y="971550"/>
            <a:ext cx="5377768" cy="403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7"/>
              </a:lnSpc>
            </a:pPr>
            <a:r>
              <a:rPr lang="en-US" sz="2029">
                <a:solidFill>
                  <a:srgbClr val="FFFFFF"/>
                </a:solidFill>
                <a:latin typeface="Carlito"/>
              </a:rPr>
              <a:t>Учитель переводит урок в стадию "Осмысление" и предлагает учащимся найти ответы на свои вопросы в новом материале.</a:t>
            </a:r>
          </a:p>
          <a:p>
            <a:pPr algn="ctr">
              <a:lnSpc>
                <a:spcPts val="2637"/>
              </a:lnSpc>
            </a:pPr>
            <a:r>
              <a:rPr lang="en-US" sz="2029">
                <a:solidFill>
                  <a:srgbClr val="FFFFFF"/>
                </a:solidFill>
                <a:latin typeface="Arimo"/>
              </a:rPr>
              <a:t>Продолжается работа с данным приемом и на стадии "Осмысление": по ходу работы с изучаемым материалом вносятся исправления и дополнения в кластер.</a:t>
            </a:r>
          </a:p>
          <a:p>
            <a:pPr algn="ctr">
              <a:lnSpc>
                <a:spcPts val="2637"/>
              </a:lnSpc>
            </a:pPr>
            <a:r>
              <a:rPr lang="en-US" sz="2029">
                <a:solidFill>
                  <a:srgbClr val="FFFFFF"/>
                </a:solidFill>
                <a:latin typeface="Arimo"/>
              </a:rPr>
              <a:t>Большой потенциал имеет этот прием на стадии "Рефлексия": это исправления неверных предположений в «предварительных кластерах», заполнение их на основе новой информации.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87630" y="6435033"/>
            <a:ext cx="4712739" cy="1486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200">
                <a:solidFill>
                  <a:srgbClr val="FFFFFF"/>
                </a:solidFill>
                <a:latin typeface="Carlito"/>
              </a:rPr>
              <a:t>Суть приёма - представление информации в графическом оформлении.</a:t>
            </a:r>
          </a:p>
          <a:p>
            <a:pPr algn="ctr">
              <a:lnSpc>
                <a:spcPts val="2860"/>
              </a:lnSpc>
            </a:pPr>
            <a:endParaRPr lang="en-US" sz="2200">
              <a:solidFill>
                <a:srgbClr val="FFFFFF"/>
              </a:solidFill>
              <a:latin typeface="Carli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191567" y="6158572"/>
            <a:ext cx="203718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rlito Bold"/>
              </a:rPr>
              <a:t>понятие второго уровня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33347" flipV="1">
            <a:off x="10180018" y="5241311"/>
            <a:ext cx="2640703" cy="8384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0800" y="-19050"/>
            <a:ext cx="9675039" cy="10797397"/>
            <a:chOff x="0" y="0"/>
            <a:chExt cx="3272791" cy="3652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2791" cy="3652453"/>
            </a:xfrm>
            <a:custGeom>
              <a:avLst/>
              <a:gdLst/>
              <a:ahLst/>
              <a:cxnLst/>
              <a:rect l="l" t="t" r="r" b="b"/>
              <a:pathLst>
                <a:path w="3272791" h="3652453">
                  <a:moveTo>
                    <a:pt x="0" y="0"/>
                  </a:moveTo>
                  <a:lnTo>
                    <a:pt x="3272791" y="0"/>
                  </a:lnTo>
                  <a:lnTo>
                    <a:pt x="3272791" y="3652453"/>
                  </a:lnTo>
                  <a:lnTo>
                    <a:pt x="0" y="3652453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grpSp>
        <p:nvGrpSpPr>
          <p:cNvPr id="4" name="Group 4"/>
          <p:cNvGrpSpPr/>
          <p:nvPr/>
        </p:nvGrpSpPr>
        <p:grpSpPr>
          <a:xfrm rot="18848116">
            <a:off x="6337402" y="-767959"/>
            <a:ext cx="1538378" cy="1535917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DC20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427715" y="154934"/>
            <a:ext cx="4871013" cy="91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57"/>
              </a:lnSpc>
            </a:pPr>
            <a:r>
              <a:rPr lang="en-US" sz="6224" dirty="0" err="1">
                <a:solidFill>
                  <a:srgbClr val="000000"/>
                </a:solidFill>
                <a:latin typeface="Ibarra Real Nova Bold"/>
              </a:rPr>
              <a:t>Синквейн</a:t>
            </a:r>
            <a:endParaRPr lang="en-US" sz="6224" dirty="0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201400" y="1246342"/>
            <a:ext cx="5486400" cy="87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Open Sans Bold"/>
              </a:rPr>
              <a:t>1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строка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 –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одно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существительное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выражающее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главную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тему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Bold"/>
              </a:rPr>
              <a:t>синквейна</a:t>
            </a:r>
            <a:r>
              <a:rPr lang="en-US" sz="2400" dirty="0">
                <a:solidFill>
                  <a:srgbClr val="FFFFFF"/>
                </a:solidFill>
                <a:latin typeface="Open Sans Bold"/>
              </a:rPr>
              <a:t>; </a:t>
            </a:r>
          </a:p>
          <a:p>
            <a:pPr>
              <a:lnSpc>
                <a:spcPts val="3840"/>
              </a:lnSpc>
            </a:pPr>
            <a:endParaRPr lang="en-US" sz="2400" dirty="0">
              <a:solidFill>
                <a:srgbClr val="FFFFFF"/>
              </a:solidFill>
              <a:latin typeface="Open Sans Bold"/>
            </a:endParaRPr>
          </a:p>
          <a:p>
            <a:pPr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Arimo Bold"/>
              </a:rPr>
              <a:t>2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строка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–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два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прилагательных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выражающих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главную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мысль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; </a:t>
            </a:r>
          </a:p>
          <a:p>
            <a:pPr>
              <a:lnSpc>
                <a:spcPts val="3840"/>
              </a:lnSpc>
            </a:pPr>
            <a:endParaRPr lang="en-US" sz="2400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Arimo Bold"/>
              </a:rPr>
              <a:t>3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строка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–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три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глагола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описывающие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действия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в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рамках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темы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;</a:t>
            </a:r>
          </a:p>
          <a:p>
            <a:pPr>
              <a:lnSpc>
                <a:spcPts val="3840"/>
              </a:lnSpc>
            </a:pPr>
            <a:endParaRPr lang="en-US" sz="2400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Arimo Bold"/>
              </a:rPr>
              <a:t>4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строка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–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фраза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несущая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определенный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смысл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;</a:t>
            </a:r>
          </a:p>
          <a:p>
            <a:pPr>
              <a:lnSpc>
                <a:spcPts val="3840"/>
              </a:lnSpc>
            </a:pPr>
            <a:endParaRPr lang="en-US" sz="2400" dirty="0">
              <a:solidFill>
                <a:srgbClr val="FFFFFF"/>
              </a:solidFill>
              <a:latin typeface="Arimo Bold"/>
            </a:endParaRPr>
          </a:p>
          <a:p>
            <a:pPr>
              <a:lnSpc>
                <a:spcPts val="3840"/>
              </a:lnSpc>
            </a:pPr>
            <a:r>
              <a:rPr lang="en-US" sz="2400" dirty="0">
                <a:solidFill>
                  <a:srgbClr val="FFFFFF"/>
                </a:solidFill>
                <a:latin typeface="Arimo Bold"/>
              </a:rPr>
              <a:t>5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строка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–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заключение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в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форме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существительного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(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ассоциация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с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первым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mo Bold"/>
              </a:rPr>
              <a:t>словом</a:t>
            </a:r>
            <a:r>
              <a:rPr lang="en-US" sz="2400" dirty="0">
                <a:solidFill>
                  <a:srgbClr val="FFFFFF"/>
                </a:solidFill>
                <a:latin typeface="Arimo Bold"/>
              </a:rPr>
              <a:t>). </a:t>
            </a:r>
          </a:p>
          <a:p>
            <a:pPr>
              <a:lnSpc>
                <a:spcPts val="3840"/>
              </a:lnSpc>
            </a:pPr>
            <a:endParaRPr lang="en-US" sz="2400" dirty="0">
              <a:solidFill>
                <a:srgbClr val="FFFFFF"/>
              </a:solidFill>
              <a:latin typeface="Arimo Bold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9311"/>
            <a:ext cx="9000701" cy="7074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025011"/>
            <a:ext cx="3311496" cy="2301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0" y="154934"/>
            <a:ext cx="2462997" cy="28348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3541" y="3500173"/>
            <a:ext cx="3797604" cy="32866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16534" y="3661833"/>
            <a:ext cx="9189313" cy="553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4"/>
              </a:lnSpc>
            </a:pPr>
            <a:r>
              <a:rPr lang="en-US" sz="9499">
                <a:solidFill>
                  <a:srgbClr val="000000"/>
                </a:solidFill>
                <a:latin typeface="Ibarra Real Nova Bold"/>
              </a:rPr>
              <a:t>Подведение итогов мастер-класса</a:t>
            </a:r>
          </a:p>
          <a:p>
            <a:pPr>
              <a:lnSpc>
                <a:spcPts val="10924"/>
              </a:lnSpc>
            </a:pPr>
            <a:endParaRPr lang="en-US" sz="9499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49016" y="4351866"/>
            <a:ext cx="328665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4"/>
              </a:lnSpc>
            </a:pPr>
            <a:r>
              <a:rPr lang="en-US" sz="9499" dirty="0" smtClean="0">
                <a:solidFill>
                  <a:srgbClr val="EDC20D"/>
                </a:solidFill>
                <a:latin typeface="Ibarra Real Nova Bold"/>
              </a:rPr>
              <a:t>0</a:t>
            </a:r>
            <a:r>
              <a:rPr lang="ru-RU" sz="9499" dirty="0" smtClean="0">
                <a:solidFill>
                  <a:srgbClr val="EDC20D"/>
                </a:solidFill>
                <a:latin typeface="Ibarra Real Nova Bold"/>
              </a:rPr>
              <a:t>4</a:t>
            </a:r>
            <a:endParaRPr lang="en-US" sz="9499" dirty="0">
              <a:solidFill>
                <a:srgbClr val="EDC20D"/>
              </a:solidFill>
              <a:latin typeface="Ibarra Real Nova Bold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4516033" y="3979798"/>
            <a:ext cx="3797604" cy="32866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38709" y="3529523"/>
            <a:ext cx="12649714" cy="2590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2"/>
              </a:lnSpc>
            </a:pPr>
            <a:r>
              <a:rPr lang="en-US" sz="8758" dirty="0" err="1">
                <a:solidFill>
                  <a:srgbClr val="FFFFFF"/>
                </a:solidFill>
                <a:latin typeface="Ibarra Real Nova Bold"/>
              </a:rPr>
              <a:t>Почему</a:t>
            </a:r>
            <a:r>
              <a:rPr lang="en-US" sz="8758" dirty="0">
                <a:solidFill>
                  <a:srgbClr val="FFFFFF"/>
                </a:solidFill>
                <a:latin typeface="Ibarra Real Nova Bold"/>
              </a:rPr>
              <a:t> </a:t>
            </a:r>
            <a:r>
              <a:rPr lang="en-US" sz="8758" dirty="0" err="1">
                <a:solidFill>
                  <a:srgbClr val="FFFFFF"/>
                </a:solidFill>
                <a:latin typeface="Ibarra Real Nova Bold"/>
              </a:rPr>
              <a:t>эти</a:t>
            </a:r>
            <a:r>
              <a:rPr lang="en-US" sz="8758" dirty="0">
                <a:solidFill>
                  <a:srgbClr val="FFFFFF"/>
                </a:solidFill>
                <a:latin typeface="Ibarra Real Nova Bold"/>
              </a:rPr>
              <a:t> </a:t>
            </a:r>
            <a:r>
              <a:rPr lang="en-US" sz="8758" dirty="0" err="1">
                <a:solidFill>
                  <a:srgbClr val="FFFFFF"/>
                </a:solidFill>
                <a:latin typeface="Ibarra Real Nova Bold"/>
              </a:rPr>
              <a:t>приёмы</a:t>
            </a:r>
            <a:r>
              <a:rPr lang="en-US" sz="8758" dirty="0">
                <a:solidFill>
                  <a:srgbClr val="FFFFFF"/>
                </a:solidFill>
                <a:latin typeface="Ibarra Real Nova Bold"/>
              </a:rPr>
              <a:t> </a:t>
            </a:r>
            <a:r>
              <a:rPr lang="en-US" sz="8758" dirty="0" err="1" smtClean="0">
                <a:solidFill>
                  <a:srgbClr val="FFFFFF"/>
                </a:solidFill>
                <a:latin typeface="Ibarra Real Nova Bold"/>
              </a:rPr>
              <a:t>эффективны</a:t>
            </a:r>
            <a:r>
              <a:rPr lang="en-US" sz="8758" dirty="0" smtClean="0">
                <a:solidFill>
                  <a:srgbClr val="FFFFFF"/>
                </a:solidFill>
                <a:latin typeface="Ibarra Real Nova Bold"/>
              </a:rPr>
              <a:t>? </a:t>
            </a:r>
            <a:endParaRPr lang="en-US" sz="8758" dirty="0">
              <a:solidFill>
                <a:srgbClr val="FFFFFF"/>
              </a:solidFill>
              <a:latin typeface="Ibarra Real Nova Bold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EDC2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5015" y="324441"/>
            <a:ext cx="5182421" cy="360178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81042" y="1548161"/>
            <a:ext cx="3006634" cy="260210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49416" y="2312931"/>
            <a:ext cx="1918265" cy="111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"/>
              </a:lnSpc>
            </a:pPr>
            <a:r>
              <a:rPr lang="en-US" sz="7521">
                <a:solidFill>
                  <a:srgbClr val="000000"/>
                </a:solidFill>
                <a:latin typeface="Ibarra Real Nova Bold"/>
              </a:rPr>
              <a:t>04.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96471" y="2303406"/>
            <a:ext cx="4593742" cy="339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2"/>
              </a:lnSpc>
            </a:pPr>
            <a:r>
              <a:rPr lang="en-US" sz="3897">
                <a:solidFill>
                  <a:srgbClr val="000000"/>
                </a:solidFill>
                <a:latin typeface="Ibarra Real Nova Bold"/>
              </a:rPr>
              <a:t>Представленные приемы работы с текстом позволяют решать такие речевые задачи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41198" y="1651520"/>
            <a:ext cx="6007364" cy="828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endParaRPr/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rlito"/>
              </a:rPr>
              <a:t>●     учить видеть, слышать и чувствовать текст;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ea typeface="Carlito"/>
            </a:endParaR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rlito"/>
              </a:rPr>
              <a:t>●     пополнять речевую память учащегося;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ea typeface="Carlito"/>
            </a:endParaR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rlito"/>
              </a:rPr>
              <a:t>●     обогащать словарный запас;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ea typeface="Carlito"/>
            </a:endParaR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rlito"/>
              </a:rPr>
              <a:t>●     продуктивно усваивать учебный материал;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ea typeface="Carlito"/>
            </a:endParaR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rlito"/>
              </a:rPr>
              <a:t>●     прививать эстетический вкус;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ea typeface="Carlito"/>
            </a:endParaRP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ea typeface="Carlito"/>
              </a:rPr>
              <a:t>●     формировать собственное мнение, высказывать и аргументировать его. </a:t>
            </a:r>
          </a:p>
          <a:p>
            <a:pPr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Carlito"/>
              </a:rPr>
              <a:t>Также использую аудиозаписи. </a:t>
            </a:r>
          </a:p>
          <a:p>
            <a:pPr>
              <a:lnSpc>
                <a:spcPts val="3639"/>
              </a:lnSpc>
            </a:pPr>
            <a:endParaRPr lang="en-US" sz="2799">
              <a:solidFill>
                <a:srgbClr val="000000"/>
              </a:solidFill>
              <a:latin typeface="Carl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3541" y="3500173"/>
            <a:ext cx="3797604" cy="32866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16534" y="3661833"/>
            <a:ext cx="8742766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4"/>
              </a:lnSpc>
            </a:pPr>
            <a:r>
              <a:rPr lang="en-US" sz="9499">
                <a:solidFill>
                  <a:srgbClr val="000000"/>
                </a:solidFill>
                <a:latin typeface="Ibarra Real Nova Bold"/>
              </a:rPr>
              <a:t>Рефлексия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49016" y="4351866"/>
            <a:ext cx="3286653" cy="139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4"/>
              </a:lnSpc>
            </a:pPr>
            <a:r>
              <a:rPr lang="en-US" sz="9499">
                <a:solidFill>
                  <a:srgbClr val="EDC20D"/>
                </a:solidFill>
                <a:latin typeface="Ibarra Real Nova Bold"/>
              </a:rPr>
              <a:t>04</a:t>
            </a:r>
          </a:p>
        </p:txBody>
      </p:sp>
      <p:sp>
        <p:nvSpPr>
          <p:cNvPr id="5" name="AutoShape 5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81042" y="1548161"/>
            <a:ext cx="3006634" cy="260210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342582" y="1225901"/>
            <a:ext cx="2214563" cy="1917712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36609" b="-3660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716919" y="1225901"/>
            <a:ext cx="2214563" cy="191771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7730" r="-773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968244" y="1225901"/>
            <a:ext cx="2214563" cy="191771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4926" r="-1492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2917" y="3982825"/>
            <a:ext cx="9583993" cy="48399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32949" y="6172200"/>
            <a:ext cx="3546209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949416" y="2312931"/>
            <a:ext cx="1918265" cy="110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"/>
              </a:lnSpc>
            </a:pPr>
            <a:r>
              <a:rPr lang="en-US" sz="7521">
                <a:solidFill>
                  <a:srgbClr val="000000"/>
                </a:solidFill>
                <a:latin typeface="Ibarra Real Nova Bold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96050" y="2133070"/>
            <a:ext cx="5549431" cy="184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44"/>
              </a:lnSpc>
            </a:pPr>
            <a:r>
              <a:rPr lang="en-US" sz="6300">
                <a:solidFill>
                  <a:srgbClr val="000000"/>
                </a:solidFill>
                <a:latin typeface="Ibarra Real Nova Bold"/>
              </a:rPr>
              <a:t>Прием «Все в твоих руках»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5481" y="5110532"/>
            <a:ext cx="6889906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Каждый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палец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–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это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 smtClean="0">
                <a:solidFill>
                  <a:srgbClr val="090909"/>
                </a:solidFill>
                <a:latin typeface="Carlito Bold"/>
              </a:rPr>
              <a:t>какая-то</a:t>
            </a:r>
            <a:r>
              <a:rPr lang="ru-RU" sz="3200" dirty="0" smtClean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 smtClean="0">
                <a:solidFill>
                  <a:srgbClr val="090909"/>
                </a:solidFill>
                <a:latin typeface="Carlito Bold"/>
              </a:rPr>
              <a:t>позиция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,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по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которой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надо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высказать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свое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мнение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.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Поставьте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галочки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на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тех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пальцах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,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позиции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которые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соответствуют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вашему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внутреннему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90909"/>
                </a:solidFill>
                <a:latin typeface="Carlito Bold"/>
              </a:rPr>
              <a:t>ощущению</a:t>
            </a:r>
            <a:r>
              <a:rPr lang="en-US" sz="3200" dirty="0">
                <a:solidFill>
                  <a:srgbClr val="090909"/>
                </a:solidFill>
                <a:latin typeface="Carlito Bold"/>
              </a:rPr>
              <a:t>.</a:t>
            </a: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90909"/>
              </a:solidFill>
              <a:latin typeface="Carlito 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896" t="4948" r="91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055494" y="1066800"/>
            <a:ext cx="10177012" cy="110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"/>
              </a:lnSpc>
            </a:pPr>
            <a:r>
              <a:rPr lang="en-US" sz="7521">
                <a:solidFill>
                  <a:srgbClr val="FFFFFF"/>
                </a:solidFill>
                <a:latin typeface="Ibarra Real Nova Bold"/>
              </a:rPr>
              <a:t>ВСЁ В ТВОИХ РУКАХ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8197" y="2694444"/>
            <a:ext cx="208450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EDC20D"/>
                </a:solidFill>
                <a:latin typeface="Carlito Bold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60062" y="2694444"/>
            <a:ext cx="208450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EDC20D"/>
                </a:solidFill>
                <a:latin typeface="Carlito Bold"/>
              </a:rPr>
              <a:t>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04454" y="2694444"/>
            <a:ext cx="208450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EDC20D"/>
                </a:solidFill>
                <a:latin typeface="Carlito Bold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60511" y="2694444"/>
            <a:ext cx="208450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EDC20D"/>
                </a:solidFill>
                <a:latin typeface="Carlito Bold"/>
              </a:rPr>
              <a:t>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197" y="4852671"/>
            <a:ext cx="3124897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>
                <a:solidFill>
                  <a:srgbClr val="FFFFFF"/>
                </a:solidFill>
                <a:latin typeface="Arimo"/>
              </a:rPr>
              <a:t>БОЛЬШОЙ ПАЛЕЦ      для меня было многое важным и интересным. </a:t>
            </a:r>
          </a:p>
          <a:p>
            <a:pPr>
              <a:lnSpc>
                <a:spcPts val="3249"/>
              </a:lnSpc>
            </a:pPr>
            <a:endParaRPr lang="en-US" sz="2499">
              <a:solidFill>
                <a:srgbClr val="FFFFFF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60062" y="4852671"/>
            <a:ext cx="3124897" cy="291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>
                <a:solidFill>
                  <a:srgbClr val="FFFFFF"/>
                </a:solidFill>
                <a:latin typeface="Arimo"/>
              </a:rPr>
              <a:t>УКАЗАТЕЛЬНЫЙ         использованные приемы в мастер-классе буду применять в </a:t>
            </a:r>
          </a:p>
          <a:p>
            <a:pPr>
              <a:lnSpc>
                <a:spcPts val="3249"/>
              </a:lnSpc>
            </a:pPr>
            <a:r>
              <a:rPr lang="en-US" sz="2499">
                <a:solidFill>
                  <a:srgbClr val="FFFFFF"/>
                </a:solidFill>
                <a:latin typeface="Arimo"/>
              </a:rPr>
              <a:t>своей деятельности.</a:t>
            </a:r>
          </a:p>
          <a:p>
            <a:pPr>
              <a:lnSpc>
                <a:spcPts val="3249"/>
              </a:lnSpc>
            </a:pPr>
            <a:endParaRPr lang="en-US" sz="2499">
              <a:solidFill>
                <a:srgbClr val="FFFFFF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72314" y="4852671"/>
            <a:ext cx="2801335" cy="244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 dirty="0">
                <a:solidFill>
                  <a:srgbClr val="FFFFFF"/>
                </a:solidFill>
                <a:latin typeface="Carlito"/>
              </a:rPr>
              <a:t>СРЕДНИЙ                   для </a:t>
            </a:r>
            <a:r>
              <a:rPr lang="en-US" sz="2499" dirty="0" err="1">
                <a:solidFill>
                  <a:srgbClr val="FFFFFF"/>
                </a:solidFill>
                <a:latin typeface="Carlito"/>
              </a:rPr>
              <a:t>меня</a:t>
            </a:r>
            <a:r>
              <a:rPr lang="en-US" sz="2499" dirty="0">
                <a:solidFill>
                  <a:srgbClr val="FFFFFF"/>
                </a:solidFill>
                <a:latin typeface="Carlito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Carlito"/>
              </a:rPr>
              <a:t>было</a:t>
            </a:r>
            <a:r>
              <a:rPr lang="en-US" sz="2499" dirty="0">
                <a:solidFill>
                  <a:srgbClr val="FFFFFF"/>
                </a:solidFill>
                <a:latin typeface="Carlito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Carlito"/>
              </a:rPr>
              <a:t>недостаточно</a:t>
            </a:r>
            <a:r>
              <a:rPr lang="en-US" sz="2499" dirty="0">
                <a:solidFill>
                  <a:srgbClr val="FFFFFF"/>
                </a:solidFill>
                <a:latin typeface="Carlito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Carlito"/>
              </a:rPr>
              <a:t>данной</a:t>
            </a:r>
            <a:r>
              <a:rPr lang="ru-RU" sz="2499" dirty="0">
                <a:solidFill>
                  <a:srgbClr val="FFFFFF"/>
                </a:solidFill>
                <a:latin typeface="Carlito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Carlito"/>
              </a:rPr>
              <a:t>информации</a:t>
            </a:r>
            <a:endParaRPr lang="en-US" sz="2499" dirty="0">
              <a:solidFill>
                <a:srgbClr val="FFFFFF"/>
              </a:solidFill>
              <a:latin typeface="Carlito"/>
            </a:endParaRPr>
          </a:p>
          <a:p>
            <a:pPr>
              <a:lnSpc>
                <a:spcPts val="3249"/>
              </a:lnSpc>
            </a:pPr>
            <a:endParaRPr lang="en-US" sz="2499" dirty="0">
              <a:solidFill>
                <a:srgbClr val="FFFFFF"/>
              </a:solidFill>
              <a:latin typeface="Carli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736051" y="4852671"/>
            <a:ext cx="2527813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>
                <a:solidFill>
                  <a:srgbClr val="FFFFFF"/>
                </a:solidFill>
                <a:latin typeface="Carlito"/>
              </a:rPr>
              <a:t>МИЗИНЕЦ                 данные приёмы мне известны, но я их не применяю</a:t>
            </a:r>
          </a:p>
          <a:p>
            <a:pPr>
              <a:lnSpc>
                <a:spcPts val="3249"/>
              </a:lnSpc>
            </a:pPr>
            <a:endParaRPr lang="en-US" sz="2499">
              <a:solidFill>
                <a:srgbClr val="FFFFFF"/>
              </a:solidFill>
              <a:latin typeface="Carli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736051" y="2694444"/>
            <a:ext cx="208450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EDC20D"/>
                </a:solidFill>
                <a:latin typeface="Carlito Bold"/>
              </a:rPr>
              <a:t>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2821" y="4852671"/>
            <a:ext cx="2801335" cy="209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49"/>
              </a:lnSpc>
            </a:pPr>
            <a:r>
              <a:rPr lang="en-US" sz="2499">
                <a:solidFill>
                  <a:srgbClr val="FFFFFF"/>
                </a:solidFill>
                <a:latin typeface="Carlito"/>
              </a:rPr>
              <a:t>БЕЗЫМЯННЫЙ           не все приёмы работы с текстом представлены ясно.</a:t>
            </a:r>
          </a:p>
          <a:p>
            <a:pPr>
              <a:lnSpc>
                <a:spcPts val="3249"/>
              </a:lnSpc>
            </a:pPr>
            <a:endParaRPr lang="en-US" sz="2499">
              <a:solidFill>
                <a:srgbClr val="FFFFFF"/>
              </a:solidFill>
              <a:latin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4738">
            <a:off x="13253747" y="959248"/>
            <a:ext cx="3521511" cy="30477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84738">
            <a:off x="16338049" y="214770"/>
            <a:ext cx="3521511" cy="3047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815261">
            <a:off x="11050797" y="-1320628"/>
            <a:ext cx="3528805" cy="3054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815261">
            <a:off x="15443593" y="3264123"/>
            <a:ext cx="3528805" cy="30540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586722">
            <a:off x="-190920" y="9061329"/>
            <a:ext cx="3521511" cy="30477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13277">
            <a:off x="2685321" y="7663042"/>
            <a:ext cx="3528805" cy="30540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60000"/>
          </a:blip>
          <a:srcRect t="23845" b="24011"/>
          <a:stretch>
            <a:fillRect/>
          </a:stretch>
        </p:blipFill>
        <p:spPr>
          <a:xfrm>
            <a:off x="-282012" y="-220634"/>
            <a:ext cx="20500388" cy="10689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3971">
            <a:off x="6090570" y="1937586"/>
            <a:ext cx="4499102" cy="109103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15724" y="1960569"/>
            <a:ext cx="6067999" cy="699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8000">
                <a:solidFill>
                  <a:srgbClr val="EDC20D"/>
                </a:solidFill>
                <a:latin typeface="Ibarra Real Nova Bold"/>
              </a:rPr>
              <a:t>Что есть умение читать?</a:t>
            </a:r>
          </a:p>
          <a:p>
            <a:pPr>
              <a:lnSpc>
                <a:spcPts val="9200"/>
              </a:lnSpc>
            </a:pPr>
            <a:endParaRPr lang="en-US" sz="8000">
              <a:solidFill>
                <a:srgbClr val="EDC20D"/>
              </a:solidFill>
              <a:latin typeface="Ibarra Real Nova Bold"/>
            </a:endParaRPr>
          </a:p>
          <a:p>
            <a:pPr>
              <a:lnSpc>
                <a:spcPts val="9200"/>
              </a:lnSpc>
            </a:pPr>
            <a:r>
              <a:rPr lang="en-US" sz="8000">
                <a:solidFill>
                  <a:srgbClr val="EDC20D"/>
                </a:solidFill>
                <a:latin typeface="Ibarra Real Nova Bold"/>
              </a:rPr>
              <a:t>Что есть чтение?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74150" y="4368542"/>
            <a:ext cx="8556854" cy="342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Carlito"/>
              </a:rPr>
              <a:t>«Читательская грамотность — способность человека понимать и использовать письменные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жизни».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70313" y="447643"/>
            <a:ext cx="4436654" cy="64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2"/>
              </a:lnSpc>
            </a:pPr>
            <a:r>
              <a:rPr lang="en-US" sz="3802">
                <a:solidFill>
                  <a:srgbClr val="EDC20D"/>
                </a:solidFill>
                <a:latin typeface="Singel"/>
              </a:rPr>
              <a:t>Подумаем глобально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60767" y="5429491"/>
            <a:ext cx="6749147" cy="584445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225" r="-2874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803896" y="668907"/>
            <a:ext cx="6749147" cy="5844457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865" r="-14865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8353785" y="-1458352"/>
            <a:ext cx="5643165" cy="4883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4149278" y="8351719"/>
            <a:ext cx="5643165" cy="48839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161529"/>
            <a:ext cx="7429151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8"/>
              </a:lnSpc>
            </a:pPr>
            <a:endParaRPr lang="en-US" sz="3667" dirty="0">
              <a:solidFill>
                <a:srgbClr val="000000"/>
              </a:solidFill>
              <a:latin typeface="Carlito Bold"/>
            </a:endParaRPr>
          </a:p>
          <a:p>
            <a:pPr>
              <a:lnSpc>
                <a:spcPts val="4768"/>
              </a:lnSpc>
            </a:pPr>
            <a:endParaRPr lang="en-US" sz="3667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4" y="622196"/>
            <a:ext cx="6262588" cy="77309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6400" y="3108960"/>
            <a:ext cx="7315200" cy="4069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94041" y="3978275"/>
            <a:ext cx="6171490" cy="35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8000">
                <a:solidFill>
                  <a:srgbClr val="000000"/>
                </a:solidFill>
                <a:latin typeface="Ibarra Real Nova Bold"/>
              </a:rPr>
              <a:t>Навыки развитого читателя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403857" y="6057424"/>
            <a:ext cx="4636968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000000"/>
                </a:solidFill>
                <a:latin typeface="Singel"/>
              </a:rPr>
              <a:t>II. </a:t>
            </a:r>
            <a:r>
              <a:rPr lang="ru-RU" sz="2999" dirty="0">
                <a:solidFill>
                  <a:srgbClr val="000000"/>
                </a:solidFill>
                <a:latin typeface="Singel"/>
              </a:rPr>
              <a:t>У</a:t>
            </a:r>
            <a:r>
              <a:rPr lang="en-US" sz="2999" dirty="0" err="1" smtClean="0">
                <a:solidFill>
                  <a:srgbClr val="000000"/>
                </a:solidFill>
                <a:latin typeface="Singel"/>
              </a:rPr>
              <a:t>мения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основанные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на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собственных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 smtClean="0">
                <a:solidFill>
                  <a:srgbClr val="000000"/>
                </a:solidFill>
                <a:latin typeface="Singel"/>
              </a:rPr>
              <a:t>размышления</a:t>
            </a:r>
            <a:r>
              <a:rPr lang="ru-RU" sz="2999" dirty="0" smtClean="0">
                <a:solidFill>
                  <a:srgbClr val="000000"/>
                </a:solidFill>
                <a:latin typeface="Singel"/>
              </a:rPr>
              <a:t>х</a:t>
            </a:r>
            <a:r>
              <a:rPr lang="en-US" sz="2999" dirty="0" smtClean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о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прочитанном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: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интегрировать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,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интерпретировать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и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оценивать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информацию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текста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в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контексте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собственных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знаний</a:t>
            </a:r>
            <a:r>
              <a:rPr lang="en-US" sz="2999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Singel"/>
              </a:rPr>
              <a:t>читателя</a:t>
            </a:r>
            <a:endParaRPr lang="en-US" sz="2999" dirty="0">
              <a:solidFill>
                <a:srgbClr val="000000"/>
              </a:solidFill>
              <a:latin typeface="Singe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910210" y="688349"/>
            <a:ext cx="837359" cy="7246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488224" y="647315"/>
            <a:ext cx="881353" cy="7627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403857" y="2052549"/>
            <a:ext cx="4105075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51"/>
              </a:lnSpc>
            </a:pPr>
            <a:r>
              <a:rPr lang="en-US" sz="3108" dirty="0">
                <a:solidFill>
                  <a:srgbClr val="000000"/>
                </a:solidFill>
                <a:latin typeface="Singel"/>
              </a:rPr>
              <a:t>I. </a:t>
            </a:r>
            <a:r>
              <a:rPr lang="ru-RU" sz="3108" dirty="0">
                <a:solidFill>
                  <a:srgbClr val="000000"/>
                </a:solidFill>
                <a:latin typeface="Singel"/>
              </a:rPr>
              <a:t>У</a:t>
            </a:r>
            <a:r>
              <a:rPr lang="en-US" sz="3108" dirty="0" err="1" smtClean="0">
                <a:solidFill>
                  <a:srgbClr val="000000"/>
                </a:solidFill>
                <a:latin typeface="Singel"/>
              </a:rPr>
              <a:t>мения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,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целиком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основанные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на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тексте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,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извлекать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из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текста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информацию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и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строить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на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ее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основании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простейшие</a:t>
            </a:r>
            <a:r>
              <a:rPr lang="en-US" sz="3108" dirty="0">
                <a:solidFill>
                  <a:srgbClr val="000000"/>
                </a:solidFill>
                <a:latin typeface="Singel"/>
              </a:rPr>
              <a:t> </a:t>
            </a:r>
            <a:r>
              <a:rPr lang="en-US" sz="3108" dirty="0" err="1">
                <a:solidFill>
                  <a:srgbClr val="000000"/>
                </a:solidFill>
                <a:latin typeface="Singel"/>
              </a:rPr>
              <a:t>суждения</a:t>
            </a:r>
            <a:endParaRPr lang="en-US" sz="3108" dirty="0">
              <a:solidFill>
                <a:srgbClr val="000000"/>
              </a:solidFill>
              <a:latin typeface="Singel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4738">
            <a:off x="13253747" y="959248"/>
            <a:ext cx="3521511" cy="30477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586722">
            <a:off x="-190920" y="9061329"/>
            <a:ext cx="3521511" cy="30477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84738">
            <a:off x="16338049" y="214770"/>
            <a:ext cx="3521511" cy="30477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15261">
            <a:off x="11050797" y="-1320628"/>
            <a:ext cx="3528805" cy="30540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815261">
            <a:off x="15443593" y="3264123"/>
            <a:ext cx="3528805" cy="3054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3277">
            <a:off x="2685321" y="7663042"/>
            <a:ext cx="3528805" cy="3054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7611" y="3433414"/>
            <a:ext cx="2513769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648844" y="2189883"/>
            <a:ext cx="8079895" cy="279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4"/>
              </a:lnSpc>
            </a:pPr>
            <a:r>
              <a:rPr lang="en-US" sz="9499" dirty="0" err="1">
                <a:solidFill>
                  <a:srgbClr val="000000"/>
                </a:solidFill>
                <a:latin typeface="Ibarra Real Nova Bold"/>
              </a:rPr>
              <a:t>Конечная</a:t>
            </a:r>
            <a:r>
              <a:rPr lang="en-US" sz="949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9499" dirty="0" err="1">
                <a:solidFill>
                  <a:srgbClr val="000000"/>
                </a:solidFill>
                <a:latin typeface="Ibarra Real Nova Bold"/>
              </a:rPr>
              <a:t>цель</a:t>
            </a:r>
            <a:r>
              <a:rPr lang="en-US" sz="949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9499" dirty="0" smtClean="0">
                <a:solidFill>
                  <a:srgbClr val="000000"/>
                </a:solidFill>
                <a:latin typeface="Ibarra Real Nova Bold"/>
              </a:rPr>
              <a:t>- </a:t>
            </a:r>
            <a:r>
              <a:rPr lang="en-US" sz="9499" dirty="0" err="1">
                <a:solidFill>
                  <a:srgbClr val="000000"/>
                </a:solidFill>
                <a:latin typeface="Ibarra Real Nova Bold"/>
              </a:rPr>
              <a:t>это</a:t>
            </a:r>
            <a:r>
              <a:rPr lang="en-US" sz="9499" dirty="0">
                <a:solidFill>
                  <a:srgbClr val="000000"/>
                </a:solidFill>
                <a:latin typeface="Ibarra Real Nova Bold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493541" y="3500173"/>
            <a:ext cx="3797604" cy="32866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648844" y="2189883"/>
            <a:ext cx="8610456" cy="415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4"/>
              </a:lnSpc>
            </a:pPr>
            <a:r>
              <a:rPr lang="en-US" sz="9499">
                <a:solidFill>
                  <a:srgbClr val="000000"/>
                </a:solidFill>
                <a:latin typeface="Ibarra Real Nova Bold"/>
              </a:rPr>
              <a:t>I.Мотивация учения </a:t>
            </a:r>
          </a:p>
          <a:p>
            <a:pPr>
              <a:lnSpc>
                <a:spcPts val="10924"/>
              </a:lnSpc>
            </a:pPr>
            <a:endParaRPr lang="en-US" sz="9499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91112" y="4351866"/>
            <a:ext cx="2961064" cy="139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4"/>
              </a:lnSpc>
            </a:pPr>
            <a:r>
              <a:rPr lang="en-US" sz="9499">
                <a:solidFill>
                  <a:srgbClr val="EDC20D"/>
                </a:solidFill>
                <a:latin typeface="Ibarra Real Nova Bold"/>
              </a:rPr>
              <a:t>01</a:t>
            </a:r>
          </a:p>
        </p:txBody>
      </p:sp>
      <p:sp>
        <p:nvSpPr>
          <p:cNvPr id="5" name="AutoShape 5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05824">
            <a:off x="9073803" y="-2468713"/>
            <a:ext cx="10892694" cy="94271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36720" y="1309905"/>
            <a:ext cx="14159429" cy="220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"/>
              </a:lnSpc>
            </a:pPr>
            <a:r>
              <a:rPr lang="ru-RU" sz="7521" dirty="0" smtClean="0">
                <a:solidFill>
                  <a:srgbClr val="EDC20D"/>
                </a:solidFill>
                <a:latin typeface="Ibarra Real Nova Bold"/>
              </a:rPr>
              <a:t>    </a:t>
            </a:r>
            <a:r>
              <a:rPr lang="en-US" sz="7521" dirty="0" err="1" smtClean="0">
                <a:solidFill>
                  <a:srgbClr val="EDC20D"/>
                </a:solidFill>
                <a:latin typeface="Ibarra Real Nova Bold"/>
              </a:rPr>
              <a:t>Приём</a:t>
            </a:r>
            <a:r>
              <a:rPr lang="en-US" sz="7521" dirty="0" smtClean="0">
                <a:solidFill>
                  <a:srgbClr val="EDC20D"/>
                </a:solidFill>
                <a:latin typeface="Ibarra Real Nova Bold"/>
              </a:rPr>
              <a:t> </a:t>
            </a:r>
            <a:r>
              <a:rPr lang="en-US" sz="7521" dirty="0">
                <a:solidFill>
                  <a:srgbClr val="EDC20D"/>
                </a:solidFill>
                <a:latin typeface="Ibarra Real Nova Bold"/>
              </a:rPr>
              <a:t>«</a:t>
            </a:r>
            <a:r>
              <a:rPr lang="en-US" sz="7521" dirty="0" err="1">
                <a:solidFill>
                  <a:srgbClr val="EDC20D"/>
                </a:solidFill>
                <a:latin typeface="Ibarra Real Nova Bold"/>
              </a:rPr>
              <a:t>Верите</a:t>
            </a:r>
            <a:r>
              <a:rPr lang="en-US" sz="7521" dirty="0">
                <a:solidFill>
                  <a:srgbClr val="EDC20D"/>
                </a:solidFill>
                <a:latin typeface="Ibarra Real Nova Bold"/>
              </a:rPr>
              <a:t> </a:t>
            </a:r>
            <a:r>
              <a:rPr lang="en-US" sz="7521" dirty="0" err="1">
                <a:solidFill>
                  <a:srgbClr val="EDC20D"/>
                </a:solidFill>
                <a:latin typeface="Ibarra Real Nova Bold"/>
              </a:rPr>
              <a:t>ли</a:t>
            </a:r>
            <a:r>
              <a:rPr lang="en-US" sz="7521" dirty="0">
                <a:solidFill>
                  <a:srgbClr val="EDC20D"/>
                </a:solidFill>
                <a:latin typeface="Ibarra Real Nova Bold"/>
              </a:rPr>
              <a:t> </a:t>
            </a:r>
            <a:r>
              <a:rPr lang="en-US" sz="7521" dirty="0" err="1">
                <a:solidFill>
                  <a:srgbClr val="EDC20D"/>
                </a:solidFill>
                <a:latin typeface="Ibarra Real Nova Bold"/>
              </a:rPr>
              <a:t>вы</a:t>
            </a:r>
            <a:r>
              <a:rPr lang="en-US" sz="7521" dirty="0">
                <a:solidFill>
                  <a:srgbClr val="EDC20D"/>
                </a:solidFill>
                <a:latin typeface="Ibarra Real Nova Bold"/>
              </a:rPr>
              <a:t>…»</a:t>
            </a:r>
          </a:p>
          <a:p>
            <a:pPr algn="ctr">
              <a:lnSpc>
                <a:spcPts val="8649"/>
              </a:lnSpc>
            </a:pPr>
            <a:endParaRPr lang="en-US" sz="7521" dirty="0">
              <a:solidFill>
                <a:srgbClr val="EDC20D"/>
              </a:solidFill>
              <a:latin typeface="Ibarra Real Nov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05200" y="2628900"/>
            <a:ext cx="105918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1.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 smtClean="0">
                <a:solidFill>
                  <a:srgbClr val="EDC20D"/>
                </a:solidFill>
                <a:latin typeface="Carlito Bold"/>
              </a:rPr>
              <a:t>что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сегодня составите лекцию за 7 минут для студентов Педагогического университета и озвучите её</a:t>
            </a:r>
            <a:r>
              <a:rPr lang="en-US" sz="3032" dirty="0" smtClean="0">
                <a:solidFill>
                  <a:srgbClr val="EDC20D"/>
                </a:solidFill>
                <a:latin typeface="Carlito Bold"/>
              </a:rPr>
              <a:t>?</a:t>
            </a:r>
            <a:endParaRPr lang="en-US" sz="3032" dirty="0">
              <a:solidFill>
                <a:srgbClr val="EDC20D"/>
              </a:solidFill>
              <a:latin typeface="Carlito Bold"/>
            </a:endParaRPr>
          </a:p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2.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 smtClean="0">
                <a:solidFill>
                  <a:srgbClr val="EDC20D"/>
                </a:solidFill>
                <a:latin typeface="Carlito Bold"/>
              </a:rPr>
              <a:t>что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ваши мудрые вопросы зададут тональность и подчеркнут актуальность темы </a:t>
            </a:r>
            <a:r>
              <a:rPr lang="ru-RU" sz="3032" dirty="0" err="1" smtClean="0">
                <a:solidFill>
                  <a:srgbClr val="EDC20D"/>
                </a:solidFill>
                <a:latin typeface="Carlito Bold"/>
              </a:rPr>
              <a:t>стажировочной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площадки</a:t>
            </a:r>
            <a:r>
              <a:rPr lang="en-US" sz="3032" dirty="0" smtClean="0">
                <a:solidFill>
                  <a:srgbClr val="EDC20D"/>
                </a:solidFill>
                <a:latin typeface="Carlito Bold"/>
              </a:rPr>
              <a:t>?</a:t>
            </a:r>
            <a:endParaRPr lang="en-US" sz="3032" dirty="0">
              <a:solidFill>
                <a:srgbClr val="EDC20D"/>
              </a:solidFill>
              <a:latin typeface="Carlito Bold"/>
            </a:endParaRPr>
          </a:p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3.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 smtClean="0">
                <a:solidFill>
                  <a:srgbClr val="EDC20D"/>
                </a:solidFill>
                <a:latin typeface="Carlito Bold"/>
              </a:rPr>
              <a:t>что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сегодня будете авторами пояснительной записки большой учебной программы</a:t>
            </a:r>
            <a:r>
              <a:rPr lang="en-US" sz="3032" dirty="0" smtClean="0">
                <a:solidFill>
                  <a:srgbClr val="EDC20D"/>
                </a:solidFill>
                <a:latin typeface="Carlito Bold"/>
              </a:rPr>
              <a:t>?</a:t>
            </a:r>
            <a:endParaRPr lang="en-US" sz="3032" dirty="0">
              <a:solidFill>
                <a:srgbClr val="EDC20D"/>
              </a:solidFill>
              <a:latin typeface="Carlito Bold"/>
            </a:endParaRPr>
          </a:p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4.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 smtClean="0">
                <a:solidFill>
                  <a:srgbClr val="EDC20D"/>
                </a:solidFill>
                <a:latin typeface="Carlito Bold"/>
              </a:rPr>
              <a:t>что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сегодня напишите очерк о работе школьного библиотекаря</a:t>
            </a:r>
            <a:r>
              <a:rPr lang="en-US" sz="3032" dirty="0" smtClean="0">
                <a:solidFill>
                  <a:srgbClr val="EDC20D"/>
                </a:solidFill>
                <a:latin typeface="Carlito Bold"/>
              </a:rPr>
              <a:t>?</a:t>
            </a:r>
            <a:endParaRPr lang="en-US" sz="3032" dirty="0">
              <a:solidFill>
                <a:srgbClr val="EDC20D"/>
              </a:solidFill>
              <a:latin typeface="Carlito Bold"/>
            </a:endParaRPr>
          </a:p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5.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 smtClean="0">
                <a:solidFill>
                  <a:srgbClr val="EDC20D"/>
                </a:solidFill>
                <a:latin typeface="Carlito Bold"/>
              </a:rPr>
              <a:t>что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сегодня раскроете в себе поэтический талант</a:t>
            </a:r>
            <a:r>
              <a:rPr lang="en-US" sz="3032" dirty="0" smtClean="0">
                <a:solidFill>
                  <a:srgbClr val="EDC20D"/>
                </a:solidFill>
                <a:latin typeface="Carlito Bold"/>
              </a:rPr>
              <a:t>?</a:t>
            </a:r>
            <a:endParaRPr lang="en-US" sz="3032" dirty="0">
              <a:solidFill>
                <a:srgbClr val="EDC20D"/>
              </a:solidFill>
              <a:latin typeface="Carlito Bold"/>
            </a:endParaRPr>
          </a:p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6.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что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по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окончании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мастер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–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класса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что-нибудь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возьмёте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для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своей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педагогической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копилки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?</a:t>
            </a:r>
          </a:p>
          <a:p>
            <a:pPr>
              <a:lnSpc>
                <a:spcPts val="3639"/>
              </a:lnSpc>
            </a:pPr>
            <a:r>
              <a:rPr lang="en-US" sz="3032" dirty="0">
                <a:solidFill>
                  <a:srgbClr val="EDC20D"/>
                </a:solidFill>
                <a:latin typeface="Carlito Bold"/>
              </a:rPr>
              <a:t>7.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Верите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ли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 </a:t>
            </a:r>
            <a:r>
              <a:rPr lang="en-US" sz="3032" dirty="0" err="1">
                <a:solidFill>
                  <a:srgbClr val="EDC20D"/>
                </a:solidFill>
                <a:latin typeface="Carlito Bold"/>
              </a:rPr>
              <a:t>вы</a:t>
            </a:r>
            <a:r>
              <a:rPr lang="en-US" sz="3032" dirty="0">
                <a:solidFill>
                  <a:srgbClr val="EDC20D"/>
                </a:solidFill>
                <a:latin typeface="Carlito Bold"/>
              </a:rPr>
              <a:t>, </a:t>
            </a:r>
            <a:r>
              <a:rPr lang="en-US" sz="3032" dirty="0" err="1" smtClean="0">
                <a:solidFill>
                  <a:srgbClr val="EDC20D"/>
                </a:solidFill>
                <a:latin typeface="Carlito Bold"/>
              </a:rPr>
              <a:t>что</a:t>
            </a:r>
            <a:r>
              <a:rPr lang="ru-RU" sz="3032" dirty="0" smtClean="0">
                <a:solidFill>
                  <a:srgbClr val="EDC20D"/>
                </a:solidFill>
                <a:latin typeface="Carlito Bold"/>
              </a:rPr>
              <a:t> сегодня будете работать с интеллект- картой</a:t>
            </a:r>
            <a:r>
              <a:rPr lang="en-US" sz="3032" dirty="0" smtClean="0">
                <a:solidFill>
                  <a:srgbClr val="EDC20D"/>
                </a:solidFill>
                <a:latin typeface="Carlito Bold"/>
              </a:rPr>
              <a:t>?</a:t>
            </a:r>
            <a:endParaRPr lang="en-US" sz="3032" dirty="0">
              <a:solidFill>
                <a:srgbClr val="EDC20D"/>
              </a:solidFill>
              <a:latin typeface="Carlito Bold"/>
            </a:endParaRPr>
          </a:p>
          <a:p>
            <a:pPr>
              <a:lnSpc>
                <a:spcPts val="3639"/>
              </a:lnSpc>
            </a:pPr>
            <a:endParaRPr lang="en-US" sz="3032" dirty="0">
              <a:solidFill>
                <a:srgbClr val="EDC20D"/>
              </a:solidFill>
              <a:latin typeface="Carlito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487042">
            <a:off x="13516086" y="7560687"/>
            <a:ext cx="8200413" cy="7097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81042" y="1548161"/>
            <a:ext cx="3006634" cy="2602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667604">
            <a:off x="8604792" y="-4656470"/>
            <a:ext cx="8272267" cy="715927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529347" y="1345896"/>
            <a:ext cx="9326711" cy="9093718"/>
            <a:chOff x="0" y="0"/>
            <a:chExt cx="5083810" cy="4956810"/>
          </a:xfrm>
        </p:grpSpPr>
        <p:sp>
          <p:nvSpPr>
            <p:cNvPr id="5" name="Freeform 5"/>
            <p:cNvSpPr/>
            <p:nvPr/>
          </p:nvSpPr>
          <p:spPr>
            <a:xfrm>
              <a:off x="17780" y="17780"/>
              <a:ext cx="5049520" cy="4922520"/>
            </a:xfrm>
            <a:custGeom>
              <a:avLst/>
              <a:gdLst/>
              <a:ahLst/>
              <a:cxnLst/>
              <a:rect l="l" t="t" r="r" b="b"/>
              <a:pathLst>
                <a:path w="5049520" h="4922520">
                  <a:moveTo>
                    <a:pt x="2524760" y="0"/>
                  </a:moveTo>
                  <a:lnTo>
                    <a:pt x="499110" y="975360"/>
                  </a:lnTo>
                  <a:lnTo>
                    <a:pt x="0" y="3166110"/>
                  </a:lnTo>
                  <a:lnTo>
                    <a:pt x="1400810" y="4922520"/>
                  </a:lnTo>
                  <a:lnTo>
                    <a:pt x="3648710" y="4922520"/>
                  </a:lnTo>
                  <a:lnTo>
                    <a:pt x="5049520" y="3166110"/>
                  </a:lnTo>
                  <a:lnTo>
                    <a:pt x="4549140" y="975360"/>
                  </a:lnTo>
                  <a:lnTo>
                    <a:pt x="2524760" y="0"/>
                  </a:lnTo>
                  <a:close/>
                </a:path>
              </a:pathLst>
            </a:custGeom>
            <a:blipFill>
              <a:blip r:embed="rId4"/>
              <a:stretch>
                <a:fillRect l="-5187" t="-79917" r="-24482" b="-1010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083810" cy="4956810"/>
            </a:xfrm>
            <a:custGeom>
              <a:avLst/>
              <a:gdLst/>
              <a:ahLst/>
              <a:cxnLst/>
              <a:rect l="l" t="t" r="r" b="b"/>
              <a:pathLst>
                <a:path w="5083810" h="4956810">
                  <a:moveTo>
                    <a:pt x="3674110" y="4956810"/>
                  </a:moveTo>
                  <a:lnTo>
                    <a:pt x="1410970" y="4956810"/>
                  </a:lnTo>
                  <a:lnTo>
                    <a:pt x="1405890" y="4950460"/>
                  </a:lnTo>
                  <a:lnTo>
                    <a:pt x="0" y="3187700"/>
                  </a:lnTo>
                  <a:lnTo>
                    <a:pt x="502920" y="981710"/>
                  </a:lnTo>
                  <a:lnTo>
                    <a:pt x="509270" y="977900"/>
                  </a:lnTo>
                  <a:lnTo>
                    <a:pt x="2541270" y="0"/>
                  </a:lnTo>
                  <a:lnTo>
                    <a:pt x="4579620" y="981710"/>
                  </a:lnTo>
                  <a:lnTo>
                    <a:pt x="4580890" y="989330"/>
                  </a:lnTo>
                  <a:lnTo>
                    <a:pt x="5083810" y="3187700"/>
                  </a:lnTo>
                  <a:lnTo>
                    <a:pt x="3674110" y="4956810"/>
                  </a:lnTo>
                  <a:close/>
                  <a:moveTo>
                    <a:pt x="1426210" y="4925060"/>
                  </a:moveTo>
                  <a:lnTo>
                    <a:pt x="3657600" y="4925060"/>
                  </a:lnTo>
                  <a:lnTo>
                    <a:pt x="5049520" y="3180080"/>
                  </a:lnTo>
                  <a:lnTo>
                    <a:pt x="4552950" y="1003300"/>
                  </a:lnTo>
                  <a:lnTo>
                    <a:pt x="2542540" y="35560"/>
                  </a:lnTo>
                  <a:lnTo>
                    <a:pt x="530860" y="1003300"/>
                  </a:lnTo>
                  <a:lnTo>
                    <a:pt x="34290" y="3180080"/>
                  </a:lnTo>
                  <a:lnTo>
                    <a:pt x="1426210" y="49250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3889" y="5485909"/>
            <a:ext cx="982675" cy="106091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25226" y="2317121"/>
            <a:ext cx="1918265" cy="110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"/>
              </a:lnSpc>
            </a:pPr>
            <a:r>
              <a:rPr lang="en-US" sz="7521">
                <a:solidFill>
                  <a:srgbClr val="000000"/>
                </a:solidFill>
                <a:latin typeface="Ibarra Real Nova Bold"/>
              </a:rPr>
              <a:t>01.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37390" y="2227687"/>
            <a:ext cx="6830457" cy="276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44"/>
              </a:lnSpc>
            </a:pPr>
            <a:r>
              <a:rPr lang="en-US" sz="6300">
                <a:solidFill>
                  <a:srgbClr val="000000"/>
                </a:solidFill>
                <a:latin typeface="Ibarra Real Nova Bold"/>
              </a:rPr>
              <a:t>Приём «Верите ли вы…»</a:t>
            </a:r>
          </a:p>
          <a:p>
            <a:pPr>
              <a:lnSpc>
                <a:spcPts val="7244"/>
              </a:lnSpc>
            </a:pPr>
            <a:endParaRPr lang="en-US" sz="6300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84359" y="5400184"/>
            <a:ext cx="6465739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может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быть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нетрадиционным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Carlito Bold"/>
              </a:rPr>
              <a:t>началом</a:t>
            </a:r>
            <a:r>
              <a:rPr lang="ru-RU" sz="3200" dirty="0" smtClean="0">
                <a:solidFill>
                  <a:srgbClr val="000000"/>
                </a:solidFill>
                <a:latin typeface="Carlito Bold"/>
              </a:rPr>
              <a:t> работы</a:t>
            </a: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0000"/>
              </a:solidFill>
              <a:latin typeface="Carlito Bold"/>
            </a:endParaRPr>
          </a:p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связывать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разрозненные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факты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в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единую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картину</a:t>
            </a:r>
            <a:endParaRPr lang="en-US" sz="3200" dirty="0">
              <a:solidFill>
                <a:srgbClr val="000000"/>
              </a:solidFill>
              <a:latin typeface="Carlito Bold"/>
            </a:endParaRP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0000"/>
              </a:solidFill>
              <a:latin typeface="Carlito Bold"/>
            </a:endParaRPr>
          </a:p>
          <a:p>
            <a:pPr>
              <a:lnSpc>
                <a:spcPts val="4160"/>
              </a:lnSpc>
            </a:pP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систематизировать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уже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имеющуюся</a:t>
            </a:r>
            <a:r>
              <a:rPr lang="en-US" sz="3200" dirty="0">
                <a:solidFill>
                  <a:srgbClr val="000000"/>
                </a:solidFill>
                <a:latin typeface="Carlit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rlito Bold"/>
              </a:rPr>
              <a:t>информацию</a:t>
            </a:r>
            <a:endParaRPr lang="en-US" sz="3200" dirty="0">
              <a:solidFill>
                <a:srgbClr val="000000"/>
              </a:solidFill>
              <a:latin typeface="Carlito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3889" y="7030630"/>
            <a:ext cx="982675" cy="10609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3889" y="8575351"/>
            <a:ext cx="982675" cy="1060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6C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9324" y="445975"/>
            <a:ext cx="3797604" cy="32866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380423" y="2437964"/>
            <a:ext cx="9907577" cy="829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24"/>
              </a:lnSpc>
            </a:pPr>
            <a:r>
              <a:rPr lang="en-US" sz="9499">
                <a:solidFill>
                  <a:srgbClr val="000000"/>
                </a:solidFill>
                <a:latin typeface="Ibarra Real Nova Bold"/>
              </a:rPr>
              <a:t>Практическая демонстрация приемов и комментарий к приему</a:t>
            </a:r>
          </a:p>
          <a:p>
            <a:pPr>
              <a:lnSpc>
                <a:spcPts val="10924"/>
              </a:lnSpc>
            </a:pPr>
            <a:endParaRPr lang="en-US" sz="9499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4005271" y="363087"/>
            <a:ext cx="5658447" cy="0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5400000">
            <a:off x="3586931" y="-390978"/>
            <a:ext cx="5658447" cy="0"/>
          </a:xfrm>
          <a:prstGeom prst="line">
            <a:avLst/>
          </a:prstGeom>
          <a:ln w="1047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92722"/>
            <a:ext cx="5386694" cy="619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908</Words>
  <Application>Microsoft Office PowerPoint</Application>
  <PresentationFormat>Произвольный</PresentationFormat>
  <Paragraphs>157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4" baseType="lpstr">
      <vt:lpstr>Open Sans</vt:lpstr>
      <vt:lpstr>Intro Rust</vt:lpstr>
      <vt:lpstr>Calibri</vt:lpstr>
      <vt:lpstr>Singel</vt:lpstr>
      <vt:lpstr>Open Sans Bold</vt:lpstr>
      <vt:lpstr>Carlito</vt:lpstr>
      <vt:lpstr>Arial</vt:lpstr>
      <vt:lpstr>Ibarra Real Nova Bold</vt:lpstr>
      <vt:lpstr>Arimo</vt:lpstr>
      <vt:lpstr>Carlito Bold</vt:lpstr>
      <vt:lpstr>Glacial Indifference</vt:lpstr>
      <vt:lpstr>Arimo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Insurance</dc:title>
  <cp:lastModifiedBy>НАСТЯ</cp:lastModifiedBy>
  <cp:revision>70</cp:revision>
  <dcterms:created xsi:type="dcterms:W3CDTF">2006-08-16T00:00:00Z</dcterms:created>
  <dcterms:modified xsi:type="dcterms:W3CDTF">2022-04-16T16:48:55Z</dcterms:modified>
  <dc:identifier>DAE3OXFMBf8</dc:identifier>
</cp:coreProperties>
</file>