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1" r:id="rId2"/>
  </p:sldMasterIdLst>
  <p:notesMasterIdLst>
    <p:notesMasterId r:id="rId21"/>
  </p:notesMasterIdLst>
  <p:sldIdLst>
    <p:sldId id="307" r:id="rId3"/>
    <p:sldId id="335" r:id="rId4"/>
    <p:sldId id="350" r:id="rId5"/>
    <p:sldId id="352" r:id="rId6"/>
    <p:sldId id="359" r:id="rId7"/>
    <p:sldId id="361" r:id="rId8"/>
    <p:sldId id="360" r:id="rId9"/>
    <p:sldId id="358" r:id="rId10"/>
    <p:sldId id="347" r:id="rId11"/>
    <p:sldId id="364" r:id="rId12"/>
    <p:sldId id="365" r:id="rId13"/>
    <p:sldId id="366" r:id="rId14"/>
    <p:sldId id="367" r:id="rId15"/>
    <p:sldId id="368" r:id="rId16"/>
    <p:sldId id="331" r:id="rId17"/>
    <p:sldId id="353" r:id="rId18"/>
    <p:sldId id="320" r:id="rId19"/>
    <p:sldId id="369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990033"/>
    <a:srgbClr val="800000"/>
    <a:srgbClr val="0066FF"/>
    <a:srgbClr val="FFFF66"/>
    <a:srgbClr val="CCFF33"/>
    <a:srgbClr val="FF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9" autoAdjust="0"/>
    <p:restoredTop sz="86323" autoAdjust="0"/>
  </p:normalViewPr>
  <p:slideViewPr>
    <p:cSldViewPr>
      <p:cViewPr>
        <p:scale>
          <a:sx n="62" d="100"/>
          <a:sy n="62" d="100"/>
        </p:scale>
        <p:origin x="-1350" y="-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135108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AF2CE23-D6D5-41CC-9223-C6B5C4EE4CF2}" type="datetimeFigureOut">
              <a:rPr lang="ru-RU"/>
              <a:pPr>
                <a:defRPr/>
              </a:pPr>
              <a:t>20.02.2023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0383F43-2932-4A44-940D-DE2412A80C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993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878632F-4D8E-487F-8628-96F4FE0489A7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993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F7653AA-0D48-4014-BE6B-392D94CED86E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993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F14D15C-F526-4158-BCE2-B55F1FC6B642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325D91F-187B-4536-9AB2-595FCB28BE6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5242515-1871-438A-92BD-8A558E013EE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E894066-CD86-41F1-AFC0-F077C70E1B8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5C6FC5C-F719-4296-9A31-46B986A682F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E3FD2CD-DB1C-4566-8AA0-01D90F16B00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BC9C4E0-F024-4C2E-8EED-BAB35667CAA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8CD3132-D2FB-43AA-9C09-5873EE4BA96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7592794-8F82-4245-8251-87CF9673E82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D751388-BDEA-4C46-99AA-EC018465A5F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8A1F2DE-F2B7-4C54-9143-02439C691F3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E840D48-8335-4230-82E5-74C06A728AF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0461010-C118-406E-BFF3-2C95B373F2B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DE85C91-3556-4A74-B234-C3B95CAC7F7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A2CBF41-4EF0-4AAE-9333-73DA6243C11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E24E4C2-21F8-41BD-8929-1110322830B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6B5DEF7-20C4-422A-AC8F-27860760793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E16E921-E92F-4588-A944-3176F9636BA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2131BF9-800B-42A8-8334-D37A2C70DB6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0263629-BBEB-4AEA-B8AB-D3B065F5547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E0CD2B2-255C-41B2-9C41-4BC1A6212C8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39A064E-866D-412D-8472-DF1E839A618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759B42B-052A-4A80-BC4B-E3F703866D5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1BAC00B-D987-44C0-8561-A2689472505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CC30EDE-9B71-4606-B0C8-BC8A936E3B5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accent6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FDE00AA-FBC0-43AB-8E35-78F8D17FFBC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AEA3EC9-AA7F-4628-B81A-C66E5374CA1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7575" y="1628775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6600" b="1" i="1" dirty="0">
                <a:solidFill>
                  <a:srgbClr val="990033"/>
                </a:solidFill>
                <a:ea typeface="+mn-ea"/>
                <a:cs typeface="+mn-cs"/>
              </a:rPr>
              <a:t>Повторение. Прямоугольный </a:t>
            </a:r>
            <a:r>
              <a:rPr lang="ru-RU" altLang="ru-RU" sz="6600" b="1" i="1" dirty="0" smtClean="0">
                <a:solidFill>
                  <a:srgbClr val="990033"/>
                </a:solidFill>
                <a:ea typeface="+mn-ea"/>
                <a:cs typeface="+mn-cs"/>
              </a:rPr>
              <a:t>треугольник</a:t>
            </a:r>
            <a:endParaRPr lang="ru-RU" dirty="0">
              <a:solidFill>
                <a:srgbClr val="990033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58888" y="3860800"/>
            <a:ext cx="6400800" cy="719138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ru-RU" sz="4000" b="1" i="1" dirty="0" smtClean="0">
                <a:solidFill>
                  <a:schemeClr val="accent2"/>
                </a:solidFill>
                <a:latin typeface="+mj-lt"/>
              </a:rPr>
              <a:t>9</a:t>
            </a:r>
            <a:r>
              <a:rPr lang="ru-RU" altLang="ru-RU" sz="4000" b="1" i="1" dirty="0" smtClean="0">
                <a:solidFill>
                  <a:schemeClr val="accent2"/>
                </a:solidFill>
                <a:latin typeface="+mj-lt"/>
              </a:rPr>
              <a:t> класс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2887663" y="5229225"/>
            <a:ext cx="6262687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altLang="ru-RU" sz="2800" b="1" i="1" dirty="0">
                <a:solidFill>
                  <a:schemeClr val="accent6"/>
                </a:solidFill>
                <a:latin typeface="+mj-lt"/>
              </a:rPr>
              <a:t>Емельянова Любовь Васильевна,</a:t>
            </a:r>
          </a:p>
          <a:p>
            <a:pPr algn="ctr">
              <a:defRPr/>
            </a:pPr>
            <a:r>
              <a:rPr lang="ru-RU" altLang="ru-RU" sz="2800" b="1" i="1" dirty="0">
                <a:solidFill>
                  <a:schemeClr val="accent6"/>
                </a:solidFill>
                <a:latin typeface="+mj-lt"/>
              </a:rPr>
              <a:t>МБОУ СОШ №33, </a:t>
            </a:r>
            <a:r>
              <a:rPr lang="ru-RU" altLang="ru-RU" sz="2800" b="1" i="1" dirty="0" err="1">
                <a:solidFill>
                  <a:schemeClr val="accent6"/>
                </a:solidFill>
                <a:latin typeface="+mj-lt"/>
              </a:rPr>
              <a:t>г.Чебоксары</a:t>
            </a:r>
            <a:endParaRPr lang="ru-RU" altLang="ru-RU" sz="2800" b="1" i="1" dirty="0">
              <a:solidFill>
                <a:schemeClr val="accent6"/>
              </a:solidFill>
              <a:latin typeface="+mj-lt"/>
            </a:endParaRPr>
          </a:p>
        </p:txBody>
      </p:sp>
      <p:pic>
        <p:nvPicPr>
          <p:cNvPr id="7" name="Picture 37" descr="dglxasset[3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22817">
            <a:off x="654050" y="4445000"/>
            <a:ext cx="2124075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  <p:bldP spid="307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1404938"/>
            <a:ext cx="7848600" cy="4392612"/>
          </a:xfrm>
        </p:spPr>
        <p:txBody>
          <a:bodyPr/>
          <a:lstStyle/>
          <a:p>
            <a:pPr algn="l" eaLnBrk="1" hangingPunct="1"/>
            <a:r>
              <a:rPr lang="ru-RU" sz="3600" b="1" smtClean="0">
                <a:solidFill>
                  <a:schemeClr val="accent2"/>
                </a:solidFill>
                <a:cs typeface="Times New Roman" pitchFamily="18" charset="0"/>
              </a:rPr>
              <a:t>11. В остроугольном </a:t>
            </a:r>
          </a:p>
          <a:p>
            <a:pPr algn="l" eaLnBrk="1" hangingPunct="1"/>
            <a:r>
              <a:rPr lang="ru-RU" sz="3600" b="1" smtClean="0">
                <a:solidFill>
                  <a:schemeClr val="accent2"/>
                </a:solidFill>
                <a:cs typeface="Times New Roman" pitchFamily="18" charset="0"/>
              </a:rPr>
              <a:t>треугольнике ABC </a:t>
            </a:r>
          </a:p>
          <a:p>
            <a:pPr algn="l" eaLnBrk="1" hangingPunct="1"/>
            <a:r>
              <a:rPr lang="ru-RU" sz="3600" b="1" smtClean="0">
                <a:solidFill>
                  <a:schemeClr val="accent2"/>
                </a:solidFill>
                <a:cs typeface="Times New Roman" pitchFamily="18" charset="0"/>
              </a:rPr>
              <a:t>проведена высота </a:t>
            </a:r>
          </a:p>
          <a:p>
            <a:pPr algn="l" eaLnBrk="1" hangingPunct="1"/>
            <a:r>
              <a:rPr lang="ru-RU" sz="3600" b="1" smtClean="0">
                <a:solidFill>
                  <a:schemeClr val="accent2"/>
                </a:solidFill>
                <a:cs typeface="Times New Roman" pitchFamily="18" charset="0"/>
              </a:rPr>
              <a:t>BH, ∠BAC=64°. </a:t>
            </a:r>
          </a:p>
          <a:p>
            <a:pPr algn="l" eaLnBrk="1" hangingPunct="1"/>
            <a:r>
              <a:rPr lang="ru-RU" sz="3600" b="1" smtClean="0">
                <a:solidFill>
                  <a:schemeClr val="accent2"/>
                </a:solidFill>
                <a:cs typeface="Times New Roman" pitchFamily="18" charset="0"/>
              </a:rPr>
              <a:t>Найдите угол ABH. </a:t>
            </a:r>
          </a:p>
          <a:p>
            <a:pPr algn="l" eaLnBrk="1" hangingPunct="1"/>
            <a:r>
              <a:rPr lang="ru-RU" sz="3600" b="1" smtClean="0">
                <a:solidFill>
                  <a:schemeClr val="accent2"/>
                </a:solidFill>
                <a:cs typeface="Times New Roman" pitchFamily="18" charset="0"/>
              </a:rPr>
              <a:t>Ответ дайте в градусах.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827088" y="0"/>
            <a:ext cx="7772400" cy="1366838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5400" b="1" dirty="0" smtClean="0">
                <a:solidFill>
                  <a:srgbClr val="990033"/>
                </a:solidFill>
                <a:ea typeface="+mn-ea"/>
                <a:cs typeface="+mn-cs"/>
              </a:rPr>
              <a:t>Задача  </a:t>
            </a:r>
            <a:r>
              <a:rPr lang="ru-RU" altLang="ru-RU" sz="5400" b="1" dirty="0">
                <a:solidFill>
                  <a:srgbClr val="990033"/>
                </a:solidFill>
                <a:ea typeface="+mn-ea"/>
                <a:cs typeface="+mn-cs"/>
              </a:rPr>
              <a:t>(</a:t>
            </a:r>
            <a:r>
              <a:rPr lang="ru-RU" altLang="ru-RU" sz="5400" b="1" dirty="0" err="1" smtClean="0">
                <a:solidFill>
                  <a:srgbClr val="990033"/>
                </a:solidFill>
                <a:ea typeface="+mn-ea"/>
                <a:cs typeface="+mn-cs"/>
              </a:rPr>
              <a:t>Фипи</a:t>
            </a:r>
            <a:r>
              <a:rPr lang="ru-RU" altLang="ru-RU" sz="5400" b="1" dirty="0" smtClean="0">
                <a:solidFill>
                  <a:srgbClr val="990033"/>
                </a:solidFill>
                <a:ea typeface="+mn-ea"/>
                <a:cs typeface="+mn-cs"/>
              </a:rPr>
              <a:t>)</a:t>
            </a:r>
            <a:endParaRPr lang="ru-RU" sz="5400" dirty="0">
              <a:solidFill>
                <a:srgbClr val="990033"/>
              </a:solidFill>
            </a:endParaRPr>
          </a:p>
        </p:txBody>
      </p:sp>
      <p:pic>
        <p:nvPicPr>
          <p:cNvPr id="37891" name="Picture 2" descr="undefin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9700" y="1404938"/>
            <a:ext cx="3790950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98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98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98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98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908050"/>
            <a:ext cx="8820150" cy="4392613"/>
          </a:xfrm>
        </p:spPr>
        <p:txBody>
          <a:bodyPr/>
          <a:lstStyle/>
          <a:p>
            <a:pPr algn="l" eaLnBrk="1" hangingPunct="1"/>
            <a:r>
              <a:rPr lang="ru-RU" sz="3600" b="1" smtClean="0">
                <a:solidFill>
                  <a:schemeClr val="accent2"/>
                </a:solidFill>
                <a:cs typeface="Times New Roman" pitchFamily="18" charset="0"/>
              </a:rPr>
              <a:t>45. Катеты прямоу-</a:t>
            </a:r>
          </a:p>
          <a:p>
            <a:pPr algn="l" eaLnBrk="1" hangingPunct="1"/>
            <a:r>
              <a:rPr lang="ru-RU" sz="3600" b="1" smtClean="0">
                <a:solidFill>
                  <a:schemeClr val="accent2"/>
                </a:solidFill>
                <a:cs typeface="Times New Roman" pitchFamily="18" charset="0"/>
              </a:rPr>
              <a:t>гольного треугольника </a:t>
            </a:r>
          </a:p>
          <a:p>
            <a:pPr algn="l" eaLnBrk="1" hangingPunct="1"/>
            <a:r>
              <a:rPr lang="ru-RU" sz="3600" b="1" smtClean="0">
                <a:solidFill>
                  <a:schemeClr val="accent2"/>
                </a:solidFill>
                <a:cs typeface="Times New Roman" pitchFamily="18" charset="0"/>
              </a:rPr>
              <a:t>равны 18 и 24. Найдите </a:t>
            </a:r>
          </a:p>
          <a:p>
            <a:pPr algn="l" eaLnBrk="1" hangingPunct="1"/>
            <a:r>
              <a:rPr lang="ru-RU" sz="3600" b="1" smtClean="0">
                <a:solidFill>
                  <a:schemeClr val="accent2"/>
                </a:solidFill>
                <a:cs typeface="Times New Roman" pitchFamily="18" charset="0"/>
              </a:rPr>
              <a:t>Гипотенузу этого треугольника.</a:t>
            </a:r>
          </a:p>
          <a:p>
            <a:pPr algn="l" eaLnBrk="1" hangingPunct="1"/>
            <a:endParaRPr lang="ru-RU" sz="1000" b="1" smtClean="0">
              <a:solidFill>
                <a:schemeClr val="accent2"/>
              </a:solidFill>
              <a:cs typeface="Times New Roman" pitchFamily="18" charset="0"/>
            </a:endParaRPr>
          </a:p>
          <a:p>
            <a:pPr algn="l" eaLnBrk="1" hangingPunct="1"/>
            <a:r>
              <a:rPr lang="ru-RU" sz="3600" b="1" smtClean="0">
                <a:solidFill>
                  <a:schemeClr val="accent2"/>
                </a:solidFill>
                <a:cs typeface="Times New Roman" pitchFamily="18" charset="0"/>
              </a:rPr>
              <a:t>46. В прямоугольном треугольнике </a:t>
            </a:r>
          </a:p>
          <a:p>
            <a:pPr algn="l" eaLnBrk="1" hangingPunct="1"/>
            <a:r>
              <a:rPr lang="ru-RU" sz="3600" b="1" smtClean="0">
                <a:solidFill>
                  <a:schemeClr val="accent2"/>
                </a:solidFill>
                <a:cs typeface="Times New Roman" pitchFamily="18" charset="0"/>
              </a:rPr>
              <a:t>катет и гипотенуза равны 12 и 20 соответственно. Найдите другой </a:t>
            </a:r>
          </a:p>
          <a:p>
            <a:pPr algn="l" eaLnBrk="1" hangingPunct="1"/>
            <a:r>
              <a:rPr lang="ru-RU" sz="3600" b="1" smtClean="0">
                <a:solidFill>
                  <a:schemeClr val="accent2"/>
                </a:solidFill>
                <a:cs typeface="Times New Roman" pitchFamily="18" charset="0"/>
              </a:rPr>
              <a:t>катет этого треугольника.</a:t>
            </a:r>
          </a:p>
          <a:p>
            <a:pPr algn="l" eaLnBrk="1" hangingPunct="1"/>
            <a:endParaRPr lang="ru-RU" sz="3600" b="1" smtClean="0">
              <a:solidFill>
                <a:schemeClr val="accent2"/>
              </a:solidFill>
              <a:cs typeface="Times New Roman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827088" y="-171450"/>
            <a:ext cx="7772400" cy="1366838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5400" b="1" dirty="0" smtClean="0">
                <a:solidFill>
                  <a:srgbClr val="990033"/>
                </a:solidFill>
                <a:ea typeface="+mn-ea"/>
                <a:cs typeface="+mn-cs"/>
              </a:rPr>
              <a:t>Задачи  </a:t>
            </a:r>
            <a:r>
              <a:rPr lang="ru-RU" altLang="ru-RU" sz="5400" b="1" dirty="0">
                <a:solidFill>
                  <a:srgbClr val="990033"/>
                </a:solidFill>
                <a:ea typeface="+mn-ea"/>
                <a:cs typeface="+mn-cs"/>
              </a:rPr>
              <a:t>(</a:t>
            </a:r>
            <a:r>
              <a:rPr lang="ru-RU" altLang="ru-RU" sz="5400" b="1" dirty="0" err="1" smtClean="0">
                <a:solidFill>
                  <a:srgbClr val="990033"/>
                </a:solidFill>
                <a:ea typeface="+mn-ea"/>
                <a:cs typeface="+mn-cs"/>
              </a:rPr>
              <a:t>Фипи</a:t>
            </a:r>
            <a:r>
              <a:rPr lang="ru-RU" altLang="ru-RU" sz="5400" b="1" dirty="0" smtClean="0">
                <a:solidFill>
                  <a:srgbClr val="990033"/>
                </a:solidFill>
                <a:ea typeface="+mn-ea"/>
                <a:cs typeface="+mn-cs"/>
              </a:rPr>
              <a:t>)</a:t>
            </a:r>
            <a:endParaRPr lang="ru-RU" sz="5400" dirty="0">
              <a:solidFill>
                <a:srgbClr val="990033"/>
              </a:solidFill>
            </a:endParaRPr>
          </a:p>
        </p:txBody>
      </p:sp>
      <p:pic>
        <p:nvPicPr>
          <p:cNvPr id="38915" name="Picture 2" descr="undefin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51500" y="1196975"/>
            <a:ext cx="3370263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98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98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98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98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98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908050"/>
            <a:ext cx="8820150" cy="4392613"/>
          </a:xfrm>
        </p:spPr>
        <p:txBody>
          <a:bodyPr/>
          <a:lstStyle/>
          <a:p>
            <a:pPr algn="l" eaLnBrk="1" hangingPunct="1"/>
            <a:r>
              <a:rPr lang="ru-RU" sz="3600" b="1" smtClean="0">
                <a:solidFill>
                  <a:schemeClr val="accent2"/>
                </a:solidFill>
                <a:cs typeface="Times New Roman" pitchFamily="18" charset="0"/>
              </a:rPr>
              <a:t>100. В треугольнике ABC </a:t>
            </a:r>
          </a:p>
          <a:p>
            <a:pPr algn="l" eaLnBrk="1" hangingPunct="1"/>
            <a:r>
              <a:rPr lang="ru-RU" sz="3600" b="1" smtClean="0">
                <a:solidFill>
                  <a:schemeClr val="accent2"/>
                </a:solidFill>
                <a:cs typeface="Times New Roman" pitchFamily="18" charset="0"/>
              </a:rPr>
              <a:t>известно, что AC=20, BC=21,</a:t>
            </a:r>
          </a:p>
          <a:p>
            <a:pPr algn="l" eaLnBrk="1" hangingPunct="1"/>
            <a:r>
              <a:rPr lang="ru-RU" sz="3600" b="1" smtClean="0">
                <a:solidFill>
                  <a:schemeClr val="accent2"/>
                </a:solidFill>
                <a:cs typeface="Times New Roman" pitchFamily="18" charset="0"/>
              </a:rPr>
              <a:t>угол C равен 90°. Найдите </a:t>
            </a:r>
          </a:p>
          <a:p>
            <a:pPr algn="l" eaLnBrk="1" hangingPunct="1"/>
            <a:r>
              <a:rPr lang="ru-RU" sz="3600" b="1" smtClean="0">
                <a:solidFill>
                  <a:schemeClr val="accent2"/>
                </a:solidFill>
                <a:cs typeface="Times New Roman" pitchFamily="18" charset="0"/>
              </a:rPr>
              <a:t>радиус описанной около этого треугольника окружности.</a:t>
            </a:r>
          </a:p>
          <a:p>
            <a:pPr algn="l" eaLnBrk="1" hangingPunct="1"/>
            <a:r>
              <a:rPr lang="ru-RU" sz="3600" b="1" smtClean="0">
                <a:solidFill>
                  <a:schemeClr val="accent2"/>
                </a:solidFill>
                <a:cs typeface="Times New Roman" pitchFamily="18" charset="0"/>
              </a:rPr>
              <a:t>13. В треугольнике ABC </a:t>
            </a:r>
          </a:p>
          <a:p>
            <a:pPr algn="l" eaLnBrk="1" hangingPunct="1"/>
            <a:r>
              <a:rPr lang="ru-RU" sz="3600" b="1" smtClean="0">
                <a:solidFill>
                  <a:schemeClr val="accent2"/>
                </a:solidFill>
                <a:cs typeface="Times New Roman" pitchFamily="18" charset="0"/>
              </a:rPr>
              <a:t>угол C равен 90°, M — </a:t>
            </a:r>
          </a:p>
          <a:p>
            <a:pPr algn="l" eaLnBrk="1" hangingPunct="1"/>
            <a:r>
              <a:rPr lang="ru-RU" sz="3600" b="1" smtClean="0">
                <a:solidFill>
                  <a:schemeClr val="accent2"/>
                </a:solidFill>
                <a:cs typeface="Times New Roman" pitchFamily="18" charset="0"/>
              </a:rPr>
              <a:t>середина стороны AB, </a:t>
            </a:r>
          </a:p>
          <a:p>
            <a:pPr algn="l" eaLnBrk="1" hangingPunct="1"/>
            <a:r>
              <a:rPr lang="ru-RU" sz="3600" b="1" smtClean="0">
                <a:solidFill>
                  <a:schemeClr val="accent2"/>
                </a:solidFill>
                <a:cs typeface="Times New Roman" pitchFamily="18" charset="0"/>
              </a:rPr>
              <a:t>AB=32, BC=12. Найдите CM.</a:t>
            </a:r>
          </a:p>
          <a:p>
            <a:pPr algn="l" eaLnBrk="1" hangingPunct="1"/>
            <a:endParaRPr lang="ru-RU" sz="3600" b="1" smtClean="0">
              <a:solidFill>
                <a:schemeClr val="accent2"/>
              </a:solidFill>
              <a:cs typeface="Times New Roman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827088" y="-171450"/>
            <a:ext cx="6332537" cy="1366838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5400" b="1" dirty="0" smtClean="0">
                <a:solidFill>
                  <a:srgbClr val="990033"/>
                </a:solidFill>
                <a:ea typeface="+mn-ea"/>
                <a:cs typeface="+mn-cs"/>
              </a:rPr>
              <a:t>Задачи  </a:t>
            </a:r>
            <a:r>
              <a:rPr lang="ru-RU" altLang="ru-RU" sz="5400" b="1" dirty="0">
                <a:solidFill>
                  <a:srgbClr val="990033"/>
                </a:solidFill>
                <a:ea typeface="+mn-ea"/>
                <a:cs typeface="+mn-cs"/>
              </a:rPr>
              <a:t>(</a:t>
            </a:r>
            <a:r>
              <a:rPr lang="ru-RU" altLang="ru-RU" sz="5400" b="1" dirty="0" err="1" smtClean="0">
                <a:solidFill>
                  <a:srgbClr val="990033"/>
                </a:solidFill>
                <a:ea typeface="+mn-ea"/>
                <a:cs typeface="+mn-cs"/>
              </a:rPr>
              <a:t>Фипи</a:t>
            </a:r>
            <a:r>
              <a:rPr lang="ru-RU" altLang="ru-RU" sz="5400" b="1" dirty="0" smtClean="0">
                <a:solidFill>
                  <a:srgbClr val="990033"/>
                </a:solidFill>
                <a:ea typeface="+mn-ea"/>
                <a:cs typeface="+mn-cs"/>
              </a:rPr>
              <a:t>)</a:t>
            </a:r>
            <a:endParaRPr lang="ru-RU" sz="5400" dirty="0">
              <a:solidFill>
                <a:srgbClr val="990033"/>
              </a:solidFill>
            </a:endParaRPr>
          </a:p>
        </p:txBody>
      </p:sp>
      <p:pic>
        <p:nvPicPr>
          <p:cNvPr id="39939" name="Picture 2" descr="undefin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35813" y="188913"/>
            <a:ext cx="1728787" cy="283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3" descr="undefine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78575" y="4221163"/>
            <a:ext cx="24860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98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98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98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98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98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98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7950" y="908050"/>
            <a:ext cx="8928100" cy="4392613"/>
          </a:xfrm>
        </p:spPr>
        <p:txBody>
          <a:bodyPr/>
          <a:lstStyle/>
          <a:p>
            <a:pPr algn="l" eaLnBrk="1" hangingPunct="1"/>
            <a:r>
              <a:rPr lang="ru-RU" sz="3600" b="1" smtClean="0">
                <a:solidFill>
                  <a:schemeClr val="accent2"/>
                </a:solidFill>
                <a:cs typeface="Times New Roman" pitchFamily="18" charset="0"/>
              </a:rPr>
              <a:t>90. Центр окружности, </a:t>
            </a:r>
          </a:p>
          <a:p>
            <a:pPr algn="l" eaLnBrk="1" hangingPunct="1"/>
            <a:r>
              <a:rPr lang="ru-RU" sz="3600" b="1" smtClean="0">
                <a:solidFill>
                  <a:schemeClr val="accent2"/>
                </a:solidFill>
                <a:cs typeface="Times New Roman" pitchFamily="18" charset="0"/>
              </a:rPr>
              <a:t>описанной около треу</a:t>
            </a:r>
          </a:p>
          <a:p>
            <a:pPr algn="l" eaLnBrk="1" hangingPunct="1"/>
            <a:r>
              <a:rPr lang="ru-RU" sz="3600" b="1" smtClean="0">
                <a:solidFill>
                  <a:schemeClr val="accent2"/>
                </a:solidFill>
                <a:cs typeface="Times New Roman" pitchFamily="18" charset="0"/>
              </a:rPr>
              <a:t>гольника ABC, лежит на стороне AB. Найдите угол ABC, если угол BAC равен 44°. Ответ дайте в градусах.</a:t>
            </a:r>
          </a:p>
          <a:p>
            <a:pPr algn="l" eaLnBrk="1" hangingPunct="1"/>
            <a:r>
              <a:rPr lang="ru-RU" sz="3600" b="1" smtClean="0">
                <a:solidFill>
                  <a:schemeClr val="accent2"/>
                </a:solidFill>
                <a:cs typeface="Times New Roman" pitchFamily="18" charset="0"/>
              </a:rPr>
              <a:t>38. На гипотенузу AB </a:t>
            </a:r>
          </a:p>
          <a:p>
            <a:pPr algn="l" eaLnBrk="1" hangingPunct="1"/>
            <a:r>
              <a:rPr lang="ru-RU" sz="3600" b="1" smtClean="0">
                <a:solidFill>
                  <a:schemeClr val="accent2"/>
                </a:solidFill>
                <a:cs typeface="Times New Roman" pitchFamily="18" charset="0"/>
              </a:rPr>
              <a:t>прямоугольного треу</a:t>
            </a:r>
          </a:p>
          <a:p>
            <a:pPr algn="l" eaLnBrk="1" hangingPunct="1"/>
            <a:r>
              <a:rPr lang="ru-RU" sz="3600" b="1" smtClean="0">
                <a:solidFill>
                  <a:schemeClr val="accent2"/>
                </a:solidFill>
                <a:cs typeface="Times New Roman" pitchFamily="18" charset="0"/>
              </a:rPr>
              <a:t>гольника ABC опущена </a:t>
            </a:r>
          </a:p>
          <a:p>
            <a:pPr algn="l" eaLnBrk="1" hangingPunct="1"/>
            <a:r>
              <a:rPr lang="ru-RU" sz="3600" b="1" smtClean="0">
                <a:solidFill>
                  <a:schemeClr val="accent2"/>
                </a:solidFill>
                <a:cs typeface="Times New Roman" pitchFamily="18" charset="0"/>
              </a:rPr>
              <a:t>высота CH, AH=3, BH=27. Найдите CH.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250825" y="-171450"/>
            <a:ext cx="6548438" cy="1366838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5400" b="1" dirty="0" smtClean="0">
                <a:solidFill>
                  <a:srgbClr val="990033"/>
                </a:solidFill>
                <a:ea typeface="+mn-ea"/>
                <a:cs typeface="+mn-cs"/>
              </a:rPr>
              <a:t>Задачи  </a:t>
            </a:r>
            <a:r>
              <a:rPr lang="ru-RU" altLang="ru-RU" sz="5400" b="1" dirty="0">
                <a:solidFill>
                  <a:srgbClr val="990033"/>
                </a:solidFill>
                <a:ea typeface="+mn-ea"/>
                <a:cs typeface="+mn-cs"/>
              </a:rPr>
              <a:t>(</a:t>
            </a:r>
            <a:r>
              <a:rPr lang="ru-RU" altLang="ru-RU" sz="5400" b="1" dirty="0" err="1" smtClean="0">
                <a:solidFill>
                  <a:srgbClr val="990033"/>
                </a:solidFill>
                <a:ea typeface="+mn-ea"/>
                <a:cs typeface="+mn-cs"/>
              </a:rPr>
              <a:t>Фипи</a:t>
            </a:r>
            <a:r>
              <a:rPr lang="ru-RU" altLang="ru-RU" sz="5400" b="1" dirty="0" smtClean="0">
                <a:solidFill>
                  <a:srgbClr val="990033"/>
                </a:solidFill>
                <a:ea typeface="+mn-ea"/>
                <a:cs typeface="+mn-cs"/>
              </a:rPr>
              <a:t>)</a:t>
            </a:r>
            <a:endParaRPr lang="ru-RU" sz="5400" dirty="0">
              <a:solidFill>
                <a:srgbClr val="990033"/>
              </a:solidFill>
            </a:endParaRPr>
          </a:p>
        </p:txBody>
      </p:sp>
      <p:pic>
        <p:nvPicPr>
          <p:cNvPr id="40963" name="Picture 2" descr="undefin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43663" y="188913"/>
            <a:ext cx="2376487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Picture 3" descr="undefine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24575" y="4000500"/>
            <a:ext cx="2665413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98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98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98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98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98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2088" y="1125538"/>
            <a:ext cx="8929687" cy="4391025"/>
          </a:xfrm>
        </p:spPr>
        <p:txBody>
          <a:bodyPr/>
          <a:lstStyle/>
          <a:p>
            <a:pPr algn="l" eaLnBrk="1" hangingPunct="1"/>
            <a:r>
              <a:rPr lang="ru-RU" sz="3600" b="1" smtClean="0">
                <a:solidFill>
                  <a:schemeClr val="accent2"/>
                </a:solidFill>
                <a:cs typeface="Times New Roman" pitchFamily="18" charset="0"/>
              </a:rPr>
              <a:t>19. Высота AH ромба ABCD делит сторону CD на отрезки DH=12 и CH=1. Найдите высоту ромба.</a:t>
            </a:r>
          </a:p>
          <a:p>
            <a:pPr algn="l" eaLnBrk="1" hangingPunct="1"/>
            <a:r>
              <a:rPr lang="ru-RU" sz="3600" b="1" smtClean="0">
                <a:solidFill>
                  <a:schemeClr val="accent2"/>
                </a:solidFill>
                <a:cs typeface="Times New Roman" pitchFamily="18" charset="0"/>
              </a:rPr>
              <a:t>116. Сторона ромба равна 18, а один из углов этого ромба равен 150°. Найдите высоту </a:t>
            </a:r>
          </a:p>
          <a:p>
            <a:pPr algn="l" eaLnBrk="1" hangingPunct="1"/>
            <a:r>
              <a:rPr lang="ru-RU" sz="3600" b="1" smtClean="0">
                <a:solidFill>
                  <a:schemeClr val="accent2"/>
                </a:solidFill>
                <a:cs typeface="Times New Roman" pitchFamily="18" charset="0"/>
              </a:rPr>
              <a:t>этого ромба.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250825" y="-171450"/>
            <a:ext cx="6548438" cy="1366838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5400" b="1" dirty="0" smtClean="0">
                <a:solidFill>
                  <a:srgbClr val="990033"/>
                </a:solidFill>
                <a:ea typeface="+mn-ea"/>
                <a:cs typeface="+mn-cs"/>
              </a:rPr>
              <a:t>Задачи  </a:t>
            </a:r>
            <a:r>
              <a:rPr lang="ru-RU" altLang="ru-RU" sz="5400" b="1" dirty="0">
                <a:solidFill>
                  <a:srgbClr val="990033"/>
                </a:solidFill>
                <a:ea typeface="+mn-ea"/>
                <a:cs typeface="+mn-cs"/>
              </a:rPr>
              <a:t>(</a:t>
            </a:r>
            <a:r>
              <a:rPr lang="ru-RU" altLang="ru-RU" sz="5400" b="1" dirty="0" err="1" smtClean="0">
                <a:solidFill>
                  <a:srgbClr val="990033"/>
                </a:solidFill>
                <a:ea typeface="+mn-ea"/>
                <a:cs typeface="+mn-cs"/>
              </a:rPr>
              <a:t>Фипи</a:t>
            </a:r>
            <a:r>
              <a:rPr lang="ru-RU" altLang="ru-RU" sz="5400" b="1" dirty="0" smtClean="0">
                <a:solidFill>
                  <a:srgbClr val="990033"/>
                </a:solidFill>
                <a:ea typeface="+mn-ea"/>
                <a:cs typeface="+mn-cs"/>
              </a:rPr>
              <a:t>)</a:t>
            </a:r>
            <a:endParaRPr lang="ru-RU" sz="5400" dirty="0">
              <a:solidFill>
                <a:srgbClr val="990033"/>
              </a:solidFill>
            </a:endParaRPr>
          </a:p>
        </p:txBody>
      </p:sp>
      <p:pic>
        <p:nvPicPr>
          <p:cNvPr id="41987" name="Picture 2" descr="undefin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0775" y="4365625"/>
            <a:ext cx="3635375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98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8313" y="1443038"/>
            <a:ext cx="7848600" cy="28003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chemeClr val="accent2"/>
                </a:solidFill>
                <a:latin typeface="+mn-lt"/>
                <a:cs typeface="+mn-cs"/>
              </a:rPr>
              <a:t>Решить № 1-12 в </a:t>
            </a:r>
            <a:r>
              <a:rPr lang="ru-RU" sz="4400" b="1" dirty="0" err="1">
                <a:solidFill>
                  <a:schemeClr val="accent2"/>
                </a:solidFill>
                <a:latin typeface="+mn-lt"/>
                <a:cs typeface="+mn-cs"/>
              </a:rPr>
              <a:t>прикреп</a:t>
            </a:r>
            <a:r>
              <a:rPr lang="ru-RU" sz="4400" b="1" dirty="0">
                <a:solidFill>
                  <a:schemeClr val="accent2"/>
                </a:solidFill>
                <a:latin typeface="+mn-lt"/>
                <a:cs typeface="+mn-cs"/>
              </a:rPr>
              <a:t>- </a:t>
            </a:r>
            <a:r>
              <a:rPr lang="ru-RU" sz="4400" b="1" dirty="0" err="1">
                <a:solidFill>
                  <a:schemeClr val="accent2"/>
                </a:solidFill>
                <a:latin typeface="+mn-lt"/>
                <a:cs typeface="+mn-cs"/>
              </a:rPr>
              <a:t>лённом</a:t>
            </a:r>
            <a:r>
              <a:rPr lang="ru-RU" sz="4400" b="1" dirty="0">
                <a:solidFill>
                  <a:schemeClr val="accent2"/>
                </a:solidFill>
                <a:latin typeface="+mn-lt"/>
                <a:cs typeface="+mn-cs"/>
              </a:rPr>
              <a:t> файле всем,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chemeClr val="accent2"/>
                </a:solidFill>
                <a:latin typeface="+mn-lt"/>
                <a:cs typeface="+mn-cs"/>
              </a:rPr>
              <a:t>№ 1-7 (претендующим на оценку 4-5)</a:t>
            </a:r>
          </a:p>
        </p:txBody>
      </p:sp>
      <p:pic>
        <p:nvPicPr>
          <p:cNvPr id="43010" name="Picture 18" descr="MCj0233966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02288" y="4652963"/>
            <a:ext cx="2714625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009650" y="188913"/>
            <a:ext cx="6548438" cy="8636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ru-RU" sz="6000" b="1" kern="0" dirty="0">
                <a:solidFill>
                  <a:srgbClr val="990033"/>
                </a:solidFill>
                <a:ea typeface="+mn-ea"/>
                <a:cs typeface="+mn-cs"/>
              </a:rPr>
              <a:t>Задание на дом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92088" y="1557338"/>
            <a:ext cx="8856662" cy="417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3600" b="1">
                <a:solidFill>
                  <a:schemeClr val="accent2"/>
                </a:solidFill>
                <a:cs typeface="Times New Roman" pitchFamily="18" charset="0"/>
              </a:rPr>
              <a:t>1. Я решу все такие задачи на ОГЭ </a:t>
            </a:r>
          </a:p>
          <a:p>
            <a:pPr>
              <a:spcBef>
                <a:spcPct val="20000"/>
              </a:spcBef>
            </a:pPr>
            <a:r>
              <a:rPr lang="ru-RU" sz="3600" b="1">
                <a:solidFill>
                  <a:schemeClr val="accent2"/>
                </a:solidFill>
                <a:cs typeface="Times New Roman" pitchFamily="18" charset="0"/>
              </a:rPr>
              <a:t>2. Я решу почти все такие задачи на ОГЭ</a:t>
            </a:r>
          </a:p>
          <a:p>
            <a:pPr>
              <a:spcBef>
                <a:spcPct val="20000"/>
              </a:spcBef>
            </a:pPr>
            <a:r>
              <a:rPr lang="ru-RU" sz="3600" b="1">
                <a:solidFill>
                  <a:schemeClr val="accent2"/>
                </a:solidFill>
                <a:cs typeface="Times New Roman" pitchFamily="18" charset="0"/>
              </a:rPr>
              <a:t>3. Несколько задач не до конца понял </a:t>
            </a:r>
          </a:p>
          <a:p>
            <a:pPr>
              <a:spcBef>
                <a:spcPct val="20000"/>
              </a:spcBef>
            </a:pPr>
            <a:r>
              <a:rPr lang="ru-RU" sz="3600" b="1">
                <a:solidFill>
                  <a:schemeClr val="accent2"/>
                </a:solidFill>
                <a:cs typeface="Times New Roman" pitchFamily="18" charset="0"/>
              </a:rPr>
              <a:t>4. Большинство задач не понял как решать</a:t>
            </a:r>
          </a:p>
          <a:p>
            <a:pPr>
              <a:spcBef>
                <a:spcPct val="20000"/>
              </a:spcBef>
              <a:buFontTx/>
              <a:buChar char="•"/>
            </a:pPr>
            <a:endParaRPr lang="ru-RU" altLang="ru-RU" sz="4000" b="1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50825" y="-171450"/>
            <a:ext cx="8794750" cy="136683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ru-RU" sz="5400" b="1" kern="0" dirty="0" smtClean="0">
                <a:solidFill>
                  <a:srgbClr val="990033"/>
                </a:solidFill>
                <a:ea typeface="+mn-ea"/>
                <a:cs typeface="+mn-cs"/>
              </a:rPr>
              <a:t>Выберите варианты ответа</a:t>
            </a:r>
            <a:endParaRPr lang="ru-RU" sz="5400" kern="0" dirty="0">
              <a:solidFill>
                <a:srgbClr val="9900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98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98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98" decel="100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7" descr="dglxasset[3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22817">
            <a:off x="3363913" y="3540125"/>
            <a:ext cx="2452687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304925" y="1196975"/>
            <a:ext cx="6548438" cy="8636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ru-RU" b="1" kern="0" dirty="0">
                <a:solidFill>
                  <a:srgbClr val="990033"/>
                </a:solidFill>
                <a:ea typeface="+mn-ea"/>
                <a:cs typeface="+mn-cs"/>
              </a:rPr>
              <a:t>СПАСИБО ЗА УРОК</a:t>
            </a:r>
            <a:r>
              <a:rPr lang="ru-RU" altLang="ru-RU" b="1" kern="0" dirty="0" smtClean="0">
                <a:solidFill>
                  <a:srgbClr val="990033"/>
                </a:solidFill>
                <a:ea typeface="+mn-ea"/>
                <a:cs typeface="+mn-cs"/>
              </a:rPr>
              <a:t>!</a:t>
            </a:r>
            <a:endParaRPr lang="ru-RU" altLang="ru-RU" b="1" kern="0" dirty="0">
              <a:solidFill>
                <a:srgbClr val="990033"/>
              </a:solidFill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22250" y="981075"/>
            <a:ext cx="8856663" cy="417671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FontTx/>
              <a:buNone/>
              <a:defRPr/>
            </a:pPr>
            <a:r>
              <a:rPr lang="ru-RU" sz="3600" b="1" kern="0" dirty="0" smtClean="0">
                <a:solidFill>
                  <a:schemeClr val="accent2"/>
                </a:solidFill>
                <a:cs typeface="Times New Roman" pitchFamily="18" charset="0"/>
              </a:rPr>
              <a:t>103</a:t>
            </a:r>
            <a:r>
              <a:rPr lang="ru-RU" sz="3600" b="1" kern="0" dirty="0">
                <a:solidFill>
                  <a:schemeClr val="accent2"/>
                </a:solidFill>
                <a:cs typeface="Times New Roman" pitchFamily="18" charset="0"/>
              </a:rPr>
              <a:t>. Сторона квадрата равна 2√2. </a:t>
            </a:r>
          </a:p>
          <a:p>
            <a:pPr marL="0" indent="0" eaLnBrk="1" hangingPunct="1">
              <a:buFontTx/>
              <a:buNone/>
              <a:defRPr/>
            </a:pPr>
            <a:r>
              <a:rPr lang="ru-RU" sz="3600" b="1" kern="0" dirty="0">
                <a:solidFill>
                  <a:schemeClr val="accent2"/>
                </a:solidFill>
                <a:cs typeface="Times New Roman" pitchFamily="18" charset="0"/>
              </a:rPr>
              <a:t>Найдите диагональ этого квадрата</a:t>
            </a:r>
            <a:r>
              <a:rPr lang="ru-RU" sz="3600" b="1" kern="0" dirty="0" smtClean="0">
                <a:solidFill>
                  <a:schemeClr val="accent2"/>
                </a:solidFill>
                <a:cs typeface="Times New Roman" pitchFamily="18" charset="0"/>
              </a:rPr>
              <a:t>.</a:t>
            </a:r>
          </a:p>
          <a:p>
            <a:pPr marL="0" indent="0" eaLnBrk="1" hangingPunct="1">
              <a:buFontTx/>
              <a:buNone/>
              <a:defRPr/>
            </a:pPr>
            <a:r>
              <a:rPr lang="ru-RU" sz="3600" b="1" kern="0" dirty="0">
                <a:solidFill>
                  <a:schemeClr val="accent2"/>
                </a:solidFill>
                <a:cs typeface="Times New Roman" pitchFamily="18" charset="0"/>
              </a:rPr>
              <a:t>125. Периметр ромба равен 36, а один из углов равен 30°. Найдите площадь этого ромба</a:t>
            </a:r>
            <a:r>
              <a:rPr lang="ru-RU" sz="3600" b="1" kern="0" dirty="0" smtClean="0">
                <a:solidFill>
                  <a:schemeClr val="accent2"/>
                </a:solidFill>
                <a:cs typeface="Times New Roman" pitchFamily="18" charset="0"/>
              </a:rPr>
              <a:t>.</a:t>
            </a:r>
          </a:p>
          <a:p>
            <a:pPr marL="0" indent="0" eaLnBrk="1" hangingPunct="1">
              <a:buFontTx/>
              <a:buNone/>
              <a:defRPr/>
            </a:pPr>
            <a:r>
              <a:rPr lang="ru-RU" sz="3600" b="1" kern="0" dirty="0">
                <a:solidFill>
                  <a:schemeClr val="accent2"/>
                </a:solidFill>
                <a:cs typeface="Times New Roman" pitchFamily="18" charset="0"/>
              </a:rPr>
              <a:t>18.Расстояние от точки пересечения диагоналей ромба до одной из его сторон равно 10, а одна из диагоналей ромба равна 40. Найдите углы ромба.</a:t>
            </a:r>
          </a:p>
          <a:p>
            <a:pPr marL="0" indent="0" eaLnBrk="1" hangingPunct="1">
              <a:buFontTx/>
              <a:buNone/>
              <a:defRPr/>
            </a:pPr>
            <a:endParaRPr lang="ru-RU" altLang="ru-RU" sz="4000" b="1" kern="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50825" y="82550"/>
            <a:ext cx="8794750" cy="136683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ru-RU" sz="5400" b="1" kern="0" dirty="0" smtClean="0">
                <a:solidFill>
                  <a:srgbClr val="990033"/>
                </a:solidFill>
                <a:ea typeface="+mn-ea"/>
                <a:cs typeface="+mn-cs"/>
              </a:rPr>
              <a:t>Дополнительные задачи</a:t>
            </a:r>
            <a:endParaRPr lang="ru-RU" sz="5400" kern="0" dirty="0">
              <a:solidFill>
                <a:srgbClr val="9900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98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98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98" decel="100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7575" y="1628775"/>
            <a:ext cx="7772400" cy="1470025"/>
          </a:xfrm>
        </p:spPr>
        <p:txBody>
          <a:bodyPr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kern="1200" dirty="0">
                <a:solidFill>
                  <a:srgbClr val="333399"/>
                </a:solidFill>
                <a:ea typeface="+mn-ea"/>
                <a:cs typeface="+mn-cs"/>
              </a:rPr>
              <a:t>«Крупное научное открытие даёт решение крупной проблемы, но и в решении любой задачи присутствует </a:t>
            </a:r>
            <a:r>
              <a:rPr lang="ru-RU" sz="4000" b="1" kern="1200" dirty="0" smtClean="0">
                <a:solidFill>
                  <a:srgbClr val="333399"/>
                </a:solidFill>
                <a:ea typeface="+mn-ea"/>
                <a:cs typeface="+mn-cs"/>
              </a:rPr>
              <a:t>крупица</a:t>
            </a:r>
            <a:r>
              <a:rPr lang="en-US" sz="4000" b="1" kern="1200" dirty="0" smtClean="0">
                <a:solidFill>
                  <a:srgbClr val="333399"/>
                </a:solidFill>
                <a:ea typeface="+mn-ea"/>
                <a:cs typeface="+mn-cs"/>
              </a:rPr>
              <a:t> </a:t>
            </a:r>
            <a:r>
              <a:rPr lang="ru-RU" sz="4000" b="1" kern="1200" dirty="0" smtClean="0">
                <a:solidFill>
                  <a:srgbClr val="333399"/>
                </a:solidFill>
                <a:ea typeface="+mn-ea"/>
                <a:cs typeface="+mn-cs"/>
              </a:rPr>
              <a:t>открытия</a:t>
            </a:r>
            <a:r>
              <a:rPr lang="ru-RU" sz="4000" b="1" kern="1200" dirty="0">
                <a:solidFill>
                  <a:srgbClr val="333399"/>
                </a:solidFill>
                <a:ea typeface="+mn-ea"/>
                <a:cs typeface="+mn-cs"/>
              </a:rPr>
              <a:t>».</a:t>
            </a:r>
            <a:br>
              <a:rPr lang="ru-RU" sz="4000" b="1" kern="1200" dirty="0">
                <a:solidFill>
                  <a:srgbClr val="333399"/>
                </a:solidFill>
                <a:ea typeface="+mn-ea"/>
                <a:cs typeface="+mn-cs"/>
              </a:rPr>
            </a:br>
            <a:r>
              <a:rPr lang="ru-RU" sz="4000" b="1" kern="1200" dirty="0" smtClean="0">
                <a:solidFill>
                  <a:srgbClr val="333399"/>
                </a:solidFill>
                <a:ea typeface="+mn-ea"/>
                <a:cs typeface="+mn-cs"/>
              </a:rPr>
              <a:t> </a:t>
            </a:r>
            <a:endParaRPr lang="ru-RU" sz="4000" dirty="0"/>
          </a:p>
        </p:txBody>
      </p:sp>
      <p:pic>
        <p:nvPicPr>
          <p:cNvPr id="29698" name="Picture 2" descr="C:\Users\lyubo\Desktop\атт\Емельянова Л.В атт\Снимок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3962400"/>
            <a:ext cx="2000250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 eaLnBrk="1" hangingPunct="1">
              <a:defRPr/>
            </a:pPr>
            <a:r>
              <a:rPr lang="ru-RU" b="1" kern="1200" dirty="0" err="1">
                <a:solidFill>
                  <a:srgbClr val="333399"/>
                </a:solidFill>
                <a:ea typeface="+mj-ea"/>
                <a:cs typeface="+mj-cs"/>
              </a:rPr>
              <a:t>Д.Пойа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60350"/>
            <a:ext cx="9144000" cy="6858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4400" b="1" dirty="0">
                <a:solidFill>
                  <a:srgbClr val="990033"/>
                </a:solidFill>
                <a:latin typeface="+mj-lt"/>
                <a:cs typeface="Times New Roman" pitchFamily="18" charset="0"/>
              </a:rPr>
              <a:t>Разделы содержания </a:t>
            </a:r>
            <a:r>
              <a:rPr lang="ru-RU" sz="4400" b="1" dirty="0" smtClean="0">
                <a:solidFill>
                  <a:srgbClr val="990033"/>
                </a:solidFill>
                <a:latin typeface="+mj-lt"/>
                <a:cs typeface="Times New Roman" pitchFamily="18" charset="0"/>
              </a:rPr>
              <a:t> ОГЭ </a:t>
            </a:r>
            <a:r>
              <a:rPr lang="ru-RU" sz="4400" b="1" dirty="0">
                <a:solidFill>
                  <a:schemeClr val="accent6"/>
                </a:solidFill>
                <a:latin typeface="+mj-lt"/>
                <a:cs typeface="Times New Roman" pitchFamily="18" charset="0"/>
              </a:rPr>
              <a:t/>
            </a:r>
            <a:br>
              <a:rPr lang="ru-RU" sz="4400" b="1" dirty="0">
                <a:solidFill>
                  <a:schemeClr val="accent6"/>
                </a:solidFill>
                <a:latin typeface="+mj-lt"/>
                <a:cs typeface="Times New Roman" pitchFamily="18" charset="0"/>
              </a:rPr>
            </a:br>
            <a:endParaRPr lang="ru-RU" sz="1600" b="1" dirty="0" smtClean="0">
              <a:solidFill>
                <a:schemeClr val="accent6"/>
              </a:solidFill>
              <a:latin typeface="+mj-lt"/>
              <a:cs typeface="Times New Roman" pitchFamily="18" charset="0"/>
            </a:endParaRPr>
          </a:p>
          <a:p>
            <a:pPr>
              <a:defRPr/>
            </a:pPr>
            <a:r>
              <a:rPr lang="ru-RU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Алгебраические выражения</a:t>
            </a:r>
            <a:endParaRPr lang="ru-RU" dirty="0">
              <a:solidFill>
                <a:srgbClr val="002060"/>
              </a:solidFill>
              <a:latin typeface="+mj-lt"/>
              <a:cs typeface="Times New Roman" pitchFamily="18" charset="0"/>
            </a:endParaRPr>
          </a:p>
          <a:p>
            <a:pPr>
              <a:defRPr/>
            </a:pPr>
            <a:r>
              <a:rPr lang="ru-RU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Уравнения и </a:t>
            </a:r>
            <a:r>
              <a:rPr lang="ru-RU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неравенства</a:t>
            </a:r>
            <a:endParaRPr lang="ru-RU" dirty="0">
              <a:solidFill>
                <a:srgbClr val="002060"/>
              </a:solidFill>
              <a:latin typeface="+mj-lt"/>
              <a:cs typeface="Times New Roman" pitchFamily="18" charset="0"/>
            </a:endParaRPr>
          </a:p>
          <a:p>
            <a:pPr>
              <a:defRPr/>
            </a:pPr>
            <a:r>
              <a:rPr lang="ru-RU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Числовые последовательности</a:t>
            </a:r>
          </a:p>
          <a:p>
            <a:pPr>
              <a:defRPr/>
            </a:pPr>
            <a:r>
              <a:rPr lang="ru-RU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Функции </a:t>
            </a:r>
          </a:p>
          <a:p>
            <a:pPr>
              <a:defRPr/>
            </a:pPr>
            <a:r>
              <a:rPr lang="ru-RU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Координаты на прямой и </a:t>
            </a:r>
            <a:r>
              <a:rPr lang="ru-RU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плоскости</a:t>
            </a:r>
            <a:endParaRPr lang="ru-RU" dirty="0">
              <a:solidFill>
                <a:srgbClr val="002060"/>
              </a:solidFill>
              <a:latin typeface="+mj-lt"/>
              <a:cs typeface="Times New Roman" pitchFamily="18" charset="0"/>
            </a:endParaRPr>
          </a:p>
          <a:p>
            <a:pPr>
              <a:defRPr/>
            </a:pPr>
            <a:r>
              <a:rPr lang="ru-RU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Геометрия</a:t>
            </a:r>
          </a:p>
          <a:p>
            <a:pPr>
              <a:defRPr/>
            </a:pPr>
            <a:r>
              <a:rPr lang="ru-RU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Статистика и теория вероятностей</a:t>
            </a:r>
          </a:p>
          <a:p>
            <a:pPr>
              <a:defRPr/>
            </a:pPr>
            <a:r>
              <a:rPr lang="ru-RU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Практические задачи</a:t>
            </a:r>
          </a:p>
          <a:p>
            <a:pPr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8275" y="1268413"/>
            <a:ext cx="8947150" cy="4968875"/>
          </a:xfrm>
        </p:spPr>
        <p:txBody>
          <a:bodyPr/>
          <a:lstStyle/>
          <a:p>
            <a:pPr marL="742950" indent="-742950" algn="l" eaLnBrk="1" hangingPunct="1">
              <a:buFontTx/>
              <a:buAutoNum type="arabicParenR"/>
              <a:defRPr/>
            </a:pPr>
            <a:r>
              <a:rPr lang="ru-RU" sz="3600" b="1" dirty="0" smtClean="0">
                <a:solidFill>
                  <a:schemeClr val="accent2"/>
                </a:solidFill>
                <a:cs typeface="Times New Roman" pitchFamily="18" charset="0"/>
              </a:rPr>
              <a:t>Сумма </a:t>
            </a:r>
            <a:r>
              <a:rPr lang="ru-RU" sz="3600" b="1" dirty="0">
                <a:solidFill>
                  <a:schemeClr val="accent2"/>
                </a:solidFill>
                <a:cs typeface="Times New Roman" pitchFamily="18" charset="0"/>
              </a:rPr>
              <a:t>острых углов прямоугольного треугольника равна 90 градусам</a:t>
            </a:r>
            <a:r>
              <a:rPr lang="ru-RU" sz="3600" b="1" dirty="0" smtClean="0">
                <a:solidFill>
                  <a:schemeClr val="accent2"/>
                </a:solidFill>
                <a:cs typeface="Times New Roman" pitchFamily="18" charset="0"/>
              </a:rPr>
              <a:t>.</a:t>
            </a:r>
          </a:p>
          <a:p>
            <a:pPr algn="l" eaLnBrk="1" hangingPunct="1">
              <a:defRPr/>
            </a:pPr>
            <a:endParaRPr lang="ru-RU" sz="3600" b="1" dirty="0" smtClean="0">
              <a:solidFill>
                <a:schemeClr val="accent2"/>
              </a:solidFill>
              <a:cs typeface="Times New Roman" pitchFamily="18" charset="0"/>
            </a:endParaRPr>
          </a:p>
          <a:p>
            <a:pPr algn="l" eaLnBrk="1" hangingPunct="1">
              <a:defRPr/>
            </a:pPr>
            <a:r>
              <a:rPr lang="ru-RU" sz="3600" b="1" dirty="0">
                <a:solidFill>
                  <a:schemeClr val="accent2"/>
                </a:solidFill>
                <a:cs typeface="Times New Roman" pitchFamily="18" charset="0"/>
              </a:rPr>
              <a:t>41</a:t>
            </a:r>
            <a:r>
              <a:rPr lang="ru-RU" sz="3600" b="1" dirty="0" smtClean="0">
                <a:solidFill>
                  <a:schemeClr val="accent2"/>
                </a:solidFill>
                <a:cs typeface="Times New Roman" pitchFamily="18" charset="0"/>
              </a:rPr>
              <a:t>. Один </a:t>
            </a:r>
            <a:r>
              <a:rPr lang="ru-RU" sz="3600" b="1" dirty="0">
                <a:solidFill>
                  <a:schemeClr val="accent2"/>
                </a:solidFill>
                <a:cs typeface="Times New Roman" pitchFamily="18" charset="0"/>
              </a:rPr>
              <a:t>из острых </a:t>
            </a:r>
            <a:endParaRPr lang="ru-RU" sz="3600" b="1" dirty="0" smtClean="0">
              <a:solidFill>
                <a:schemeClr val="accent2"/>
              </a:solidFill>
              <a:cs typeface="Times New Roman" pitchFamily="18" charset="0"/>
            </a:endParaRPr>
          </a:p>
          <a:p>
            <a:pPr algn="l" eaLnBrk="1" hangingPunct="1">
              <a:defRPr/>
            </a:pPr>
            <a:r>
              <a:rPr lang="ru-RU" sz="3600" b="1" dirty="0" smtClean="0">
                <a:solidFill>
                  <a:schemeClr val="accent2"/>
                </a:solidFill>
                <a:cs typeface="Times New Roman" pitchFamily="18" charset="0"/>
              </a:rPr>
              <a:t>углов </a:t>
            </a:r>
            <a:r>
              <a:rPr lang="ru-RU" sz="3600" b="1" dirty="0" err="1" smtClean="0">
                <a:solidFill>
                  <a:schemeClr val="accent2"/>
                </a:solidFill>
                <a:cs typeface="Times New Roman" pitchFamily="18" charset="0"/>
              </a:rPr>
              <a:t>прямоуголь</a:t>
            </a:r>
            <a:r>
              <a:rPr lang="ru-RU" sz="3600" b="1" dirty="0" smtClean="0">
                <a:solidFill>
                  <a:schemeClr val="accent2"/>
                </a:solidFill>
                <a:cs typeface="Times New Roman" pitchFamily="18" charset="0"/>
              </a:rPr>
              <a:t>-</a:t>
            </a:r>
          </a:p>
          <a:p>
            <a:pPr algn="l" eaLnBrk="1" hangingPunct="1">
              <a:defRPr/>
            </a:pPr>
            <a:r>
              <a:rPr lang="ru-RU" sz="3600" b="1" dirty="0" err="1" smtClean="0">
                <a:solidFill>
                  <a:schemeClr val="accent2"/>
                </a:solidFill>
                <a:cs typeface="Times New Roman" pitchFamily="18" charset="0"/>
              </a:rPr>
              <a:t>ного</a:t>
            </a:r>
            <a:r>
              <a:rPr lang="ru-RU" sz="3600" b="1" dirty="0" smtClean="0">
                <a:solidFill>
                  <a:schemeClr val="accent2"/>
                </a:solidFill>
                <a:cs typeface="Times New Roman" pitchFamily="18" charset="0"/>
              </a:rPr>
              <a:t> треугольника равен </a:t>
            </a:r>
            <a:r>
              <a:rPr lang="ru-RU" sz="3600" b="1" dirty="0">
                <a:solidFill>
                  <a:schemeClr val="accent2"/>
                </a:solidFill>
                <a:cs typeface="Times New Roman" pitchFamily="18" charset="0"/>
              </a:rPr>
              <a:t>26°. Найдите </a:t>
            </a:r>
            <a:r>
              <a:rPr lang="ru-RU" sz="3600" b="1" dirty="0" smtClean="0">
                <a:solidFill>
                  <a:schemeClr val="accent2"/>
                </a:solidFill>
                <a:cs typeface="Times New Roman" pitchFamily="18" charset="0"/>
              </a:rPr>
              <a:t>его </a:t>
            </a:r>
            <a:r>
              <a:rPr lang="ru-RU" sz="3600" b="1" dirty="0">
                <a:solidFill>
                  <a:schemeClr val="accent2"/>
                </a:solidFill>
                <a:cs typeface="Times New Roman" pitchFamily="18" charset="0"/>
              </a:rPr>
              <a:t>другой острый </a:t>
            </a:r>
            <a:r>
              <a:rPr lang="ru-RU" sz="3600" b="1" dirty="0" smtClean="0">
                <a:solidFill>
                  <a:schemeClr val="accent2"/>
                </a:solidFill>
                <a:cs typeface="Times New Roman" pitchFamily="18" charset="0"/>
              </a:rPr>
              <a:t>угол</a:t>
            </a:r>
            <a:r>
              <a:rPr lang="ru-RU" sz="3600" b="1" dirty="0">
                <a:solidFill>
                  <a:schemeClr val="accent2"/>
                </a:solidFill>
                <a:cs typeface="Times New Roman" pitchFamily="18" charset="0"/>
              </a:rPr>
              <a:t>. </a:t>
            </a:r>
            <a:r>
              <a:rPr lang="ru-RU" sz="3600" b="1" dirty="0" smtClean="0">
                <a:solidFill>
                  <a:schemeClr val="accent2"/>
                </a:solidFill>
                <a:cs typeface="Times New Roman" pitchFamily="18" charset="0"/>
              </a:rPr>
              <a:t>Ответ </a:t>
            </a:r>
            <a:r>
              <a:rPr lang="ru-RU" sz="3600" b="1" dirty="0">
                <a:solidFill>
                  <a:schemeClr val="accent2"/>
                </a:solidFill>
                <a:cs typeface="Times New Roman" pitchFamily="18" charset="0"/>
              </a:rPr>
              <a:t>дайте в градусах</a:t>
            </a:r>
            <a:r>
              <a:rPr lang="ru-RU" sz="3600" b="1" dirty="0" smtClean="0">
                <a:solidFill>
                  <a:schemeClr val="accent2"/>
                </a:solidFill>
                <a:cs typeface="Times New Roman" pitchFamily="18" charset="0"/>
              </a:rPr>
              <a:t>.</a:t>
            </a:r>
          </a:p>
        </p:txBody>
      </p:sp>
      <p:sp>
        <p:nvSpPr>
          <p:cNvPr id="31746" name="Заголовок 1"/>
          <p:cNvSpPr>
            <a:spLocks noGrp="1"/>
          </p:cNvSpPr>
          <p:nvPr>
            <p:ph type="ctrTitle"/>
          </p:nvPr>
        </p:nvSpPr>
        <p:spPr>
          <a:xfrm>
            <a:off x="179388" y="115888"/>
            <a:ext cx="8820150" cy="100965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990033"/>
                </a:solidFill>
              </a:rPr>
              <a:t>Какие из следующих утверждений верны?</a:t>
            </a:r>
            <a:endParaRPr lang="ru-RU" sz="6000" smtClean="0">
              <a:solidFill>
                <a:srgbClr val="990033"/>
              </a:solidFill>
            </a:endParaRPr>
          </a:p>
        </p:txBody>
      </p:sp>
      <p:pic>
        <p:nvPicPr>
          <p:cNvPr id="31747" name="Picture 2" descr="undefin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95850" y="3068638"/>
            <a:ext cx="404653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179388" y="2601913"/>
            <a:ext cx="5035550" cy="136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ru-RU" b="1" kern="0" dirty="0" smtClean="0">
                <a:solidFill>
                  <a:srgbClr val="990033"/>
                </a:solidFill>
                <a:ea typeface="+mn-ea"/>
                <a:cs typeface="+mn-cs"/>
              </a:rPr>
              <a:t>Задача  (</a:t>
            </a:r>
            <a:r>
              <a:rPr lang="ru-RU" altLang="ru-RU" b="1" kern="0" dirty="0" err="1" smtClean="0">
                <a:solidFill>
                  <a:srgbClr val="990033"/>
                </a:solidFill>
                <a:ea typeface="+mn-ea"/>
                <a:cs typeface="+mn-cs"/>
              </a:rPr>
              <a:t>Фипи</a:t>
            </a:r>
            <a:r>
              <a:rPr lang="ru-RU" altLang="ru-RU" b="1" kern="0" dirty="0" smtClean="0">
                <a:solidFill>
                  <a:srgbClr val="990033"/>
                </a:solidFill>
                <a:ea typeface="+mn-ea"/>
                <a:cs typeface="+mn-cs"/>
              </a:rPr>
              <a:t>)</a:t>
            </a:r>
            <a:endParaRPr lang="ru-RU" kern="0" dirty="0">
              <a:solidFill>
                <a:srgbClr val="9900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98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98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1288" y="1484313"/>
            <a:ext cx="8945562" cy="4968875"/>
          </a:xfrm>
        </p:spPr>
        <p:txBody>
          <a:bodyPr/>
          <a:lstStyle/>
          <a:p>
            <a:pPr algn="l" eaLnBrk="1" hangingPunct="1"/>
            <a:r>
              <a:rPr lang="ru-RU" sz="3600" b="1" smtClean="0">
                <a:solidFill>
                  <a:schemeClr val="accent2"/>
                </a:solidFill>
                <a:cs typeface="Times New Roman" pitchFamily="18" charset="0"/>
              </a:rPr>
              <a:t>2) Сумма углов прямоугольного треугольника равна 90 градусам.</a:t>
            </a:r>
          </a:p>
          <a:p>
            <a:pPr algn="l" eaLnBrk="1" hangingPunct="1"/>
            <a:r>
              <a:rPr lang="ru-RU" sz="3600" b="1" smtClean="0">
                <a:solidFill>
                  <a:schemeClr val="accent2"/>
                </a:solidFill>
                <a:cs typeface="Times New Roman" pitchFamily="18" charset="0"/>
              </a:rPr>
              <a:t>3) Длина гипотенузы прямоугольного треугольника меньше суммы длин его катетов. </a:t>
            </a:r>
          </a:p>
          <a:p>
            <a:pPr algn="l" eaLnBrk="1" hangingPunct="1"/>
            <a:r>
              <a:rPr lang="ru-RU" sz="3600" b="1" smtClean="0">
                <a:solidFill>
                  <a:schemeClr val="accent2"/>
                </a:solidFill>
                <a:cs typeface="Times New Roman" pitchFamily="18" charset="0"/>
              </a:rPr>
              <a:t>4) В прямоугольном треугольнике гипотенуза равна </a:t>
            </a:r>
          </a:p>
          <a:p>
            <a:pPr algn="l" eaLnBrk="1" hangingPunct="1"/>
            <a:r>
              <a:rPr lang="ru-RU" sz="3600" b="1" smtClean="0">
                <a:solidFill>
                  <a:schemeClr val="accent2"/>
                </a:solidFill>
                <a:cs typeface="Times New Roman" pitchFamily="18" charset="0"/>
              </a:rPr>
              <a:t>сумме катетов.</a:t>
            </a:r>
          </a:p>
          <a:p>
            <a:pPr algn="l" eaLnBrk="1" hangingPunct="1"/>
            <a:endParaRPr lang="ru-RU" sz="3600" b="1" smtClean="0">
              <a:solidFill>
                <a:schemeClr val="accent2"/>
              </a:solidFill>
              <a:cs typeface="Times New Roman" pitchFamily="18" charset="0"/>
            </a:endParaRPr>
          </a:p>
        </p:txBody>
      </p:sp>
      <p:sp>
        <p:nvSpPr>
          <p:cNvPr id="32770" name="Заголовок 1"/>
          <p:cNvSpPr>
            <a:spLocks noGrp="1"/>
          </p:cNvSpPr>
          <p:nvPr>
            <p:ph type="ctrTitle"/>
          </p:nvPr>
        </p:nvSpPr>
        <p:spPr>
          <a:xfrm>
            <a:off x="179388" y="115888"/>
            <a:ext cx="8820150" cy="100965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990033"/>
                </a:solidFill>
              </a:rPr>
              <a:t>Какие из следующих утверждений верны?</a:t>
            </a:r>
            <a:endParaRPr lang="ru-RU" sz="6000" smtClean="0">
              <a:solidFill>
                <a:srgbClr val="990033"/>
              </a:solidFill>
            </a:endParaRPr>
          </a:p>
        </p:txBody>
      </p:sp>
      <p:pic>
        <p:nvPicPr>
          <p:cNvPr id="32771" name="Picture 2" descr="undefin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51500" y="5278438"/>
            <a:ext cx="2930525" cy="130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98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98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0975" y="790575"/>
            <a:ext cx="8947150" cy="2403475"/>
          </a:xfrm>
        </p:spPr>
        <p:txBody>
          <a:bodyPr/>
          <a:lstStyle/>
          <a:p>
            <a:pPr algn="l" eaLnBrk="1" hangingPunct="1"/>
            <a:r>
              <a:rPr lang="ru-RU" sz="3600" b="1" smtClean="0">
                <a:solidFill>
                  <a:schemeClr val="accent2"/>
                </a:solidFill>
                <a:cs typeface="Times New Roman" pitchFamily="18" charset="0"/>
              </a:rPr>
              <a:t>32. На клетчатой бумаге с размером клетки 1×1 изображён прямоугольный треугольник. Найдите длину его большего катета.</a:t>
            </a:r>
          </a:p>
          <a:p>
            <a:pPr algn="l" eaLnBrk="1" hangingPunct="1"/>
            <a:endParaRPr lang="ru-RU" sz="3600" b="1" smtClean="0">
              <a:solidFill>
                <a:schemeClr val="accent2"/>
              </a:solidFill>
              <a:cs typeface="Times New Roman" pitchFamily="18" charset="0"/>
            </a:endParaRPr>
          </a:p>
        </p:txBody>
      </p:sp>
      <p:pic>
        <p:nvPicPr>
          <p:cNvPr id="33794" name="Picture 2" descr="undefin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4438" y="3213100"/>
            <a:ext cx="4248150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722313" y="-242888"/>
            <a:ext cx="7772400" cy="1366838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5400" b="1" dirty="0" smtClean="0">
                <a:solidFill>
                  <a:srgbClr val="990033"/>
                </a:solidFill>
                <a:ea typeface="+mn-ea"/>
                <a:cs typeface="+mn-cs"/>
              </a:rPr>
              <a:t>Задача  </a:t>
            </a:r>
            <a:r>
              <a:rPr lang="ru-RU" altLang="ru-RU" sz="5400" b="1" dirty="0">
                <a:solidFill>
                  <a:srgbClr val="990033"/>
                </a:solidFill>
                <a:ea typeface="+mn-ea"/>
                <a:cs typeface="+mn-cs"/>
              </a:rPr>
              <a:t>(</a:t>
            </a:r>
            <a:r>
              <a:rPr lang="ru-RU" altLang="ru-RU" sz="5400" b="1" dirty="0" err="1" smtClean="0">
                <a:solidFill>
                  <a:srgbClr val="990033"/>
                </a:solidFill>
                <a:ea typeface="+mn-ea"/>
                <a:cs typeface="+mn-cs"/>
              </a:rPr>
              <a:t>Фипи</a:t>
            </a:r>
            <a:r>
              <a:rPr lang="ru-RU" altLang="ru-RU" sz="5400" b="1" dirty="0" smtClean="0">
                <a:solidFill>
                  <a:srgbClr val="990033"/>
                </a:solidFill>
                <a:ea typeface="+mn-ea"/>
                <a:cs typeface="+mn-cs"/>
              </a:rPr>
              <a:t>)</a:t>
            </a:r>
            <a:endParaRPr lang="ru-RU" sz="5400" dirty="0">
              <a:solidFill>
                <a:srgbClr val="9900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1288" y="1484313"/>
            <a:ext cx="8945562" cy="4968875"/>
          </a:xfrm>
        </p:spPr>
        <p:txBody>
          <a:bodyPr/>
          <a:lstStyle/>
          <a:p>
            <a:pPr algn="l" eaLnBrk="1" hangingPunct="1"/>
            <a:r>
              <a:rPr lang="ru-RU" sz="3600" b="1" smtClean="0">
                <a:solidFill>
                  <a:schemeClr val="accent2"/>
                </a:solidFill>
                <a:cs typeface="Times New Roman" pitchFamily="18" charset="0"/>
              </a:rPr>
              <a:t>5) В прямоугольном треугольнике квадрат гипотенузы равен разности </a:t>
            </a:r>
          </a:p>
          <a:p>
            <a:pPr algn="l" eaLnBrk="1" hangingPunct="1"/>
            <a:r>
              <a:rPr lang="ru-RU" sz="3600" b="1" smtClean="0">
                <a:solidFill>
                  <a:schemeClr val="accent2"/>
                </a:solidFill>
                <a:cs typeface="Times New Roman" pitchFamily="18" charset="0"/>
              </a:rPr>
              <a:t>квадратов катетов.</a:t>
            </a:r>
          </a:p>
          <a:p>
            <a:pPr algn="l" eaLnBrk="1" hangingPunct="1"/>
            <a:r>
              <a:rPr lang="ru-RU" sz="3600" b="1" smtClean="0">
                <a:solidFill>
                  <a:schemeClr val="accent2"/>
                </a:solidFill>
                <a:cs typeface="Times New Roman" pitchFamily="18" charset="0"/>
              </a:rPr>
              <a:t>6) Площадь прямоугольного треугольника равна произведению длин его катетов.</a:t>
            </a:r>
          </a:p>
          <a:p>
            <a:pPr algn="l" eaLnBrk="1" hangingPunct="1"/>
            <a:endParaRPr lang="ru-RU" sz="3600" b="1" smtClean="0">
              <a:solidFill>
                <a:schemeClr val="accent2"/>
              </a:solidFill>
              <a:cs typeface="Times New Roman" pitchFamily="18" charset="0"/>
            </a:endParaRPr>
          </a:p>
        </p:txBody>
      </p:sp>
      <p:sp>
        <p:nvSpPr>
          <p:cNvPr id="34818" name="Заголовок 1"/>
          <p:cNvSpPr>
            <a:spLocks noGrp="1"/>
          </p:cNvSpPr>
          <p:nvPr>
            <p:ph type="ctrTitle"/>
          </p:nvPr>
        </p:nvSpPr>
        <p:spPr>
          <a:xfrm>
            <a:off x="179388" y="115888"/>
            <a:ext cx="8820150" cy="100965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990033"/>
                </a:solidFill>
              </a:rPr>
              <a:t>Какие из следующих утверждений верны?</a:t>
            </a:r>
            <a:endParaRPr lang="ru-RU" sz="6000" smtClean="0">
              <a:solidFill>
                <a:srgbClr val="990033"/>
              </a:solidFill>
            </a:endParaRPr>
          </a:p>
        </p:txBody>
      </p:sp>
      <p:pic>
        <p:nvPicPr>
          <p:cNvPr id="34819" name="Picture 2" descr="undefin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9338" y="4797425"/>
            <a:ext cx="3619500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98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900113" y="333375"/>
            <a:ext cx="7772400" cy="1366838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6000" b="1" dirty="0" smtClean="0">
                <a:solidFill>
                  <a:srgbClr val="333399"/>
                </a:solidFill>
                <a:ea typeface="+mn-ea"/>
                <a:cs typeface="+mn-cs"/>
              </a:rPr>
              <a:t>Решение задач</a:t>
            </a:r>
            <a:endParaRPr lang="ru-RU" sz="6000" dirty="0"/>
          </a:p>
        </p:txBody>
      </p:sp>
      <p:pic>
        <p:nvPicPr>
          <p:cNvPr id="35842" name="Picture 5" descr="http://www.sylviarimm.com/images/Boyatdesk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24525" y="3898900"/>
            <a:ext cx="2016125" cy="249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2" descr="4 кл пр тр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5888"/>
            <a:ext cx="8893175" cy="340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3" descr="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24050" y="3522663"/>
            <a:ext cx="2522538" cy="324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0363" y="1268413"/>
            <a:ext cx="7848600" cy="4392612"/>
          </a:xfrm>
        </p:spPr>
        <p:txBody>
          <a:bodyPr/>
          <a:lstStyle/>
          <a:p>
            <a:pPr algn="l" eaLnBrk="1" hangingPunct="1"/>
            <a:r>
              <a:rPr lang="ru-RU" sz="4000" b="1" smtClean="0">
                <a:solidFill>
                  <a:schemeClr val="accent2"/>
                </a:solidFill>
                <a:cs typeface="Times New Roman" pitchFamily="18" charset="0"/>
              </a:rPr>
              <a:t>52. Два катета прямоугольного треугольника равны 14 и 5. Найдите площадь этого треугольника. 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827088" y="0"/>
            <a:ext cx="7772400" cy="1366838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5400" b="1" dirty="0" smtClean="0">
                <a:solidFill>
                  <a:srgbClr val="990033"/>
                </a:solidFill>
                <a:ea typeface="+mn-ea"/>
                <a:cs typeface="+mn-cs"/>
              </a:rPr>
              <a:t>Задача  </a:t>
            </a:r>
            <a:r>
              <a:rPr lang="ru-RU" altLang="ru-RU" sz="5400" b="1" dirty="0">
                <a:solidFill>
                  <a:srgbClr val="990033"/>
                </a:solidFill>
                <a:ea typeface="+mn-ea"/>
                <a:cs typeface="+mn-cs"/>
              </a:rPr>
              <a:t>(</a:t>
            </a:r>
            <a:r>
              <a:rPr lang="ru-RU" altLang="ru-RU" sz="5400" b="1" dirty="0" err="1" smtClean="0">
                <a:solidFill>
                  <a:srgbClr val="990033"/>
                </a:solidFill>
                <a:ea typeface="+mn-ea"/>
                <a:cs typeface="+mn-cs"/>
              </a:rPr>
              <a:t>Фипи</a:t>
            </a:r>
            <a:r>
              <a:rPr lang="ru-RU" altLang="ru-RU" sz="5400" b="1" dirty="0" smtClean="0">
                <a:solidFill>
                  <a:srgbClr val="990033"/>
                </a:solidFill>
                <a:ea typeface="+mn-ea"/>
                <a:cs typeface="+mn-cs"/>
              </a:rPr>
              <a:t>)</a:t>
            </a:r>
            <a:endParaRPr lang="ru-RU" sz="5400" dirty="0">
              <a:solidFill>
                <a:srgbClr val="990033"/>
              </a:solidFill>
            </a:endParaRPr>
          </a:p>
        </p:txBody>
      </p:sp>
      <p:pic>
        <p:nvPicPr>
          <p:cNvPr id="36867" name="Picture 2" descr="undefin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7538" y="4221163"/>
            <a:ext cx="40449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1771</TotalTime>
  <Words>444</Words>
  <Application>Microsoft Office PowerPoint</Application>
  <PresentationFormat>Экран (4:3)</PresentationFormat>
  <Paragraphs>90</Paragraphs>
  <Slides>18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26</vt:i4>
      </vt:variant>
      <vt:variant>
        <vt:lpstr>Заголовки слайдов</vt:lpstr>
      </vt:variant>
      <vt:variant>
        <vt:i4>18</vt:i4>
      </vt:variant>
    </vt:vector>
  </HeadingPairs>
  <TitlesOfParts>
    <vt:vector size="47" baseType="lpstr">
      <vt:lpstr>Arial</vt:lpstr>
      <vt:lpstr>Calibri</vt:lpstr>
      <vt:lpstr>Times New Roman</vt:lpstr>
      <vt:lpstr>1_Оформление по умолчанию</vt:lpstr>
      <vt:lpstr>2_Оформление по умолчанию</vt:lpstr>
      <vt:lpstr>1_Оформление по умолчанию</vt:lpstr>
      <vt:lpstr>1_Оформление по умолчанию</vt:lpstr>
      <vt:lpstr>1_Оформление по умолчанию</vt:lpstr>
      <vt:lpstr>1_Оформление по умолчанию</vt:lpstr>
      <vt:lpstr>1_Оформление по умолчанию</vt:lpstr>
      <vt:lpstr>1_Оформление по умолчанию</vt:lpstr>
      <vt:lpstr>1_Оформление по умолчанию</vt:lpstr>
      <vt:lpstr>1_Оформление по умолчанию</vt:lpstr>
      <vt:lpstr>1_Оформление по умолчанию</vt:lpstr>
      <vt:lpstr>1_Оформление по умолчанию</vt:lpstr>
      <vt:lpstr>1_Оформление по умолчанию</vt:lpstr>
      <vt:lpstr>1_Оформление по умолчанию</vt:lpstr>
      <vt:lpstr>2_Оформление по умолчанию</vt:lpstr>
      <vt:lpstr>2_Оформление по умолчанию</vt:lpstr>
      <vt:lpstr>2_Оформление по умолчанию</vt:lpstr>
      <vt:lpstr>2_Оформление по умолчанию</vt:lpstr>
      <vt:lpstr>2_Оформление по умолчанию</vt:lpstr>
      <vt:lpstr>2_Оформление по умолчанию</vt:lpstr>
      <vt:lpstr>2_Оформление по умолчанию</vt:lpstr>
      <vt:lpstr>2_Оформление по умолчанию</vt:lpstr>
      <vt:lpstr>2_Оформление по умолчанию</vt:lpstr>
      <vt:lpstr>2_Оформление по умолчанию</vt:lpstr>
      <vt:lpstr>2_Оформление по умолчанию</vt:lpstr>
      <vt:lpstr>2_Оформление по умолчанию</vt:lpstr>
      <vt:lpstr>Повторение. Прямоугольный треугольник</vt:lpstr>
      <vt:lpstr>«Крупное научное открытие даёт решение крупной проблемы, но и в решении любой задачи присутствует крупица открытия».  </vt:lpstr>
      <vt:lpstr>Слайд 3</vt:lpstr>
      <vt:lpstr>Какие из следующих утверждений верны?</vt:lpstr>
      <vt:lpstr>Какие из следующих утверждений верны?</vt:lpstr>
      <vt:lpstr>Задача  (Фипи)</vt:lpstr>
      <vt:lpstr>Какие из следующих утверждений верны?</vt:lpstr>
      <vt:lpstr>Решение задач</vt:lpstr>
      <vt:lpstr>Задача  (Фипи)</vt:lpstr>
      <vt:lpstr>Задача  (Фипи)</vt:lpstr>
      <vt:lpstr>Задачи  (Фипи)</vt:lpstr>
      <vt:lpstr>Задачи  (Фипи)</vt:lpstr>
      <vt:lpstr>Задачи  (Фипи)</vt:lpstr>
      <vt:lpstr>Задачи  (Фипи)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admin</cp:lastModifiedBy>
  <cp:revision>381</cp:revision>
  <dcterms:created xsi:type="dcterms:W3CDTF">2011-06-30T12:38:47Z</dcterms:created>
  <dcterms:modified xsi:type="dcterms:W3CDTF">2023-02-20T13:21:10Z</dcterms:modified>
</cp:coreProperties>
</file>