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68" r:id="rId4"/>
    <p:sldId id="265" r:id="rId5"/>
    <p:sldId id="269" r:id="rId6"/>
    <p:sldId id="266" r:id="rId7"/>
    <p:sldId id="270" r:id="rId8"/>
    <p:sldId id="267" r:id="rId9"/>
    <p:sldId id="271" r:id="rId10"/>
    <p:sldId id="277" r:id="rId11"/>
    <p:sldId id="262" r:id="rId12"/>
    <p:sldId id="257" r:id="rId13"/>
    <p:sldId id="272" r:id="rId14"/>
    <p:sldId id="258" r:id="rId15"/>
    <p:sldId id="263" r:id="rId16"/>
    <p:sldId id="259" r:id="rId17"/>
    <p:sldId id="273" r:id="rId18"/>
    <p:sldId id="274" r:id="rId19"/>
    <p:sldId id="260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46E9A-187F-4746-9A4E-BFB35B8BB431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CC42D-59B7-4D5E-AE24-2E144DF97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6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Причины нестабильности политического строя. Дворцовые перевороты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¸Ð¼Ð¿ÐµÑÐ°ÑÑÐ¸ÑÐ° ÐµÐºÐ°ÑÐµÑÐ¸Ð½Ð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0289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26701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7"/>
            <a:ext cx="2436689" cy="313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Причины нестабильности политического строя. Дворцовые перевороты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¸Ð¼Ð¿ÐµÑÐ°ÑÑÐ¸ÑÐ° ÐµÐºÐ°ÑÐµÑÐ¸Ð½Ð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0289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26701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7"/>
            <a:ext cx="2436689" cy="313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2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План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ru-RU" dirty="0" smtClean="0"/>
              <a:t>1. «Эпоха дворцовых переворотов».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dirty="0" smtClean="0"/>
              <a:t>2. Борьба за власть.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dirty="0" smtClean="0"/>
              <a:t>3. Екатерина </a:t>
            </a:r>
            <a:r>
              <a:rPr lang="en-US" dirty="0" smtClean="0"/>
              <a:t>I </a:t>
            </a:r>
            <a:r>
              <a:rPr lang="ru-RU" dirty="0" smtClean="0"/>
              <a:t>и «</a:t>
            </a:r>
            <a:r>
              <a:rPr lang="ru-RU" dirty="0" err="1" smtClean="0"/>
              <a:t>верховники</a:t>
            </a:r>
            <a:r>
              <a:rPr lang="ru-RU" dirty="0" smtClean="0"/>
              <a:t>».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dirty="0" smtClean="0"/>
              <a:t>4. Молодой император Пётр </a:t>
            </a:r>
            <a:r>
              <a:rPr lang="en-US" dirty="0" smtClean="0"/>
              <a:t>II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2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1.Эпоха дворцовых переворотов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1725 – 1762гг. </a:t>
            </a:r>
            <a:r>
              <a:rPr lang="ru-RU" dirty="0"/>
              <a:t>- </a:t>
            </a:r>
            <a:r>
              <a:rPr lang="ru-RU" dirty="0" smtClean="0"/>
              <a:t>эпоха </a:t>
            </a:r>
            <a:r>
              <a:rPr lang="ru-RU" dirty="0"/>
              <a:t>дворцовых </a:t>
            </a:r>
            <a:r>
              <a:rPr lang="ru-RU" dirty="0" smtClean="0"/>
              <a:t>переворотов</a:t>
            </a:r>
          </a:p>
          <a:p>
            <a:r>
              <a:rPr lang="ru-RU" dirty="0" smtClean="0"/>
              <a:t>За 37 лет сменилось 7 правителей</a:t>
            </a:r>
          </a:p>
          <a:p>
            <a:r>
              <a:rPr lang="ru-RU" dirty="0" smtClean="0"/>
              <a:t>«воля персон оказывалась выше воли закона»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но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Россия обогнала Англию по производству чугуна</a:t>
            </a:r>
          </a:p>
          <a:p>
            <a:r>
              <a:rPr lang="ru-RU" dirty="0" smtClean="0"/>
              <a:t>Вывоз хлеба увеличился в 22 раза</a:t>
            </a:r>
          </a:p>
          <a:p>
            <a:r>
              <a:rPr lang="ru-RU" dirty="0" smtClean="0"/>
              <a:t>Военные победы</a:t>
            </a:r>
          </a:p>
          <a:p>
            <a:r>
              <a:rPr lang="ru-RU" dirty="0" smtClean="0"/>
              <a:t>Культурные достижения, время великого Ломоносова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010419" y="5337212"/>
            <a:ext cx="108012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259228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Дворцовый переворот </a:t>
            </a:r>
            <a:r>
              <a:rPr lang="ru-RU" sz="3200" dirty="0" smtClean="0"/>
              <a:t>- «это </a:t>
            </a:r>
            <a:r>
              <a:rPr lang="ru-RU" sz="3200" dirty="0"/>
              <a:t>захват политической власти в России XVIII столетия, имеющий причиной отсутствие четких правил наследования престола, сопровождающийся борьбой придворных группировок и совершающийся, как правило, при содействии гвардейских </a:t>
            </a:r>
            <a:r>
              <a:rPr lang="ru-RU" sz="3200" dirty="0" smtClean="0"/>
              <a:t>полков».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 (В.О. Ключевский)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11352"/>
            <a:ext cx="4507979" cy="360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7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2.Борьба за власть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264696" cy="414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0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Причины дворцовых переворотов: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836712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sz="2400" b="1" dirty="0"/>
              <a:t>1) указ Петра I от 1722 года о наследовании престола, предоставляющий императору самому назначать своего наследника;</a:t>
            </a:r>
          </a:p>
          <a:p>
            <a:endParaRPr lang="ru-RU" sz="2400" b="1" dirty="0"/>
          </a:p>
          <a:p>
            <a:r>
              <a:rPr lang="ru-RU" sz="2400" b="1" dirty="0"/>
              <a:t>2) большое количество прямых и косвенных </a:t>
            </a:r>
            <a:r>
              <a:rPr lang="ru-RU" sz="2400" b="1" dirty="0" smtClean="0"/>
              <a:t>наследников у последующих правителей;</a:t>
            </a:r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3) личные интересы аристократии и дворянства.</a:t>
            </a:r>
          </a:p>
          <a:p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93958"/>
            <a:ext cx="3552056" cy="266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3. Екатерина </a:t>
            </a:r>
            <a:r>
              <a:rPr lang="en-US" dirty="0" smtClean="0">
                <a:solidFill>
                  <a:srgbClr val="FF0000"/>
                </a:solidFill>
              </a:rPr>
              <a:t>I </a:t>
            </a:r>
            <a:r>
              <a:rPr lang="ru-RU" dirty="0" smtClean="0">
                <a:solidFill>
                  <a:srgbClr val="FF0000"/>
                </a:solidFill>
              </a:rPr>
              <a:t>и «</a:t>
            </a:r>
            <a:r>
              <a:rPr lang="ru-RU" dirty="0" err="1" smtClean="0">
                <a:solidFill>
                  <a:srgbClr val="FF0000"/>
                </a:solidFill>
              </a:rPr>
              <a:t>верховники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ru-RU" dirty="0" smtClean="0"/>
              <a:t>1725 – 1727гг. – правление Екатерины </a:t>
            </a:r>
            <a:r>
              <a:rPr lang="en-US" dirty="0" smtClean="0"/>
              <a:t>I</a:t>
            </a:r>
            <a:r>
              <a:rPr lang="ru-RU" dirty="0" smtClean="0"/>
              <a:t> (жена Петра </a:t>
            </a:r>
            <a:r>
              <a:rPr lang="en-US" dirty="0" smtClean="0"/>
              <a:t>I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1726г. – создание Верховного тайного совета (Меншиков А.Д., Толстой П.А., Апраксин Ф.М., Остерман А.И.)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12" y="1915340"/>
            <a:ext cx="3029975" cy="389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49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19480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0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260648"/>
            <a:ext cx="858235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8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4. Молодой </a:t>
            </a:r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мператор Пётр 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1727 – 1730гг. – правление Петра </a:t>
            </a:r>
            <a:r>
              <a:rPr lang="en-US" dirty="0" smtClean="0"/>
              <a:t>II</a:t>
            </a:r>
            <a:r>
              <a:rPr lang="ru-RU" dirty="0" smtClean="0"/>
              <a:t> (внук Петра </a:t>
            </a:r>
            <a:r>
              <a:rPr lang="en-US" dirty="0" smtClean="0"/>
              <a:t>I</a:t>
            </a:r>
            <a:r>
              <a:rPr lang="ru-RU" dirty="0" smtClean="0"/>
              <a:t>, сын царевича </a:t>
            </a:r>
            <a:r>
              <a:rPr lang="ru-RU" dirty="0"/>
              <a:t>А</a:t>
            </a:r>
            <a:r>
              <a:rPr lang="ru-RU" dirty="0" smtClean="0"/>
              <a:t>лексея)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248472" cy="50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8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Что </a:t>
            </a:r>
            <a:r>
              <a:rPr lang="ru-RU" b="1" dirty="0">
                <a:solidFill>
                  <a:srgbClr val="FF0000"/>
                </a:solidFill>
              </a:rPr>
              <a:t>означало «общее благо» как официальная цель реформ Петра I?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50" y="1600200"/>
            <a:ext cx="70076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8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Меншиков в Берёзове (В.И. Суриков)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2844"/>
            <a:ext cx="6336704" cy="522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2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Внутренняя политика </a:t>
            </a:r>
            <a:r>
              <a:rPr lang="ru-RU" dirty="0" err="1" smtClean="0">
                <a:solidFill>
                  <a:srgbClr val="FF0000"/>
                </a:solidFill>
              </a:rPr>
              <a:t>Пётра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Перенёс столицу из Петербурга в </a:t>
            </a:r>
            <a:r>
              <a:rPr lang="ru-RU" dirty="0" smtClean="0"/>
              <a:t>Москву</a:t>
            </a:r>
          </a:p>
          <a:p>
            <a:r>
              <a:rPr lang="ru-RU" dirty="0" smtClean="0"/>
              <a:t>Участия </a:t>
            </a:r>
            <a:r>
              <a:rPr lang="ru-RU" dirty="0"/>
              <a:t>в управлении государственными делами не </a:t>
            </a:r>
            <a:r>
              <a:rPr lang="ru-RU" dirty="0" smtClean="0"/>
              <a:t>принимал</a:t>
            </a:r>
          </a:p>
          <a:p>
            <a:r>
              <a:rPr lang="ru-RU" dirty="0" smtClean="0"/>
              <a:t>Фактически </a:t>
            </a:r>
            <a:r>
              <a:rPr lang="ru-RU" dirty="0"/>
              <a:t>страной управлял Верховный тайный совет </a:t>
            </a:r>
            <a:endParaRPr lang="ru-RU" dirty="0" smtClean="0"/>
          </a:p>
          <a:p>
            <a:r>
              <a:rPr lang="ru-RU" dirty="0" smtClean="0"/>
              <a:t>Выражал </a:t>
            </a:r>
            <a:r>
              <a:rPr lang="ru-RU" dirty="0"/>
              <a:t>пренебрежение к реформам Петра I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539674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4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 Что </a:t>
            </a:r>
            <a:r>
              <a:rPr lang="ru-RU" b="1" dirty="0"/>
              <a:t>означало «общее благо» как официальная цель реформ Петра I?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понимании Петра I речь шла прежде всего об интересах государства. Все реформы призваны были приносить государственную пользу. Считалось, что лучше всего, если каждый человек независимо от сословия будет приносить пользу государству.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3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2. Система </a:t>
            </a:r>
            <a:r>
              <a:rPr lang="ru-RU" b="1" dirty="0"/>
              <a:t>мер правительства, поощряющих развитие отечественной промышленности:</a:t>
            </a:r>
          </a:p>
          <a:p>
            <a:r>
              <a:rPr lang="ru-RU" dirty="0"/>
              <a:t>а) протекционизм                    в) кормление</a:t>
            </a:r>
          </a:p>
          <a:p>
            <a:r>
              <a:rPr lang="ru-RU" dirty="0"/>
              <a:t>б) </a:t>
            </a:r>
            <a:r>
              <a:rPr lang="ru-RU" dirty="0" smtClean="0"/>
              <a:t>меркантилизм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3. Какими </a:t>
            </a:r>
            <a:r>
              <a:rPr lang="ru-RU" b="1" dirty="0"/>
              <a:t>делами ведала Адмиралтейская коллегия?</a:t>
            </a:r>
          </a:p>
          <a:p>
            <a:r>
              <a:rPr lang="ru-RU" dirty="0"/>
              <a:t>а) флотом</a:t>
            </a:r>
          </a:p>
          <a:p>
            <a:r>
              <a:rPr lang="ru-RU" dirty="0"/>
              <a:t>б) международными связями России</a:t>
            </a:r>
          </a:p>
          <a:p>
            <a:r>
              <a:rPr lang="ru-RU" dirty="0"/>
              <a:t>в) сухопутной армией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4. К </a:t>
            </a:r>
            <a:r>
              <a:rPr lang="ru-RU" b="1" dirty="0"/>
              <a:t>характеристике абсолютизма относится:</a:t>
            </a:r>
          </a:p>
          <a:p>
            <a:r>
              <a:rPr lang="ru-RU" dirty="0"/>
              <a:t>а) наличие представительного органа</a:t>
            </a:r>
          </a:p>
          <a:p>
            <a:r>
              <a:rPr lang="ru-RU" dirty="0"/>
              <a:t>б) неограниченный характер власти монарха</a:t>
            </a:r>
          </a:p>
          <a:p>
            <a:r>
              <a:rPr lang="ru-RU" dirty="0"/>
              <a:t>в) контроль народа над работой государственной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4046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2. Система </a:t>
            </a:r>
            <a:r>
              <a:rPr lang="ru-RU" b="1" dirty="0"/>
              <a:t>мер правительства, поощряющих развитие отечественной промышленности:</a:t>
            </a:r>
          </a:p>
          <a:p>
            <a:r>
              <a:rPr lang="ru-RU" b="1" dirty="0"/>
              <a:t>а) протекционизм    </a:t>
            </a:r>
            <a:r>
              <a:rPr lang="ru-RU" dirty="0"/>
              <a:t>                в) кормление</a:t>
            </a:r>
          </a:p>
          <a:p>
            <a:r>
              <a:rPr lang="ru-RU" dirty="0"/>
              <a:t>б) </a:t>
            </a:r>
            <a:r>
              <a:rPr lang="ru-RU" dirty="0" smtClean="0"/>
              <a:t>меркантилизм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3. Какими </a:t>
            </a:r>
            <a:r>
              <a:rPr lang="ru-RU" b="1" dirty="0"/>
              <a:t>делами ведала Адмиралтейская коллегия?</a:t>
            </a:r>
          </a:p>
          <a:p>
            <a:r>
              <a:rPr lang="ru-RU" b="1" dirty="0"/>
              <a:t>а) флотом</a:t>
            </a:r>
          </a:p>
          <a:p>
            <a:r>
              <a:rPr lang="ru-RU" dirty="0"/>
              <a:t>б) международными связями России</a:t>
            </a:r>
          </a:p>
          <a:p>
            <a:r>
              <a:rPr lang="ru-RU" dirty="0"/>
              <a:t>в) сухопутной армией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4. К </a:t>
            </a:r>
            <a:r>
              <a:rPr lang="ru-RU" b="1" dirty="0"/>
              <a:t>характеристике абсолютизма относится:</a:t>
            </a:r>
          </a:p>
          <a:p>
            <a:r>
              <a:rPr lang="ru-RU" dirty="0"/>
              <a:t>а) наличие представительного органа</a:t>
            </a:r>
          </a:p>
          <a:p>
            <a:r>
              <a:rPr lang="ru-RU" b="1" dirty="0"/>
              <a:t>б) неограниченный характер власти монарха</a:t>
            </a:r>
          </a:p>
          <a:p>
            <a:r>
              <a:rPr lang="ru-RU" dirty="0"/>
              <a:t>в) контроль народа над работой государственной власти</a:t>
            </a:r>
          </a:p>
        </p:txBody>
      </p:sp>
    </p:spTree>
    <p:extLst>
      <p:ext uri="{BB962C8B-B14F-4D97-AF65-F5344CB8AC3E}">
        <p14:creationId xmlns:p14="http://schemas.microsoft.com/office/powerpoint/2010/main" val="3245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435280" cy="57935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5. Вотчинное </a:t>
            </a:r>
            <a:r>
              <a:rPr lang="ru-RU" b="1" dirty="0"/>
              <a:t>и помещичье землевладение были уравнены, и в закон было введено понятие «недвижимая собственность»:</a:t>
            </a:r>
          </a:p>
          <a:p>
            <a:r>
              <a:rPr lang="ru-RU" dirty="0"/>
              <a:t>а) в 1711 г. б) в 1714 г. в) в 1722 г.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6. В </a:t>
            </a:r>
            <a:r>
              <a:rPr lang="ru-RU" b="1" dirty="0"/>
              <a:t>1724 г. для увеличения сбора налогов правительство провело:</a:t>
            </a:r>
          </a:p>
          <a:p>
            <a:r>
              <a:rPr lang="ru-RU" dirty="0"/>
              <a:t>а) подушную перепись                 в) рекрутский набор</a:t>
            </a:r>
          </a:p>
          <a:p>
            <a:r>
              <a:rPr lang="ru-RU" dirty="0"/>
              <a:t>б) подворную перепись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7. Какая </a:t>
            </a:r>
            <a:r>
              <a:rPr lang="ru-RU" b="1" dirty="0"/>
              <a:t>коллегия занималась вопросами развития промышленности?</a:t>
            </a:r>
          </a:p>
          <a:p>
            <a:r>
              <a:rPr lang="ru-RU" dirty="0"/>
              <a:t>а) Берг-коллегия                      в) Камер-коллегия</a:t>
            </a:r>
          </a:p>
          <a:p>
            <a:r>
              <a:rPr lang="ru-RU" dirty="0"/>
              <a:t>б) Вотчинная коллегия</a:t>
            </a:r>
          </a:p>
        </p:txBody>
      </p:sp>
    </p:spTree>
    <p:extLst>
      <p:ext uri="{BB962C8B-B14F-4D97-AF65-F5344CB8AC3E}">
        <p14:creationId xmlns:p14="http://schemas.microsoft.com/office/powerpoint/2010/main" val="38216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435280" cy="57935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5. Вотчинное </a:t>
            </a:r>
            <a:r>
              <a:rPr lang="ru-RU" b="1" dirty="0"/>
              <a:t>и помещичье землевладение были уравнены, и в закон было введено понятие «недвижимая собственность»:</a:t>
            </a:r>
          </a:p>
          <a:p>
            <a:r>
              <a:rPr lang="ru-RU" dirty="0"/>
              <a:t>а) в 1711 г</a:t>
            </a:r>
            <a:r>
              <a:rPr lang="ru-RU" dirty="0" smtClean="0"/>
              <a:t>.        </a:t>
            </a:r>
            <a:r>
              <a:rPr lang="ru-RU" b="1" dirty="0"/>
              <a:t>б) в 1714 г</a:t>
            </a:r>
            <a:r>
              <a:rPr lang="ru-RU" b="1" dirty="0" smtClean="0"/>
              <a:t>.        </a:t>
            </a:r>
            <a:r>
              <a:rPr lang="ru-RU" dirty="0"/>
              <a:t>в) в 1722 г.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6. В </a:t>
            </a:r>
            <a:r>
              <a:rPr lang="ru-RU" b="1" dirty="0"/>
              <a:t>1724 г. для увеличения сбора налогов правительство провело:</a:t>
            </a:r>
          </a:p>
          <a:p>
            <a:r>
              <a:rPr lang="ru-RU" b="1" dirty="0"/>
              <a:t>а) подушную перепись                 </a:t>
            </a:r>
            <a:r>
              <a:rPr lang="ru-RU" dirty="0"/>
              <a:t>в) рекрутский набор</a:t>
            </a:r>
          </a:p>
          <a:p>
            <a:r>
              <a:rPr lang="ru-RU" dirty="0"/>
              <a:t>б) подворную перепись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7. Какая </a:t>
            </a:r>
            <a:r>
              <a:rPr lang="ru-RU" b="1" dirty="0"/>
              <a:t>коллегия занималась вопросами развития промышленности?</a:t>
            </a:r>
          </a:p>
          <a:p>
            <a:r>
              <a:rPr lang="ru-RU" b="1" dirty="0"/>
              <a:t>а) Берг-коллегия                      </a:t>
            </a:r>
            <a:r>
              <a:rPr lang="ru-RU" dirty="0"/>
              <a:t>в) Камер-коллегия</a:t>
            </a:r>
          </a:p>
          <a:p>
            <a:r>
              <a:rPr lang="ru-RU" dirty="0"/>
              <a:t>б) Вотчинная коллегия</a:t>
            </a:r>
          </a:p>
        </p:txBody>
      </p:sp>
    </p:spTree>
    <p:extLst>
      <p:ext uri="{BB962C8B-B14F-4D97-AF65-F5344CB8AC3E}">
        <p14:creationId xmlns:p14="http://schemas.microsoft.com/office/powerpoint/2010/main" val="32548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8. Какие </a:t>
            </a:r>
            <a:r>
              <a:rPr lang="ru-RU" b="1" dirty="0"/>
              <a:t>из Петровских реформ вы считаете наиболее важными? Своё мнение обоснуйте.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98" y="1371641"/>
            <a:ext cx="42862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0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8. Какие </a:t>
            </a:r>
            <a:r>
              <a:rPr lang="ru-RU" b="1" dirty="0"/>
              <a:t>из Петровских реформ вы считаете наиболее важными? Своё мнение обоснуйте.</a:t>
            </a:r>
          </a:p>
          <a:p>
            <a:r>
              <a:rPr lang="ru-RU" dirty="0"/>
              <a:t>(-Военная реформа – позволила России победить в Северной войне, выйти в Балтийское море и занять место в числе  великих держав.</a:t>
            </a:r>
          </a:p>
          <a:p>
            <a:r>
              <a:rPr lang="ru-RU" dirty="0"/>
              <a:t>-Административная реформа – повысила эффективность государственного управления.)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699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Причины нестабильности политического строя. Дворцовые перевороты.</vt:lpstr>
      <vt:lpstr>1. Что означало «общее благо» как официальная цель реформ Петра I? </vt:lpstr>
      <vt:lpstr>1. Что означало «общее благо» как официальная цель реформ Петра I?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нестабильности политического строя. Дворцовые перевороты.</vt:lpstr>
      <vt:lpstr>План урока</vt:lpstr>
      <vt:lpstr>1.Эпоха дворцовых переворотов</vt:lpstr>
      <vt:lpstr>Дворцовый переворот - «это захват политической власти в России XVIII столетия, имеющий причиной отсутствие четких правил наследования престола, сопровождающийся борьбой придворных группировок и совершающийся, как правило, при содействии гвардейских полков».                                                          (В.О. Ключевский)</vt:lpstr>
      <vt:lpstr>2.Борьба за власть</vt:lpstr>
      <vt:lpstr>Причины дворцовых переворотов: </vt:lpstr>
      <vt:lpstr>3. Екатерина I и «верховники»</vt:lpstr>
      <vt:lpstr>Презентация PowerPoint</vt:lpstr>
      <vt:lpstr>Презентация PowerPoint</vt:lpstr>
      <vt:lpstr>4. Молодой император Пётр II</vt:lpstr>
      <vt:lpstr>Меншиков в Берёзове (В.И. Суриков)</vt:lpstr>
      <vt:lpstr>Внутренняя политика Пётра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после Петра I</dc:title>
  <dc:creator>Пользователь</dc:creator>
  <cp:lastModifiedBy>Пользователь</cp:lastModifiedBy>
  <cp:revision>23</cp:revision>
  <dcterms:created xsi:type="dcterms:W3CDTF">2018-10-07T16:18:55Z</dcterms:created>
  <dcterms:modified xsi:type="dcterms:W3CDTF">2020-08-29T07:22:26Z</dcterms:modified>
</cp:coreProperties>
</file>