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5" r:id="rId11"/>
    <p:sldId id="266" r:id="rId12"/>
    <p:sldId id="263" r:id="rId13"/>
    <p:sldId id="269" r:id="rId14"/>
    <p:sldId id="26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BDB959-5C41-459E-9435-C57285217D6A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82E014-F62E-4001-90BA-3124C2454E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rkray.ru/?page=&#1044;&#1086;&#1084;-&#1084;&#1091;&#1079;&#1099;&#1082;&#1080;-&#1080;-&#1082;&#1080;&#1085;&#1086;-&#1050;&#1086;&#1084;&#1089;&#1086;&#1084;&#1086;&#1083;&#1077;&#1094;" TargetMode="External"/><Relationship Id="rId2" Type="http://schemas.openxmlformats.org/officeDocument/2006/relationships/hyperlink" Target="http://www.edinenie35.ru/index.php/komsomolets/istor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chitectureguru.ru/oktyabrskij-most-v-cherepovce/" TargetMode="External"/><Relationship Id="rId5" Type="http://schemas.openxmlformats.org/officeDocument/2006/relationships/hyperlink" Target="https://posmotrim.by/article/arhitektura-voskresenskogo-sobora-cherepovca.html" TargetMode="External"/><Relationship Id="rId4" Type="http://schemas.openxmlformats.org/officeDocument/2006/relationships/hyperlink" Target="https://annawwts.com/cherepove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D39B79-238A-4A81-930D-39241A4F2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97" y="1164561"/>
            <a:ext cx="11913078" cy="18546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1" dirty="0" smtClean="0"/>
              <a:t>«Город сегодня и завтра»</a:t>
            </a:r>
            <a:br>
              <a:rPr lang="ru-RU" sz="3600" b="1" dirty="0" smtClean="0"/>
            </a:br>
            <a:r>
              <a:rPr lang="ru-RU" sz="3600" b="1" dirty="0" smtClean="0"/>
              <a:t> «Пути развития современной архитектуры и дизайна»: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«Рисуем архитектуру Череповца </a:t>
            </a:r>
            <a:br>
              <a:rPr lang="ru-RU" sz="3600" b="1" dirty="0" smtClean="0"/>
            </a:br>
            <a:r>
              <a:rPr lang="ru-RU" sz="3600" b="1" dirty="0" smtClean="0"/>
              <a:t>в графическом редакторе </a:t>
            </a:r>
            <a:r>
              <a:rPr lang="en-US" sz="3600" b="1" dirty="0" smtClean="0"/>
              <a:t>Paint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pic>
        <p:nvPicPr>
          <p:cNvPr id="8194" name="Picture 2" descr="http://s3.fotokto.ru/photo/full/109/1093762.jpg"/>
          <p:cNvPicPr>
            <a:picLocks noChangeAspect="1" noChangeArrowheads="1"/>
          </p:cNvPicPr>
          <p:nvPr/>
        </p:nvPicPr>
        <p:blipFill>
          <a:blip r:embed="rId2" cstate="print"/>
          <a:srcRect t="30931" b="19654"/>
          <a:stretch>
            <a:fillRect/>
          </a:stretch>
        </p:blipFill>
        <p:spPr bwMode="auto">
          <a:xfrm>
            <a:off x="362599" y="4035179"/>
            <a:ext cx="11430000" cy="26310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05774" y="448900"/>
            <a:ext cx="10049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Интегрированный урок по информатике и ИЗО в 7-м классе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40748" y="3139863"/>
            <a:ext cx="489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 Мартынова Наталия Николаевна, учитель ИЗО и технологии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93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4163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Графический редактор </a:t>
            </a:r>
            <a:r>
              <a:rPr lang="ru-RU" dirty="0" err="1" smtClean="0"/>
              <a:t>Paint</a:t>
            </a:r>
            <a:r>
              <a:rPr lang="ru-RU" dirty="0" smtClean="0"/>
              <a:t> ориентирован на процесс рисования простых изображений и на комбинирование готовых фрагментов.</a:t>
            </a:r>
          </a:p>
          <a:p>
            <a:r>
              <a:rPr lang="ru-RU" dirty="0" smtClean="0"/>
              <a:t>Конструирование сложных графических изображений из простых геометрических фигур (графических примитивов) – основная идея векторных графических редакторов. Особенности работы в векторных редакторах рассмотрим на примере редактора </a:t>
            </a:r>
            <a:r>
              <a:rPr lang="ru-RU" dirty="0" err="1" smtClean="0"/>
              <a:t>Paint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 графическим примитивам относятся: линии и стрелки; прямоугольники, окружности, эллипсы, дуги, сегменты и секторы; кривые; фигуры-символы, выноски, звезды; соединительные линии; трехмерные объекты (куб, шар, цилиндр); текстовые документы и так далее </a:t>
            </a:r>
            <a:r>
              <a:rPr lang="ru-RU" i="1" dirty="0" smtClean="0"/>
              <a:t>(показываю объекты на интерактивной доске).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9623" y="871268"/>
            <a:ext cx="93510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Графический редактор </a:t>
            </a:r>
            <a:r>
              <a:rPr lang="en-US" sz="5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Paint</a:t>
            </a:r>
            <a:br>
              <a:rPr lang="en-US" sz="5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Векторный графический редактор воспринимает каждый графический примитив как отдельный объект, который можно преобразовывать – уменьшать и увеличивать, поворачивать, наклонять, использовать другие эффекты. Но для этого нужно предварительно выделить объект, для этого нужно выбрать инструмент </a:t>
            </a:r>
            <a:r>
              <a:rPr lang="ru-RU" b="1" dirty="0" smtClean="0"/>
              <a:t>Выделение объекта</a:t>
            </a:r>
            <a:r>
              <a:rPr lang="ru-RU" dirty="0" smtClean="0"/>
              <a:t> и щелкнуть на нужном изображении. Каждый графический примитив рисуется в новом слое. Это позволяет создавать сложные изображения, накладывая объекты, друг на друга. </a:t>
            </a:r>
          </a:p>
          <a:p>
            <a:r>
              <a:rPr lang="ru-RU" dirty="0" smtClean="0"/>
              <a:t>Отдельные графические примитивы можно преобразовывать в единый объект. С полученным объектом можно проводить те же действия, что и с исходными объектами.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66824" y="871593"/>
            <a:ext cx="8928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4617B"/>
                </a:solidFill>
                <a:latin typeface="Calibri"/>
              </a:rPr>
              <a:t>Графический редактор </a:t>
            </a:r>
            <a:r>
              <a:rPr lang="en-US" sz="4400" b="1" dirty="0" smtClean="0">
                <a:solidFill>
                  <a:srgbClr val="04617B"/>
                </a:solidFill>
                <a:latin typeface="Calibri"/>
              </a:rPr>
              <a:t>Paint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3ED16E-9C80-4F2F-B66D-4E7D43E5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85" y="1000665"/>
            <a:ext cx="10972800" cy="1000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Интерфейс графических редакторов</a:t>
            </a:r>
            <a:br>
              <a:rPr lang="ru-RU" sz="5400" b="1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8227" y="1573171"/>
            <a:ext cx="10972800" cy="1118271"/>
          </a:xfrm>
        </p:spPr>
        <p:txBody>
          <a:bodyPr>
            <a:normAutofit/>
          </a:bodyPr>
          <a:lstStyle/>
          <a:p>
            <a:pPr indent="182563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Графический редактор - компьютерная программа, позволяющая создавать и редактировать изображения.</a:t>
            </a:r>
          </a:p>
          <a:p>
            <a:pPr indent="182563"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/>
              <a:t>Различают растровые и векторные графические редакторы</a:t>
            </a:r>
            <a:endParaRPr lang="ru-RU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36154" t="35128" r="16106" b="13675"/>
          <a:stretch>
            <a:fillRect/>
          </a:stretch>
        </p:blipFill>
        <p:spPr bwMode="auto">
          <a:xfrm>
            <a:off x="2470634" y="2526615"/>
            <a:ext cx="6822833" cy="41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42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Практическое задание для урока информатики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графическом редакторе </a:t>
            </a:r>
            <a:r>
              <a:rPr lang="ru-RU" dirty="0" err="1" smtClean="0"/>
              <a:t>Paint</a:t>
            </a:r>
            <a:r>
              <a:rPr lang="ru-RU" dirty="0" smtClean="0"/>
              <a:t> постройте изображение</a:t>
            </a:r>
            <a:r>
              <a:rPr lang="en-US" dirty="0" smtClean="0"/>
              <a:t>: </a:t>
            </a:r>
            <a:r>
              <a:rPr lang="ru-RU" dirty="0" smtClean="0"/>
              <a:t>силуэт архитектурного сооружения.</a:t>
            </a:r>
          </a:p>
          <a:p>
            <a:r>
              <a:rPr lang="ru-RU" dirty="0" smtClean="0"/>
              <a:t>Сохраните результат работы в личной папке.</a:t>
            </a:r>
          </a:p>
          <a:p>
            <a:r>
              <a:rPr lang="ru-RU" dirty="0" smtClean="0"/>
              <a:t>Завершите работу с графическим редактором.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Усадьба </a:t>
            </a:r>
            <a:r>
              <a:rPr lang="ru-RU" b="1" dirty="0" err="1" smtClean="0"/>
              <a:t>Гальских</a:t>
            </a:r>
            <a:endParaRPr lang="ru-RU" dirty="0"/>
          </a:p>
        </p:txBody>
      </p:sp>
      <p:pic>
        <p:nvPicPr>
          <p:cNvPr id="1026" name="Picture 2" descr="d:\Sergey\Desktop\Усадьба гальских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278" y="1935163"/>
            <a:ext cx="780344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Дом музыки и кино «Комсомолец»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775" y="1935163"/>
            <a:ext cx="86024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Камерный театр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837" y="1935163"/>
            <a:ext cx="83983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www.edinenie35.ru/index.php/komsomolets/istoriya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3"/>
              </a:rPr>
              <a:t>https://www.cherkray.ru/?page=</a:t>
            </a:r>
            <a:r>
              <a:rPr lang="ru-RU" dirty="0" err="1" smtClean="0">
                <a:solidFill>
                  <a:schemeClr val="accent2"/>
                </a:solidFill>
                <a:hlinkClick r:id="rId3"/>
              </a:rPr>
              <a:t>Дом-музыки-и-кино-Комсомолец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4"/>
              </a:rPr>
              <a:t>https://annawwts.com/cherepovets</a:t>
            </a:r>
            <a:r>
              <a:rPr lang="en-US" dirty="0" smtClean="0">
                <a:solidFill>
                  <a:schemeClr val="accent2"/>
                </a:solidFill>
                <a:hlinkClick r:id="rId4"/>
              </a:rPr>
              <a:t>/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5"/>
              </a:rPr>
              <a:t>https</a:t>
            </a:r>
            <a:r>
              <a:rPr lang="en-US" dirty="0" smtClean="0">
                <a:solidFill>
                  <a:schemeClr val="accent2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accent2"/>
                </a:solidFill>
                <a:hlinkClick r:id="rId5"/>
              </a:rPr>
              <a:t>posmotrim.by/article/arhitektura-voskresenskogo-sobora-cherepovca.html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6"/>
              </a:rPr>
              <a:t>https://architectureguru.ru/oktyabrskij-most-v-cherepovce</a:t>
            </a:r>
            <a:r>
              <a:rPr lang="en-US" dirty="0" smtClean="0">
                <a:solidFill>
                  <a:schemeClr val="accent2"/>
                </a:solidFill>
                <a:hlinkClick r:id="rId6"/>
              </a:rPr>
              <a:t>/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9675"/>
            <a:ext cx="10972800" cy="52549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Цели: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Образовательная</a:t>
            </a:r>
            <a:r>
              <a:rPr lang="ru-RU" dirty="0" smtClean="0"/>
              <a:t> – познакомить учащихся с архитектурными стилями.</a:t>
            </a:r>
          </a:p>
          <a:p>
            <a:pPr>
              <a:buNone/>
            </a:pPr>
            <a:r>
              <a:rPr lang="ru-RU" i="1" dirty="0" smtClean="0"/>
              <a:t>Воспитательная</a:t>
            </a:r>
            <a:r>
              <a:rPr lang="ru-RU" dirty="0" smtClean="0"/>
              <a:t> - способствовать эстетическому воспитанию, формированию у учащихся вкуса.</a:t>
            </a:r>
          </a:p>
          <a:p>
            <a:pPr>
              <a:buNone/>
            </a:pPr>
            <a:r>
              <a:rPr lang="ru-RU" i="1" dirty="0" smtClean="0"/>
              <a:t>Развивающая</a:t>
            </a:r>
            <a:r>
              <a:rPr lang="ru-RU" dirty="0" smtClean="0"/>
              <a:t> - развивать воображение, творческие способности, формировать навыки по созданию силуэта здания </a:t>
            </a:r>
            <a:r>
              <a:rPr lang="ru-RU" sz="2800" b="1" dirty="0" smtClean="0"/>
              <a:t> </a:t>
            </a:r>
            <a:r>
              <a:rPr lang="ru-RU" dirty="0" smtClean="0"/>
              <a:t>в графическом редакторе </a:t>
            </a:r>
            <a:r>
              <a:rPr lang="en-US" dirty="0" smtClean="0"/>
              <a:t>Paint</a:t>
            </a:r>
            <a:r>
              <a:rPr lang="ru-RU" sz="2300" dirty="0" smtClean="0"/>
              <a:t> 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>Тип урока: </a:t>
            </a:r>
            <a:r>
              <a:rPr lang="ru-RU" dirty="0" smtClean="0"/>
              <a:t>урок формирования новых знаний, умений и навыков.</a:t>
            </a:r>
          </a:p>
          <a:p>
            <a:pPr>
              <a:buNone/>
            </a:pPr>
            <a:r>
              <a:rPr lang="ru-RU" b="1" dirty="0" smtClean="0"/>
              <a:t>Виды деятельности </a:t>
            </a:r>
            <a:r>
              <a:rPr lang="ru-RU" dirty="0" smtClean="0"/>
              <a:t>учащихся:</a:t>
            </a:r>
          </a:p>
          <a:p>
            <a:pPr>
              <a:buNone/>
            </a:pPr>
            <a:r>
              <a:rPr lang="ru-RU" dirty="0" smtClean="0"/>
              <a:t>осознавать современный уровень развития технологий и материалов, используемых в архитектуре и строительстве;</a:t>
            </a:r>
          </a:p>
          <a:p>
            <a:pPr>
              <a:buNone/>
            </a:pPr>
            <a:r>
              <a:rPr lang="ru-RU" dirty="0" smtClean="0"/>
              <a:t>выполнять в материале разнохарактерные практические творческие работы.</a:t>
            </a:r>
          </a:p>
          <a:p>
            <a:pPr>
              <a:buNone/>
            </a:pPr>
            <a:r>
              <a:rPr lang="ru-RU" b="1" dirty="0" smtClean="0"/>
              <a:t>Материалы и оборудование: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Материалы: </a:t>
            </a:r>
            <a:r>
              <a:rPr lang="ru-RU" dirty="0" smtClean="0"/>
              <a:t>бумага формата А4, черный маркер, подборка фотографий с архитектурой Череповца .</a:t>
            </a:r>
          </a:p>
          <a:p>
            <a:pPr>
              <a:buNone/>
            </a:pPr>
            <a:r>
              <a:rPr lang="ru-RU" b="1" dirty="0" smtClean="0"/>
              <a:t>Оборудование: </a:t>
            </a:r>
            <a:r>
              <a:rPr lang="ru-RU" dirty="0" smtClean="0"/>
              <a:t>интерактивная доска,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проектор, компьютер, презентация </a:t>
            </a:r>
            <a:r>
              <a:rPr lang="ru-RU" dirty="0" err="1" smtClean="0"/>
              <a:t>PowerPoint</a:t>
            </a:r>
            <a:r>
              <a:rPr lang="ru-RU" dirty="0" smtClean="0"/>
              <a:t> по теме “Город сегодня и завтра”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307E73-4E97-4BFE-88FE-BF9FDE33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Архитектура, стиль.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09C646-71B9-41A7-BF1E-C4D2DF47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Архитектура</a:t>
            </a:r>
            <a:r>
              <a:rPr lang="ru-RU" dirty="0" smtClean="0"/>
              <a:t> (от лат. </a:t>
            </a:r>
            <a:r>
              <a:rPr lang="ru-RU" dirty="0" err="1" smtClean="0"/>
              <a:t>architectur</a:t>
            </a:r>
            <a:r>
              <a:rPr lang="ru-RU" dirty="0" smtClean="0"/>
              <a:t>, </a:t>
            </a:r>
            <a:r>
              <a:rPr lang="ru-RU" dirty="0" err="1" smtClean="0"/>
              <a:t>archi</a:t>
            </a:r>
            <a:r>
              <a:rPr lang="ru-RU" dirty="0" smtClean="0"/>
              <a:t> — главный, </a:t>
            </a:r>
            <a:r>
              <a:rPr lang="ru-RU" dirty="0" err="1" smtClean="0"/>
              <a:t>tektos</a:t>
            </a:r>
            <a:r>
              <a:rPr lang="ru-RU" dirty="0" smtClean="0"/>
              <a:t> — строить, возводить) — зодчество, искусство проектировать и строить. Архитектура способна выражать в объемных конструкциях представления человека о мире, времени, пространстве, искусстве, природе и чувствах.  </a:t>
            </a:r>
          </a:p>
          <a:p>
            <a:pPr marL="0" indent="0">
              <a:buNone/>
            </a:pPr>
            <a:r>
              <a:rPr lang="ru-RU" b="0" i="0" dirty="0" smtClean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Стиль </a:t>
            </a:r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- это сложившаяся под влиянием духовных, нравственных, социальных и эстетических тенденций общественного развития совокупность признаков, характеризующих искусство определенной эпохи</a:t>
            </a:r>
            <a:r>
              <a:rPr lang="ru-RU" b="0" i="0" dirty="0" smtClean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Город Череповец является одним из металлургических центров России.</a:t>
            </a:r>
          </a:p>
          <a:p>
            <a:pPr marL="0" indent="0">
              <a:buNone/>
            </a:pPr>
            <a:r>
              <a:rPr lang="ru-RU" dirty="0" smtClean="0"/>
              <a:t>В каждом городе есть достопримечательности, благодаря которым он становится узнаваемым. К этой категории относятся архитектурные, монументальные, инфраструктурные визитные карточки Череповца.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11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CD9026-A69F-421D-83D4-1D9898B2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552091"/>
            <a:ext cx="11550769" cy="82813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Камерный театр</a:t>
            </a:r>
            <a:endParaRPr lang="ru-RU" b="1" dirty="0"/>
          </a:p>
        </p:txBody>
      </p:sp>
      <p:pic>
        <p:nvPicPr>
          <p:cNvPr id="4" name="Содержимое 3" descr="3571д3572череповецтеатря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08917" y="4050602"/>
            <a:ext cx="5067731" cy="2648681"/>
          </a:xfrm>
        </p:spPr>
      </p:pic>
      <p:sp>
        <p:nvSpPr>
          <p:cNvPr id="5" name="Прямоугольник 4"/>
          <p:cNvSpPr/>
          <p:nvPr/>
        </p:nvSpPr>
        <p:spPr>
          <a:xfrm>
            <a:off x="465827" y="1542070"/>
            <a:ext cx="4770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Архитектор Демьян </a:t>
            </a:r>
            <a:r>
              <a:rPr lang="ru-RU" dirty="0" err="1" smtClean="0"/>
              <a:t>Галактионович</a:t>
            </a:r>
            <a:r>
              <a:rPr lang="ru-RU" dirty="0" smtClean="0"/>
              <a:t> Фомичёв</a:t>
            </a:r>
            <a:br>
              <a:rPr lang="ru-RU" dirty="0" smtClean="0"/>
            </a:br>
            <a:r>
              <a:rPr lang="ru-RU" dirty="0" smtClean="0"/>
              <a:t>Строительство: 1914-1917 годы</a:t>
            </a:r>
            <a:br>
              <a:rPr lang="ru-RU" dirty="0" smtClean="0"/>
            </a:br>
            <a:r>
              <a:rPr lang="ru-RU" dirty="0" smtClean="0"/>
              <a:t>Стиль: Кирпичный стиль, неоклассицизм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9863" y="1575624"/>
            <a:ext cx="58314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60-е годы XIX столетия в Череповце при Общественном собрании из «господ-любителей» был образован музыкально-драматический кружок, который объединил представителей интеллигенции, купечества, дворянства и чиновников. Спектакли, поставленные кружком, стали большим событием в культурной жизни города. Основу репертуара составляли водевили, шутки и комедии, популярные не только в провинции, но и в столичных театрах.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901" y="3562709"/>
            <a:ext cx="5911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Череповчанам</a:t>
            </a:r>
            <a:r>
              <a:rPr lang="ru-RU" dirty="0" smtClean="0"/>
              <a:t> хорошо известно здание Камерного театра на Советском проспекте. Оно отличается необычной архитектурой. Не менее интересна и его история. 24 февраля 1914года Городская Дума приняла решение о строительстве каменного здания торговых рядов с верхними помещениями для народного театра. Ограниченность средств не позволила построить спроектированное второе крыло здания. Остались пустыми и ниши, куда первоначально предполагалось установить статуи Мельпомены и Аполлона.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39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D78A14-5548-4E22-87C0-610BBD0F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4" y="327803"/>
            <a:ext cx="10972800" cy="156138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Дом музыки и кино «Комсомолец»</a:t>
            </a:r>
            <a:br>
              <a:rPr lang="ru-RU" sz="4800" b="1" dirty="0" smtClean="0"/>
            </a:b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5A1DAB-602A-4415-ACD7-0C8AC032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17" y="1230401"/>
            <a:ext cx="11092132" cy="194411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 </a:t>
            </a:r>
            <a:r>
              <a:rPr lang="ru-RU" sz="3800" dirty="0" smtClean="0"/>
              <a:t>Кинотеатр построен в 1957 году по проекту заслуженного архитектора СССР, лауреата Сталинской премии И.В. Жолтовского. Кинотеатр представляет собой отдельно стоящее здание прямоугольной формы, с колоннами по фасаду. В основу проекта взят дворец из г. </a:t>
            </a:r>
            <a:r>
              <a:rPr lang="ru-RU" sz="3800" dirty="0" err="1" smtClean="0"/>
              <a:t>Виченса</a:t>
            </a:r>
            <a:r>
              <a:rPr lang="ru-RU" sz="3800" dirty="0" smtClean="0"/>
              <a:t> архитектора </a:t>
            </a:r>
            <a:r>
              <a:rPr lang="ru-RU" sz="3800" dirty="0" err="1" smtClean="0"/>
              <a:t>Палладио</a:t>
            </a:r>
            <a:r>
              <a:rPr lang="ru-RU" sz="3800" dirty="0" smtClean="0"/>
              <a:t> XVI века и является своеобразным памятником архитектурного стиля, известного под названием «сталинский ампир».</a:t>
            </a:r>
          </a:p>
        </p:txBody>
      </p:sp>
      <p:pic>
        <p:nvPicPr>
          <p:cNvPr id="5122" name="Picture 2" descr="https://cherkray.ru/content/images/upload/2017060114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703" y="2834895"/>
            <a:ext cx="5624123" cy="37470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068" y="3092729"/>
            <a:ext cx="56503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  Фасад пышно украшен колоннами с пилястрами и барельефами. У</a:t>
            </a:r>
            <a:r>
              <a:rPr lang="ru-RU" sz="2400" dirty="0" smtClean="0"/>
              <a:t>крашением кассового зала, фойе, а так же зрительных залов служили оригинальные массивные кованые люстры, лепнина и тканевые, льняные потолки с росписью, которые радуют нас </a:t>
            </a:r>
            <a:r>
              <a:rPr lang="ru-RU" sz="2000" dirty="0" smtClean="0"/>
              <a:t>своим</a:t>
            </a:r>
            <a:r>
              <a:rPr lang="ru-RU" sz="2400" dirty="0" smtClean="0"/>
              <a:t> великолепием до сих пор.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8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DFEC3E-410D-4301-8AAF-281B5ADB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0553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Воскресенский собор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298" y="1612511"/>
            <a:ext cx="11240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Воскресенский собор является наиболее ранним памятником каменного зодчества в Череповце и сохраняет в структуре своей композиции систему сводов и арок здания, выстроенного еще в 1752 году.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" y="2587925"/>
            <a:ext cx="65704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Архитектура этого </a:t>
            </a:r>
            <a:r>
              <a:rPr lang="ru-RU" sz="2000" dirty="0" err="1" smtClean="0"/>
              <a:t>четырехстолпного</a:t>
            </a:r>
            <a:r>
              <a:rPr lang="ru-RU" sz="2000" dirty="0" smtClean="0"/>
              <a:t> храма имеет характерные признаки русского зодчества второй половины XVIII века. Приметы позднего барокко органично сочетаются в нем с классицизмом московской архитектурной школы; присутствуют в стилистике Воскресенского собора и черты древнерусского зодчества. Вобрав в себя элементы различных стилей, храм является своеобразным промежуточным звеном между барокко и классикой. Кирпичное здание в плане имеет форму прямоугольника, а в объеме изначально представляло собой кубическую постройку, добавленную пристройками XIX века.</a:t>
            </a:r>
          </a:p>
          <a:p>
            <a:endParaRPr lang="ru-RU" sz="2000" dirty="0"/>
          </a:p>
        </p:txBody>
      </p:sp>
      <p:pic>
        <p:nvPicPr>
          <p:cNvPr id="4098" name="Picture 2" descr="https://www.booksite.ru/civk/images/M-115-11-lightbox.jpg"/>
          <p:cNvPicPr>
            <a:picLocks noChangeAspect="1" noChangeArrowheads="1"/>
          </p:cNvPicPr>
          <p:nvPr/>
        </p:nvPicPr>
        <p:blipFill>
          <a:blip r:embed="rId2" cstate="print"/>
          <a:srcRect l="5410" r="6719" b="23470"/>
          <a:stretch>
            <a:fillRect/>
          </a:stretch>
        </p:blipFill>
        <p:spPr bwMode="auto">
          <a:xfrm>
            <a:off x="6935616" y="3269411"/>
            <a:ext cx="5110843" cy="3338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82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5828" y="1264908"/>
            <a:ext cx="11326482" cy="7709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900" dirty="0" smtClean="0"/>
              <a:t>Октябрьский мост в Череповце – первый вантовый мост, появившийся на территории России. Он перекинут через реку Шексна и соединят два района Череповца – Индустриальный и </a:t>
            </a:r>
            <a:r>
              <a:rPr lang="ru-RU" sz="1900" dirty="0" err="1" smtClean="0"/>
              <a:t>Зашекснинский</a:t>
            </a:r>
            <a:r>
              <a:rPr lang="ru-RU" sz="1900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883" y="559611"/>
            <a:ext cx="104293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Октябрьский мост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296" y="2501659"/>
            <a:ext cx="55956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Работы по строительству моста начались в 1970 году по проекту </a:t>
            </a:r>
            <a:r>
              <a:rPr lang="ru-RU" dirty="0" err="1" smtClean="0"/>
              <a:t>Ленпромтрансниипроект</a:t>
            </a:r>
            <a:r>
              <a:rPr lang="ru-RU" dirty="0" smtClean="0"/>
              <a:t> и продолжались целых девять лет. Работы начались с забивки первой сваи, при этом в опору моста было вмурована капсула, в которую положили послание потомкам. В 1979 году по мосту проехали первые автомобили, но акт приемки в эксплуатацию был подписан только два года спустя.</a:t>
            </a:r>
          </a:p>
          <a:p>
            <a:r>
              <a:rPr lang="ru-RU" dirty="0" smtClean="0"/>
              <a:t> Канаты, которые являются частью конструкции, сделаны на Волгоградском заводе, а металлические барабаны в Череповце, здесь же были сделаны ограждения для парапета.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19733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 изготовлении парапетов использованы изображения вологодских кружев. Также в композицию внесены барельефы гербов пятнадцати городов Вологодской области. Конструкция Октябрьского моста напоминает конструкцию моста Св. </a:t>
            </a:r>
            <a:r>
              <a:rPr lang="ru-RU" dirty="0" err="1" smtClean="0"/>
              <a:t>Северина</a:t>
            </a:r>
            <a:r>
              <a:rPr lang="ru-RU" dirty="0" smtClean="0"/>
              <a:t> в Кельне.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content.skyscnr.com/dffd49cade25888fd8fe38736c0c5a87/cherepovets-lori-0023437350-a7.jpg"/>
          <p:cNvPicPr>
            <a:picLocks noChangeAspect="1" noChangeArrowheads="1"/>
          </p:cNvPicPr>
          <p:nvPr/>
        </p:nvPicPr>
        <p:blipFill>
          <a:blip r:embed="rId2" cstate="print"/>
          <a:srcRect t="8093" b="9782"/>
          <a:stretch>
            <a:fillRect/>
          </a:stretch>
        </p:blipFill>
        <p:spPr bwMode="auto">
          <a:xfrm>
            <a:off x="6107502" y="3505891"/>
            <a:ext cx="5762442" cy="314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44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37A04-CB5F-45D2-896F-06D6289E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pPr algn="ctr"/>
            <a:r>
              <a:rPr lang="ru-RU" b="1" dirty="0" smtClean="0"/>
              <a:t>Усадьба </a:t>
            </a:r>
            <a:r>
              <a:rPr lang="ru-RU" b="1" dirty="0" err="1" smtClean="0"/>
              <a:t>Гальских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540" y="2587925"/>
            <a:ext cx="6366294" cy="35890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Усадьба построена в формах и традициях провинциального классицизма и является ярким образцом, дошедшим до нашего времени почти в первозданном виде. </a:t>
            </a:r>
          </a:p>
          <a:p>
            <a:pPr>
              <a:buNone/>
            </a:pPr>
            <a:r>
              <a:rPr lang="ru-RU" dirty="0" smtClean="0"/>
              <a:t>    Планировочная структура формировалась непосредственно усадебным комплексом; лесопарковой полосой по берегу реки Шексны, соединявшей деревню </a:t>
            </a:r>
            <a:r>
              <a:rPr lang="ru-RU" dirty="0" err="1" smtClean="0"/>
              <a:t>Матурино</a:t>
            </a:r>
            <a:r>
              <a:rPr lang="ru-RU" dirty="0" smtClean="0"/>
              <a:t> с усадьбой с востока и переходившей далее на запад от усадьбы в ландшафтный (английский) парк; пахотными угодьями на юго-восток от усадьбы: фруктовым садом, огородами, тепличным хозяйством на юг и юго-запад от усадьбы; пойменными лугами и рекой Шексной с севера. </a:t>
            </a:r>
            <a:endParaRPr lang="ru-RU" dirty="0"/>
          </a:p>
        </p:txBody>
      </p:sp>
      <p:pic>
        <p:nvPicPr>
          <p:cNvPr id="2050" name="Picture 2" descr="https://avatars.mds.yandex.net/get-zen_doc/3957194/pub_5f4cab27a1f2813821a783f6_5f50df8b1a1ddf4776aeac07/scale_1200"/>
          <p:cNvPicPr>
            <a:picLocks noChangeAspect="1" noChangeArrowheads="1"/>
          </p:cNvPicPr>
          <p:nvPr/>
        </p:nvPicPr>
        <p:blipFill>
          <a:blip r:embed="rId2" cstate="print"/>
          <a:srcRect l="15538" t="6648" r="9427" b="19486"/>
          <a:stretch>
            <a:fillRect/>
          </a:stretch>
        </p:blipFill>
        <p:spPr bwMode="auto">
          <a:xfrm>
            <a:off x="6650965" y="2957147"/>
            <a:ext cx="5227607" cy="3443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0551" y="1276709"/>
            <a:ext cx="1133510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>
                <a:solidFill>
                  <a:prstClr val="black"/>
                </a:solidFill>
              </a:rPr>
              <a:t>   Конец XVIII — начало XIX века отмечены в истории России активным строительством провинциальных усадеб в северо-западной и центральной частях страны. Прекрасным образцом усадебной архитектуры 30-х годов XIX века является череповецкая усадьба «Горка». </a:t>
            </a:r>
          </a:p>
        </p:txBody>
      </p:sp>
    </p:spTree>
    <p:extLst>
      <p:ext uri="{BB962C8B-B14F-4D97-AF65-F5344CB8AC3E}">
        <p14:creationId xmlns="" xmlns:p14="http://schemas.microsoft.com/office/powerpoint/2010/main" val="6062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6240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Практическое задание для урока ИЗО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290" y="1639020"/>
            <a:ext cx="8025442" cy="1820173"/>
          </a:xfrm>
        </p:spPr>
        <p:txBody>
          <a:bodyPr/>
          <a:lstStyle/>
          <a:p>
            <a:r>
              <a:rPr lang="ru-RU" dirty="0" smtClean="0"/>
              <a:t>Рассмотрите сооружения г. Череповца, выберите из них наиболее характерные и значительные.</a:t>
            </a:r>
          </a:p>
          <a:p>
            <a:r>
              <a:rPr lang="ru-RU" dirty="0" smtClean="0"/>
              <a:t>Создайте силуэт архитектурного сооружения. Материал</a:t>
            </a:r>
            <a:r>
              <a:rPr lang="en-US" dirty="0" smtClean="0"/>
              <a:t>: </a:t>
            </a:r>
            <a:r>
              <a:rPr lang="ru-RU" dirty="0" smtClean="0"/>
              <a:t>черный маркер, формат А4.</a:t>
            </a:r>
          </a:p>
          <a:p>
            <a:endParaRPr lang="ru-RU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67447" y="3966712"/>
            <a:ext cx="3543299" cy="261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t="1093"/>
          <a:stretch>
            <a:fillRect/>
          </a:stretch>
        </p:blipFill>
        <p:spPr bwMode="auto">
          <a:xfrm>
            <a:off x="4018558" y="4005246"/>
            <a:ext cx="3598567" cy="262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833946" y="4028536"/>
            <a:ext cx="4185685" cy="257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8708035" y="1578576"/>
            <a:ext cx="3058395" cy="2273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781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«Город сегодня и завтра»  «Пути развития современной архитектуры и дизайна»:  «Рисуем архитектуру Череповца  в графическом редакторе Paint»</vt:lpstr>
      <vt:lpstr>Слайд 2</vt:lpstr>
      <vt:lpstr>Архитектура, стиль.</vt:lpstr>
      <vt:lpstr>Камерный театр</vt:lpstr>
      <vt:lpstr>Дом музыки и кино «Комсомолец» </vt:lpstr>
      <vt:lpstr>Воскресенский собор </vt:lpstr>
      <vt:lpstr>Слайд 7</vt:lpstr>
      <vt:lpstr>Усадьба Гальских</vt:lpstr>
      <vt:lpstr>Практическое задание для урока ИЗО</vt:lpstr>
      <vt:lpstr> </vt:lpstr>
      <vt:lpstr>Слайд 11</vt:lpstr>
      <vt:lpstr>Интерфейс графических редакторов </vt:lpstr>
      <vt:lpstr>Практическое задание для урока информатики</vt:lpstr>
      <vt:lpstr>Усадьба Гальских</vt:lpstr>
      <vt:lpstr>Дом музыки и кино «Комсомолец»</vt:lpstr>
      <vt:lpstr>Камерный театр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Образы материальной культуры прошлого (2)</dc:title>
  <dc:creator>Мартынова Анастасия Сергеевна</dc:creator>
  <cp:lastModifiedBy>Sergey</cp:lastModifiedBy>
  <cp:revision>32</cp:revision>
  <dcterms:created xsi:type="dcterms:W3CDTF">2022-03-09T06:24:27Z</dcterms:created>
  <dcterms:modified xsi:type="dcterms:W3CDTF">2022-03-14T17:34:45Z</dcterms:modified>
</cp:coreProperties>
</file>