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80" r:id="rId3"/>
    <p:sldId id="272" r:id="rId4"/>
    <p:sldId id="258" r:id="rId5"/>
    <p:sldId id="259" r:id="rId6"/>
    <p:sldId id="273" r:id="rId7"/>
    <p:sldId id="260" r:id="rId8"/>
    <p:sldId id="261" r:id="rId9"/>
    <p:sldId id="262" r:id="rId10"/>
    <p:sldId id="274" r:id="rId11"/>
    <p:sldId id="278" r:id="rId12"/>
    <p:sldId id="266" r:id="rId13"/>
    <p:sldId id="275" r:id="rId14"/>
    <p:sldId id="276" r:id="rId15"/>
    <p:sldId id="268" r:id="rId16"/>
    <p:sldId id="277" r:id="rId17"/>
    <p:sldId id="271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2808"/>
    <a:srgbClr val="0066FF"/>
    <a:srgbClr val="FFFFFF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-62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4D7347-3161-4E8C-87E2-2158B4E64259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572878-905B-434D-9456-361B77E418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6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72878-905B-434D-9456-361B77E418A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826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72878-905B-434D-9456-361B77E418AD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765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5A7E65E-487B-4BF4-BFB9-B93F4BA2AD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56B571A-73E1-40B3-9C37-D9B294D953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262BE1A-9B06-4AA8-852B-8FCAA5033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C559-9EA7-4B16-B48D-493DECB5CD32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B5D6BA1-F5CB-46DA-AC8B-207D476E6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8A1C7F6-AA8C-4D2E-BEBF-B817D37DD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72124-B9F2-4148-AC9D-62B675E6E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733558"/>
      </p:ext>
    </p:extLst>
  </p:cSld>
  <p:clrMapOvr>
    <a:masterClrMapping/>
  </p:clrMapOvr>
  <p:transition spd="slow" advTm="45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605592C-853F-4FE3-8F2D-ADF547ACA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860B32D-FA07-4699-9B69-E8D47AFADA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A0D3E23-9CDA-4501-9357-FD2533117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C559-9EA7-4B16-B48D-493DECB5CD32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B826DF0-93E7-4CE6-83F9-EB35CEC22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939F562-1C65-40DD-A969-8F3E62512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72124-B9F2-4148-AC9D-62B675E6E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449360"/>
      </p:ext>
    </p:extLst>
  </p:cSld>
  <p:clrMapOvr>
    <a:masterClrMapping/>
  </p:clrMapOvr>
  <p:transition spd="slow" advTm="45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3A1CEA56-AD29-4F18-BA95-C6842B1D79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03D03EF-EA1B-4EB5-8836-11147C087D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6F4AA25-1356-4838-A375-BDDE5FE85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C559-9EA7-4B16-B48D-493DECB5CD32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C721215-983C-4984-9F09-01F097211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CBD8188-8294-4B50-888D-503A4E6AF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72124-B9F2-4148-AC9D-62B675E6E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963117"/>
      </p:ext>
    </p:extLst>
  </p:cSld>
  <p:clrMapOvr>
    <a:masterClrMapping/>
  </p:clrMapOvr>
  <p:transition spd="slow" advTm="4500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FC727C-9CC3-49AE-AE50-CDB7F194D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899003C-FF1B-4F7B-8841-45E2B060F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4917376-E757-4DA9-B90F-71E4B7C9C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C559-9EA7-4B16-B48D-493DECB5CD32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2C4C951-C580-41C5-8D95-FDCDF541A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18F133B-B9B2-47B2-A6E3-E09D4B770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72124-B9F2-4148-AC9D-62B675E6E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955108"/>
      </p:ext>
    </p:extLst>
  </p:cSld>
  <p:clrMapOvr>
    <a:masterClrMapping/>
  </p:clrMapOvr>
  <p:transition spd="slow" advTm="4500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DED7549-26E4-41A8-97AB-4AE4D6DE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62A04D2-E2C3-44EB-A614-D23FAC3A1C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446FB3E-A112-4B47-A25C-B5F7E8A61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C559-9EA7-4B16-B48D-493DECB5CD32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B3073F5-9732-41A3-AF3B-E2F6131BF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ED69EDE-8656-4631-A224-6003C242A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72124-B9F2-4148-AC9D-62B675E6E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104570"/>
      </p:ext>
    </p:extLst>
  </p:cSld>
  <p:clrMapOvr>
    <a:masterClrMapping/>
  </p:clrMapOvr>
  <p:transition spd="slow" advTm="4500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99482C-1272-4A18-95E5-B775F84BC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970A96B-29FD-44B7-81B4-ADF18C22EF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89AC8C9-785A-478F-921E-CE53A912E5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A72D8DD-E75C-4A87-A5F0-5239CF91D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C559-9EA7-4B16-B48D-493DECB5CD32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A9BBB92-AEDF-4367-8F4F-1CAA9A398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24F8A56-46E6-4056-8C02-F6E3A1C3E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72124-B9F2-4148-AC9D-62B675E6E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152387"/>
      </p:ext>
    </p:extLst>
  </p:cSld>
  <p:clrMapOvr>
    <a:masterClrMapping/>
  </p:clrMapOvr>
  <p:transition spd="slow" advTm="4500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81F40A-9ACF-4141-9948-3CBB8F88C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1009205-751E-4552-8F92-B62017754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6DA08E6-D4EB-49E2-8D95-48EFFB265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D6E77859-AA35-4608-9E98-B41E6E843A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DA1690A2-6971-48D9-8E46-EF594464E2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A71DD6D3-6078-4917-86AF-7D44C4A53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C559-9EA7-4B16-B48D-493DECB5CD32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3C5F48A0-B571-483F-9FCF-71A8325D7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7C83AC07-1423-406B-A816-8B15336AC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72124-B9F2-4148-AC9D-62B675E6E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220265"/>
      </p:ext>
    </p:extLst>
  </p:cSld>
  <p:clrMapOvr>
    <a:masterClrMapping/>
  </p:clrMapOvr>
  <p:transition spd="slow" advTm="4500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8DB7304-B030-44E8-86AF-DD414DC04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6E8AA820-4F36-4CC1-93DF-2A3CB5ABB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C559-9EA7-4B16-B48D-493DECB5CD32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28348FD9-E1AD-4A5A-9169-2758D364B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208F13B6-BCF1-4120-AC93-DBC5235BF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72124-B9F2-4148-AC9D-62B675E6E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646896"/>
      </p:ext>
    </p:extLst>
  </p:cSld>
  <p:clrMapOvr>
    <a:masterClrMapping/>
  </p:clrMapOvr>
  <p:transition spd="slow" advTm="4500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851E7916-1B90-42AD-BCFE-CD28D3500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C559-9EA7-4B16-B48D-493DECB5CD32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8CFB6B6A-B3FD-4C3E-8979-23142E591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2E96F05-7457-4AE1-8B8A-62093BC42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72124-B9F2-4148-AC9D-62B675E6E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778014"/>
      </p:ext>
    </p:extLst>
  </p:cSld>
  <p:clrMapOvr>
    <a:masterClrMapping/>
  </p:clrMapOvr>
  <p:transition spd="slow" advTm="4500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B83F3C8-9874-4DFB-ADDA-3D6CC0FE9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7F73470-7A10-4CF9-B047-2BD78C475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7A0EA7E-3041-4ECD-896F-D86F85A51A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DD0A8F0-67F4-4B20-BA12-A1C553005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C559-9EA7-4B16-B48D-493DECB5CD32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7CB22A2-2CE3-45E7-8BE3-D330ED3BA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CE94002-C28B-4710-AAB9-F5D04507A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72124-B9F2-4148-AC9D-62B675E6E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999915"/>
      </p:ext>
    </p:extLst>
  </p:cSld>
  <p:clrMapOvr>
    <a:masterClrMapping/>
  </p:clrMapOvr>
  <p:transition spd="slow" advTm="4500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CB34609-1697-4285-9E1A-8518A542D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CB1017AA-514B-4827-809B-313D7F39C1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44860E3-47CF-47C7-8BB0-4B7154C9C4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C27546E-7174-4AB5-8ACE-B85897F6C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C559-9EA7-4B16-B48D-493DECB5CD32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5C20415-F501-4684-9EFE-064C8C08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62527D3-3A62-45C2-8BA0-54B88BB48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72124-B9F2-4148-AC9D-62B675E6E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896921"/>
      </p:ext>
    </p:extLst>
  </p:cSld>
  <p:clrMapOvr>
    <a:masterClrMapping/>
  </p:clrMapOvr>
  <p:transition spd="slow" advTm="45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F01E77A-EDEE-443B-867A-F7728E720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4F3C6EE-E885-4F8F-9264-98FD7787C5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969B35B-5A7C-422F-A40A-358ADB1D19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C7C559-9EA7-4B16-B48D-493DECB5CD32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3FD3290-5F55-4881-BDB0-98968550E9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EAE2A19-3F18-43E1-B381-35709E16B3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72124-B9F2-4148-AC9D-62B675E6E4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745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45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81B0C5E6-63E4-4F87-AC89-0CDD3E1979B3}"/>
              </a:ext>
            </a:extLst>
          </p:cNvPr>
          <p:cNvSpPr/>
          <p:nvPr/>
        </p:nvSpPr>
        <p:spPr>
          <a:xfrm>
            <a:off x="7364225" y="3888816"/>
            <a:ext cx="4348804" cy="18861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rgbClr val="0066FF"/>
                </a:solidFill>
                <a:latin typeface="Bookman Old Style" pitchFamily="18" charset="0"/>
                <a:cs typeface="Times New Roman" panose="02020603050405020304" pitchFamily="18" charset="0"/>
              </a:rPr>
              <a:t>Подготовила:</a:t>
            </a:r>
            <a:r>
              <a:rPr lang="ru-RU" sz="2400" b="1" dirty="0">
                <a:solidFill>
                  <a:srgbClr val="0066FF"/>
                </a:solidFill>
                <a:latin typeface="Bookman Old Style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66FF"/>
                </a:solidFill>
                <a:latin typeface="Bookman Old Style" pitchFamily="18" charset="0"/>
                <a:cs typeface="Times New Roman" panose="02020603050405020304" pitchFamily="18" charset="0"/>
              </a:rPr>
              <a:t>  Марченко Ю.А., старший воспитатель </a:t>
            </a:r>
          </a:p>
          <a:p>
            <a:r>
              <a:rPr lang="ru-RU" sz="2400" b="1" dirty="0" smtClean="0">
                <a:solidFill>
                  <a:srgbClr val="0066FF"/>
                </a:solidFill>
                <a:latin typeface="Bookman Old Style" pitchFamily="18" charset="0"/>
                <a:cs typeface="Times New Roman" panose="02020603050405020304" pitchFamily="18" charset="0"/>
              </a:rPr>
              <a:t>МБДОУ «Ясли-сад №165 г. Донецка»</a:t>
            </a:r>
            <a:endParaRPr lang="ru-RU" sz="2400" b="1" dirty="0">
              <a:solidFill>
                <a:srgbClr val="0066FF"/>
              </a:solidFill>
              <a:latin typeface="Bookman Old Style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13114" y="729343"/>
            <a:ext cx="96882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</a:t>
            </a:r>
            <a:r>
              <a: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ИСПОЛЬЗОВАНИЕ МАТЕМАТИЧЕСКИХ ИГР В ОБРАЗОВАТЕЛЬНОМ ПРОЦЕССЕ</a:t>
            </a: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</a:p>
          <a:p>
            <a:pPr algn="ctr"/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 </a:t>
            </a:r>
            <a:r>
              <a: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условиях реализации ФГОС и ФОП ДО»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003BC9B-374C-4D28-AF4A-AC3C0BD2F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250" y="2545108"/>
            <a:ext cx="5608007" cy="392678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71644272"/>
      </p:ext>
    </p:extLst>
  </p:cSld>
  <p:clrMapOvr>
    <a:masterClrMapping/>
  </p:clrMapOvr>
  <p:transition spd="slow" advTm="45000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b="3174"/>
          <a:stretch/>
        </p:blipFill>
        <p:spPr>
          <a:xfrm>
            <a:off x="8000999" y="1947379"/>
            <a:ext cx="3925249" cy="4679099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6" b="6508"/>
          <a:stretch/>
        </p:blipFill>
        <p:spPr>
          <a:xfrm>
            <a:off x="421253" y="1947380"/>
            <a:ext cx="3856833" cy="4637503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517071" y="105013"/>
            <a:ext cx="1115785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u="sng" dirty="0">
                <a:solidFill>
                  <a:srgbClr val="582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Логико-математические </a:t>
            </a:r>
            <a:r>
              <a:rPr lang="ru-RU" sz="2000" b="1" u="sng" dirty="0" smtClean="0">
                <a:solidFill>
                  <a:srgbClr val="582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задания в «ПРИРОДНОЙ» лаборатории</a:t>
            </a:r>
            <a:r>
              <a:rPr lang="ru-RU" sz="2000" b="1" dirty="0" smtClean="0">
                <a:solidFill>
                  <a:srgbClr val="582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:</a:t>
            </a:r>
            <a:endParaRPr lang="ru-RU" sz="2000" dirty="0">
              <a:solidFill>
                <a:srgbClr val="5828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r>
              <a:rPr lang="ru-RU" dirty="0">
                <a:solidFill>
                  <a:srgbClr val="582808"/>
                </a:solidFill>
                <a:latin typeface="Bookman Old Style" pitchFamily="18" charset="0"/>
              </a:rPr>
              <a:t>- сравните множества (количество шишек, камней, ракушек); выясните  насколько больше (или меньше) предметов в предложенных множествах</a:t>
            </a:r>
            <a:r>
              <a:rPr lang="ru-RU" dirty="0" smtClean="0">
                <a:solidFill>
                  <a:srgbClr val="582808"/>
                </a:solidFill>
                <a:latin typeface="Bookman Old Style" pitchFamily="18" charset="0"/>
              </a:rPr>
              <a:t>;</a:t>
            </a:r>
            <a:endParaRPr lang="ru-RU" dirty="0">
              <a:solidFill>
                <a:srgbClr val="582808"/>
              </a:solidFill>
              <a:latin typeface="Bookman Old Style" pitchFamily="18" charset="0"/>
            </a:endParaRPr>
          </a:p>
          <a:p>
            <a:r>
              <a:rPr lang="ru-RU" dirty="0">
                <a:solidFill>
                  <a:srgbClr val="582808"/>
                </a:solidFill>
                <a:latin typeface="Bookman Old Style" pitchFamily="18" charset="0"/>
              </a:rPr>
              <a:t>- разложите объекты по мере убывания и возрастания размеров</a:t>
            </a:r>
            <a:r>
              <a:rPr lang="ru-RU" dirty="0" smtClean="0">
                <a:solidFill>
                  <a:srgbClr val="582808"/>
                </a:solidFill>
                <a:latin typeface="Bookman Old Style" pitchFamily="18" charset="0"/>
              </a:rPr>
              <a:t>;</a:t>
            </a:r>
            <a:endParaRPr lang="ru-RU" dirty="0">
              <a:solidFill>
                <a:srgbClr val="582808"/>
              </a:solidFill>
              <a:latin typeface="Bookman Old Style" pitchFamily="18" charset="0"/>
            </a:endParaRPr>
          </a:p>
          <a:p>
            <a:r>
              <a:rPr lang="ru-RU" dirty="0" smtClean="0">
                <a:solidFill>
                  <a:srgbClr val="582808"/>
                </a:solidFill>
                <a:latin typeface="Bookman Old Style" pitchFamily="18" charset="0"/>
              </a:rPr>
              <a:t>- </a:t>
            </a:r>
            <a:r>
              <a:rPr lang="ru-RU" dirty="0">
                <a:solidFill>
                  <a:srgbClr val="582808"/>
                </a:solidFill>
                <a:latin typeface="Bookman Old Style" pitchFamily="18" charset="0"/>
              </a:rPr>
              <a:t>выложите цифры из природных </a:t>
            </a:r>
            <a:r>
              <a:rPr lang="ru-RU" dirty="0" smtClean="0">
                <a:solidFill>
                  <a:srgbClr val="582808"/>
                </a:solidFill>
                <a:latin typeface="Bookman Old Style" pitchFamily="18" charset="0"/>
              </a:rPr>
              <a:t>объектов, сравните природные объекты с геометрическими фигурами</a:t>
            </a:r>
            <a:endParaRPr lang="ru-RU" dirty="0">
              <a:solidFill>
                <a:srgbClr val="582808"/>
              </a:solidFill>
              <a:latin typeface="Bookman Old Style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7" b="21042"/>
          <a:stretch/>
        </p:blipFill>
        <p:spPr>
          <a:xfrm>
            <a:off x="4528457" y="1947379"/>
            <a:ext cx="3237501" cy="4637503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452984534"/>
      </p:ext>
    </p:extLst>
  </p:cSld>
  <p:clrMapOvr>
    <a:masterClrMapping/>
  </p:clrMapOvr>
  <p:transition spd="slow" advTm="45000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"/>
          <a:stretch/>
        </p:blipFill>
        <p:spPr>
          <a:xfrm>
            <a:off x="290728" y="1843015"/>
            <a:ext cx="6770913" cy="4583640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" r="6302"/>
          <a:stretch/>
        </p:blipFill>
        <p:spPr>
          <a:xfrm>
            <a:off x="6727370" y="259808"/>
            <a:ext cx="5116287" cy="4131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95943" y="259808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u="sng" dirty="0">
                <a:solidFill>
                  <a:srgbClr val="582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Дидактическая игра </a:t>
            </a:r>
            <a:r>
              <a:rPr lang="ru-RU" b="1" u="sng" dirty="0" smtClean="0">
                <a:solidFill>
                  <a:srgbClr val="582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«Собери яйца в корзинку»</a:t>
            </a:r>
            <a:endParaRPr lang="ru-RU" b="1" u="sng" dirty="0">
              <a:solidFill>
                <a:srgbClr val="5828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 algn="just"/>
            <a:r>
              <a:rPr lang="ru-RU" dirty="0">
                <a:latin typeface="Bookman Old Style" pitchFamily="18" charset="0"/>
              </a:rPr>
              <a:t>Цель: упражнять в составлении множеств </a:t>
            </a:r>
            <a:r>
              <a:rPr lang="ru-RU" dirty="0" smtClean="0">
                <a:latin typeface="Bookman Old Style" pitchFamily="18" charset="0"/>
              </a:rPr>
              <a:t>в </a:t>
            </a:r>
            <a:r>
              <a:rPr lang="ru-RU" dirty="0">
                <a:latin typeface="Bookman Old Style" pitchFamily="18" charset="0"/>
              </a:rPr>
              <a:t>соответствии с </a:t>
            </a:r>
            <a:r>
              <a:rPr lang="ru-RU" dirty="0" smtClean="0">
                <a:latin typeface="Bookman Old Style" pitchFamily="18" charset="0"/>
              </a:rPr>
              <a:t>цифрой (в пределах 5); закрепить умение соотносить цифру с количеством; закрепить понятия  «один-много».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394320" y="4844534"/>
            <a:ext cx="4549698" cy="1477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582808"/>
                </a:solidFill>
                <a:latin typeface="Bookman Old Style" pitchFamily="18" charset="0"/>
              </a:rPr>
              <a:t>В процессе организации </a:t>
            </a:r>
          </a:p>
          <a:p>
            <a:pPr algn="ctr"/>
            <a:r>
              <a:rPr lang="ru-RU" b="1" dirty="0" smtClean="0">
                <a:solidFill>
                  <a:srgbClr val="582808"/>
                </a:solidFill>
                <a:latin typeface="Bookman Old Style" pitchFamily="18" charset="0"/>
              </a:rPr>
              <a:t>дидактических  игр, у детей среднего дошкольного возраста происходит развитие  мелкой моторики кисти рук</a:t>
            </a:r>
            <a:endParaRPr lang="ru-RU" b="1" dirty="0">
              <a:solidFill>
                <a:srgbClr val="582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111774"/>
      </p:ext>
    </p:extLst>
  </p:cSld>
  <p:clrMapOvr>
    <a:masterClrMapping/>
  </p:clrMapOvr>
  <p:transition spd="slow" advTm="45000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" r="2500"/>
          <a:stretch/>
        </p:blipFill>
        <p:spPr>
          <a:xfrm>
            <a:off x="391885" y="1849257"/>
            <a:ext cx="7097485" cy="4705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1781" b="2326"/>
          <a:stretch/>
        </p:blipFill>
        <p:spPr>
          <a:xfrm>
            <a:off x="7674429" y="270694"/>
            <a:ext cx="4241482" cy="6283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91886" y="270694"/>
            <a:ext cx="709748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582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Дидактическая игра </a:t>
            </a:r>
            <a:r>
              <a:rPr lang="ru-RU" b="1" u="sng" dirty="0" smtClean="0">
                <a:solidFill>
                  <a:srgbClr val="582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«Возьми </a:t>
            </a:r>
            <a:r>
              <a:rPr lang="ru-RU" b="1" u="sng" dirty="0">
                <a:solidFill>
                  <a:srgbClr val="582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столько </a:t>
            </a:r>
            <a:r>
              <a:rPr lang="ru-RU" b="1" u="sng" dirty="0" smtClean="0">
                <a:solidFill>
                  <a:srgbClr val="582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же»</a:t>
            </a:r>
            <a:endParaRPr lang="ru-RU" b="1" u="sng" dirty="0">
              <a:solidFill>
                <a:srgbClr val="5828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 algn="just"/>
            <a:r>
              <a:rPr lang="ru-RU" dirty="0">
                <a:latin typeface="Bookman Old Style" pitchFamily="18" charset="0"/>
              </a:rPr>
              <a:t>Цель: упражнять в составлении </a:t>
            </a:r>
            <a:r>
              <a:rPr lang="ru-RU" dirty="0" smtClean="0">
                <a:latin typeface="Bookman Old Style" pitchFamily="18" charset="0"/>
              </a:rPr>
              <a:t>множеств – нужно выбрать количество в соответствии с выбранной цифрой, в составлении двух </a:t>
            </a:r>
            <a:r>
              <a:rPr lang="ru-RU" dirty="0">
                <a:latin typeface="Bookman Old Style" pitchFamily="18" charset="0"/>
              </a:rPr>
              <a:t>равных групп предметов, активизировать словарь «столько же», «поровну».</a:t>
            </a:r>
          </a:p>
        </p:txBody>
      </p:sp>
    </p:spTree>
    <p:extLst>
      <p:ext uri="{BB962C8B-B14F-4D97-AF65-F5344CB8AC3E}">
        <p14:creationId xmlns:p14="http://schemas.microsoft.com/office/powerpoint/2010/main" val="5716584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45000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" t="16826" r="4498" b="27301"/>
          <a:stretch/>
        </p:blipFill>
        <p:spPr>
          <a:xfrm>
            <a:off x="359229" y="2105247"/>
            <a:ext cx="3429000" cy="45676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3" t="14285" b="38096"/>
          <a:stretch/>
        </p:blipFill>
        <p:spPr>
          <a:xfrm>
            <a:off x="8196942" y="2105248"/>
            <a:ext cx="3845039" cy="45676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5873"/>
          <a:stretch/>
        </p:blipFill>
        <p:spPr>
          <a:xfrm>
            <a:off x="3984169" y="2105247"/>
            <a:ext cx="3984173" cy="4567695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979715" y="496277"/>
            <a:ext cx="10341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rgbClr val="582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Использование природного материала как материала для творческой деятельности и как счетного  материала</a:t>
            </a:r>
            <a:r>
              <a:rPr lang="ru-RU" b="1" u="sng" dirty="0" smtClean="0">
                <a:solidFill>
                  <a:srgbClr val="582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endParaRPr lang="ru-RU" b="1" u="sng" dirty="0">
              <a:solidFill>
                <a:srgbClr val="5828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 algn="just"/>
            <a:r>
              <a:rPr lang="ru-RU" dirty="0">
                <a:latin typeface="Bookman Old Style" pitchFamily="18" charset="0"/>
              </a:rPr>
              <a:t>Цель: упражнять в составлении </a:t>
            </a:r>
            <a:r>
              <a:rPr lang="ru-RU" dirty="0" smtClean="0">
                <a:latin typeface="Bookman Old Style" pitchFamily="18" charset="0"/>
              </a:rPr>
              <a:t>множеств – в соответствии с определенной цифрой, упражнять в сравнении объектов по разным параметрам – по длине, ширине, высоте.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3490687"/>
      </p:ext>
    </p:extLst>
  </p:cSld>
  <p:clrMapOvr>
    <a:masterClrMapping/>
  </p:clrMapOvr>
  <p:transition spd="slow" advTm="45000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94431" y="610562"/>
            <a:ext cx="5257231" cy="64725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2" r="9596"/>
          <a:stretch/>
        </p:blipFill>
        <p:spPr>
          <a:xfrm>
            <a:off x="6879771" y="1218198"/>
            <a:ext cx="5192486" cy="525723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75045" y="202364"/>
            <a:ext cx="113379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>
                <a:solidFill>
                  <a:srgbClr val="582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Использование </a:t>
            </a:r>
            <a:r>
              <a:rPr lang="ru-RU" sz="2000" b="1" u="sng" dirty="0" smtClean="0">
                <a:solidFill>
                  <a:srgbClr val="582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бытовых объектов и бросового </a:t>
            </a:r>
            <a:r>
              <a:rPr lang="ru-RU" sz="2000" b="1" u="sng" dirty="0">
                <a:solidFill>
                  <a:srgbClr val="582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материала </a:t>
            </a:r>
            <a:r>
              <a:rPr lang="ru-RU" sz="2000" b="1" u="sng" dirty="0" smtClean="0">
                <a:solidFill>
                  <a:srgbClr val="582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как </a:t>
            </a:r>
            <a:r>
              <a:rPr lang="ru-RU" sz="2000" b="1" u="sng" dirty="0">
                <a:solidFill>
                  <a:srgbClr val="582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счетного  материала</a:t>
            </a:r>
            <a:r>
              <a:rPr lang="ru-RU" sz="2000" b="1" u="sng" dirty="0">
                <a:solidFill>
                  <a:srgbClr val="582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33002240"/>
      </p:ext>
    </p:extLst>
  </p:cSld>
  <p:clrMapOvr>
    <a:masterClrMapping/>
  </p:clrMapOvr>
  <p:transition spd="slow" advTm="45000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315" y="942203"/>
            <a:ext cx="8425542" cy="1477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582808"/>
                </a:solidFill>
                <a:latin typeface="Bookman Old Style" pitchFamily="18" charset="0"/>
              </a:rPr>
              <a:t>-  сравните </a:t>
            </a:r>
            <a:r>
              <a:rPr lang="ru-RU" dirty="0">
                <a:solidFill>
                  <a:srgbClr val="582808"/>
                </a:solidFill>
                <a:latin typeface="Bookman Old Style" pitchFamily="18" charset="0"/>
              </a:rPr>
              <a:t>по </a:t>
            </a:r>
            <a:r>
              <a:rPr lang="ru-RU" dirty="0" smtClean="0">
                <a:solidFill>
                  <a:srgbClr val="582808"/>
                </a:solidFill>
                <a:latin typeface="Bookman Old Style" pitchFamily="18" charset="0"/>
              </a:rPr>
              <a:t>высоте </a:t>
            </a:r>
            <a:r>
              <a:rPr lang="ru-RU" dirty="0">
                <a:solidFill>
                  <a:srgbClr val="582808"/>
                </a:solidFill>
                <a:latin typeface="Bookman Old Style" pitchFamily="18" charset="0"/>
              </a:rPr>
              <a:t>исследуемые объекты. Найдите предметы с учетом показанной закономерности: </a:t>
            </a:r>
            <a:r>
              <a:rPr lang="ru-RU" dirty="0" smtClean="0">
                <a:solidFill>
                  <a:srgbClr val="582808"/>
                </a:solidFill>
                <a:latin typeface="Bookman Old Style" pitchFamily="18" charset="0"/>
              </a:rPr>
              <a:t>«высокий </a:t>
            </a:r>
            <a:r>
              <a:rPr lang="ru-RU" dirty="0">
                <a:solidFill>
                  <a:srgbClr val="582808"/>
                </a:solidFill>
                <a:latin typeface="Bookman Old Style" pitchFamily="18" charset="0"/>
              </a:rPr>
              <a:t>– </a:t>
            </a:r>
            <a:r>
              <a:rPr lang="ru-RU" dirty="0" smtClean="0">
                <a:solidFill>
                  <a:srgbClr val="582808"/>
                </a:solidFill>
                <a:latin typeface="Bookman Old Style" pitchFamily="18" charset="0"/>
              </a:rPr>
              <a:t>низкий»;</a:t>
            </a:r>
            <a:endParaRPr lang="ru-RU" dirty="0">
              <a:solidFill>
                <a:srgbClr val="582808"/>
              </a:solidFill>
              <a:latin typeface="Bookman Old Style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rgbClr val="582808"/>
                </a:solidFill>
                <a:latin typeface="Bookman Old Style" pitchFamily="18" charset="0"/>
              </a:rPr>
              <a:t>определить </a:t>
            </a:r>
            <a:r>
              <a:rPr lang="ru-RU" dirty="0">
                <a:solidFill>
                  <a:srgbClr val="582808"/>
                </a:solidFill>
                <a:latin typeface="Bookman Old Style" pitchFamily="18" charset="0"/>
              </a:rPr>
              <a:t>закономерность в расположении объектов в </a:t>
            </a:r>
            <a:r>
              <a:rPr lang="ru-RU" dirty="0" smtClean="0">
                <a:solidFill>
                  <a:srgbClr val="582808"/>
                </a:solidFill>
                <a:latin typeface="Bookman Old Style" pitchFamily="18" charset="0"/>
              </a:rPr>
              <a:t>каждом ряду матрешек (выше-ниже);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rgbClr val="582808"/>
                </a:solidFill>
                <a:latin typeface="Bookman Old Style" pitchFamily="18" charset="0"/>
              </a:rPr>
              <a:t>Геометрическое лото «Подбери фигуры – укрась матрешку».</a:t>
            </a:r>
            <a:endParaRPr lang="ru-RU" dirty="0">
              <a:solidFill>
                <a:srgbClr val="582808"/>
              </a:solidFill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4" t="6777" r="26351" b="5555"/>
          <a:stretch/>
        </p:blipFill>
        <p:spPr>
          <a:xfrm>
            <a:off x="163286" y="2792186"/>
            <a:ext cx="5075848" cy="36751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 t="31680" b="15282"/>
          <a:stretch/>
        </p:blipFill>
        <p:spPr>
          <a:xfrm rot="5400000">
            <a:off x="7709182" y="2169606"/>
            <a:ext cx="6189777" cy="24057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06" r="5947" b="1"/>
          <a:stretch/>
        </p:blipFill>
        <p:spPr>
          <a:xfrm>
            <a:off x="5467918" y="2792186"/>
            <a:ext cx="3972385" cy="367518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349647" y="376927"/>
            <a:ext cx="6942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u="sng" dirty="0" smtClean="0">
                <a:solidFill>
                  <a:srgbClr val="582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Дидактическая игра «Разноцветные матрешки»</a:t>
            </a:r>
            <a:endParaRPr lang="ru-RU" sz="2000" b="1" u="sng" dirty="0">
              <a:solidFill>
                <a:srgbClr val="5828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5785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45000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r="28029"/>
          <a:stretch/>
        </p:blipFill>
        <p:spPr>
          <a:xfrm>
            <a:off x="326570" y="1578429"/>
            <a:ext cx="5942227" cy="486373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602186" y="1578429"/>
            <a:ext cx="532311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582808"/>
                </a:solidFill>
                <a:latin typeface="Bookman Old Style" pitchFamily="18" charset="0"/>
              </a:rPr>
              <a:t>Задания для партнерского взаимодействия детей и родителей по развитию </a:t>
            </a:r>
            <a:r>
              <a:rPr lang="ru-RU" b="1" dirty="0">
                <a:solidFill>
                  <a:srgbClr val="582808"/>
                </a:solidFill>
                <a:latin typeface="Bookman Old Style" pitchFamily="18" charset="0"/>
              </a:rPr>
              <a:t>элементарных математических представлений детей среднего дошкольного </a:t>
            </a:r>
            <a:r>
              <a:rPr lang="ru-RU" b="1" dirty="0" smtClean="0">
                <a:solidFill>
                  <a:srgbClr val="582808"/>
                </a:solidFill>
                <a:latin typeface="Bookman Old Style" pitchFamily="18" charset="0"/>
              </a:rPr>
              <a:t>возраста:</a:t>
            </a:r>
          </a:p>
          <a:p>
            <a:endParaRPr lang="ru-RU" dirty="0" smtClean="0"/>
          </a:p>
          <a:p>
            <a:r>
              <a:rPr lang="ru-RU" dirty="0" smtClean="0">
                <a:solidFill>
                  <a:srgbClr val="582808"/>
                </a:solidFill>
                <a:latin typeface="Bookman Old Style" pitchFamily="18" charset="0"/>
              </a:rPr>
              <a:t>-  выполнять </a:t>
            </a:r>
            <a:r>
              <a:rPr lang="ru-RU" dirty="0">
                <a:solidFill>
                  <a:srgbClr val="582808"/>
                </a:solidFill>
                <a:latin typeface="Bookman Old Style" pitchFamily="18" charset="0"/>
              </a:rPr>
              <a:t>элементарные арифметические вычисления  с использованием природного материала – счетного материала(сложение, вычитание);</a:t>
            </a:r>
          </a:p>
          <a:p>
            <a:r>
              <a:rPr lang="ru-RU" dirty="0">
                <a:solidFill>
                  <a:srgbClr val="582808"/>
                </a:solidFill>
                <a:latin typeface="Bookman Old Style" pitchFamily="18" charset="0"/>
              </a:rPr>
              <a:t> 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rgbClr val="582808"/>
                </a:solidFill>
                <a:latin typeface="Bookman Old Style" pitchFamily="18" charset="0"/>
              </a:rPr>
              <a:t>выложите </a:t>
            </a:r>
            <a:r>
              <a:rPr lang="ru-RU" dirty="0">
                <a:solidFill>
                  <a:srgbClr val="582808"/>
                </a:solidFill>
                <a:latin typeface="Bookman Old Style" pitchFamily="18" charset="0"/>
              </a:rPr>
              <a:t>цифры из природных объектов</a:t>
            </a:r>
            <a:r>
              <a:rPr lang="ru-RU" dirty="0" smtClean="0">
                <a:solidFill>
                  <a:srgbClr val="582808"/>
                </a:solidFill>
                <a:latin typeface="Bookman Old Style" pitchFamily="18" charset="0"/>
              </a:rPr>
              <a:t>;</a:t>
            </a:r>
          </a:p>
          <a:p>
            <a:pPr marL="285750" indent="-285750">
              <a:buFontTx/>
              <a:buChar char="-"/>
            </a:pPr>
            <a:endParaRPr lang="ru-RU" dirty="0">
              <a:solidFill>
                <a:srgbClr val="582808"/>
              </a:solidFill>
              <a:latin typeface="Bookman Old Style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rgbClr val="582808"/>
                </a:solidFill>
                <a:latin typeface="Bookman Old Style" pitchFamily="18" charset="0"/>
              </a:rPr>
              <a:t>собрать </a:t>
            </a:r>
            <a:r>
              <a:rPr lang="ru-RU" dirty="0">
                <a:solidFill>
                  <a:srgbClr val="582808"/>
                </a:solidFill>
                <a:latin typeface="Bookman Old Style" pitchFamily="18" charset="0"/>
              </a:rPr>
              <a:t>«Бусы» из природного материала с чередованием указанных </a:t>
            </a:r>
            <a:r>
              <a:rPr lang="ru-RU" dirty="0" smtClean="0">
                <a:solidFill>
                  <a:srgbClr val="582808"/>
                </a:solidFill>
                <a:latin typeface="Bookman Old Style" pitchFamily="18" charset="0"/>
              </a:rPr>
              <a:t>объектов.</a:t>
            </a:r>
            <a:endParaRPr lang="ru-RU" dirty="0">
              <a:solidFill>
                <a:srgbClr val="582808"/>
              </a:solidFill>
              <a:latin typeface="Bookman Old Style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1630" y="232006"/>
            <a:ext cx="112231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582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Родители – наши партнеры по</a:t>
            </a:r>
            <a:r>
              <a:rPr lang="ru-RU" sz="2400" b="1" dirty="0">
                <a:solidFill>
                  <a:srgbClr val="582808"/>
                </a:solidFill>
                <a:latin typeface="Bookman Old Style" pitchFamily="18" charset="0"/>
              </a:rPr>
              <a:t> </a:t>
            </a:r>
            <a:endParaRPr lang="ru-RU" sz="2400" b="1" dirty="0" smtClean="0">
              <a:solidFill>
                <a:srgbClr val="582808"/>
              </a:solidFill>
              <a:latin typeface="Bookman Old Style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582808"/>
                </a:solidFill>
                <a:latin typeface="Bookman Old Style" pitchFamily="18" charset="0"/>
              </a:rPr>
              <a:t>развитию </a:t>
            </a:r>
            <a:r>
              <a:rPr lang="ru-RU" sz="2400" b="1" dirty="0">
                <a:solidFill>
                  <a:srgbClr val="582808"/>
                </a:solidFill>
                <a:latin typeface="Bookman Old Style" pitchFamily="18" charset="0"/>
              </a:rPr>
              <a:t>элементарных математических представлений детей среднего дошкольного возраста</a:t>
            </a:r>
            <a:r>
              <a:rPr lang="ru-RU" sz="2400" b="1" u="sng" dirty="0" smtClean="0">
                <a:solidFill>
                  <a:srgbClr val="582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cs typeface="Times New Roman" pitchFamily="18" charset="0"/>
              </a:rPr>
              <a:t> </a:t>
            </a:r>
            <a:endParaRPr lang="ru-RU" sz="2400" b="1" u="sng" dirty="0">
              <a:solidFill>
                <a:srgbClr val="5828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684792"/>
      </p:ext>
    </p:extLst>
  </p:cSld>
  <p:clrMapOvr>
    <a:masterClrMapping/>
  </p:clrMapOvr>
  <p:transition spd="slow" advTm="45000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4FF5DCBE-A6C7-4BA1-83AF-FE3E3316338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9DF593E3-B00B-4143-847F-B6F73E260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FD0B77DB-D686-4571-A8EE-F2A8F6AE3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043" y="2093875"/>
              <a:ext cx="10692406" cy="16489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55008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45000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108" y="-108857"/>
            <a:ext cx="12192000" cy="6966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F2EC42F-50A6-4A10-911D-A511F2A87B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25" r="165"/>
          <a:stretch/>
        </p:blipFill>
        <p:spPr>
          <a:xfrm>
            <a:off x="838306" y="4501241"/>
            <a:ext cx="10689339" cy="2122714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794656" y="311610"/>
            <a:ext cx="110707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Какое значение математика имеет в жизни человека?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38306" y="1548002"/>
            <a:ext cx="104611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  <a:t>«</a:t>
            </a:r>
            <a:r>
              <a:rPr lang="ru-RU" sz="2000" b="1" dirty="0">
                <a:solidFill>
                  <a:srgbClr val="002060"/>
                </a:solidFill>
                <a:latin typeface="Bookman Old Style" pitchFamily="18" charset="0"/>
              </a:rPr>
              <a:t>Математику уже затем учить надо, что она ум в порядок приводит</a:t>
            </a:r>
            <a: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  <a:t>».</a:t>
            </a:r>
            <a:r>
              <a:rPr lang="ru-RU" sz="2000" b="1" dirty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endParaRPr lang="ru-RU" sz="2000" b="1" dirty="0" smtClean="0">
              <a:solidFill>
                <a:srgbClr val="002060"/>
              </a:solidFill>
              <a:latin typeface="Bookman Old Style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  <a:t>				                        Михаил </a:t>
            </a:r>
            <a:r>
              <a:rPr lang="ru-RU" sz="2000" b="1" dirty="0">
                <a:solidFill>
                  <a:srgbClr val="002060"/>
                </a:solidFill>
                <a:latin typeface="Bookman Old Style" pitchFamily="18" charset="0"/>
              </a:rPr>
              <a:t>Васильевич </a:t>
            </a:r>
            <a:r>
              <a:rPr lang="ru-RU" sz="2000" b="1" dirty="0" smtClean="0">
                <a:solidFill>
                  <a:srgbClr val="002060"/>
                </a:solidFill>
                <a:latin typeface="Bookman Old Style" pitchFamily="18" charset="0"/>
              </a:rPr>
              <a:t>Ломоносов</a:t>
            </a:r>
            <a:endParaRPr lang="ru-RU" sz="20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6057" y="2549996"/>
            <a:ext cx="11103210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582808"/>
                </a:solidFill>
                <a:latin typeface="Bookman Old Style" pitchFamily="18" charset="0"/>
              </a:rPr>
              <a:t>Ведущий вид деятельности детей дошкольного возраста – игра, и основными подходами развития РЭМП детей среднего возраста являются игровые приемы. Благодаря игре, у ребёнка развивается его любознательность и познавательная активность. Именно в игре ребёнок легко обучается всем азам математической науки. Использование игр по математическому развитию позволяет обогатить математические представления детей, интеллектуально развить дошкольника. </a:t>
            </a:r>
            <a:r>
              <a:rPr lang="ru-RU" dirty="0" smtClean="0">
                <a:solidFill>
                  <a:srgbClr val="582808"/>
                </a:solidFill>
                <a:latin typeface="Bookman Old Style" pitchFamily="18" charset="0"/>
              </a:rPr>
              <a:t>Наличие игр предполагает наличие РППС.</a:t>
            </a:r>
            <a:endParaRPr lang="ru-RU" dirty="0">
              <a:solidFill>
                <a:srgbClr val="582808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465757"/>
      </p:ext>
    </p:extLst>
  </p:cSld>
  <p:clrMapOvr>
    <a:masterClrMapping/>
  </p:clrMapOvr>
  <p:transition spd="slow" advTm="45000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8858"/>
            <a:ext cx="12192000" cy="6966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6" y="2979999"/>
            <a:ext cx="7046542" cy="34634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" t="11270"/>
          <a:stretch/>
        </p:blipFill>
        <p:spPr>
          <a:xfrm rot="5400000" flipH="1" flipV="1">
            <a:off x="6624903" y="1322613"/>
            <a:ext cx="6333603" cy="4103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78970" y="337180"/>
            <a:ext cx="7053944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582808"/>
                </a:solidFill>
                <a:latin typeface="Bookman Old Style" pitchFamily="18" charset="0"/>
              </a:rPr>
              <a:t>Под </a:t>
            </a:r>
            <a:r>
              <a:rPr lang="ru-RU" b="1" dirty="0">
                <a:solidFill>
                  <a:srgbClr val="582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развивающей предметно-пространственной средой </a:t>
            </a:r>
            <a:r>
              <a:rPr lang="ru-RU" dirty="0">
                <a:solidFill>
                  <a:srgbClr val="582808"/>
                </a:solidFill>
                <a:latin typeface="Bookman Old Style" pitchFamily="18" charset="0"/>
              </a:rPr>
              <a:t>следует понимать естественную комфортабельную обстановку, рационально организованную в пространстве и во времени, насыщенную разнообразными предметами и игровым материалом. В такой среде возможно одновременное включение в активную познавательно-творческую деятельность всех детей </a:t>
            </a:r>
            <a:r>
              <a:rPr lang="ru-RU" dirty="0" smtClean="0">
                <a:solidFill>
                  <a:srgbClr val="582808"/>
                </a:solidFill>
                <a:latin typeface="Bookman Old Style" pitchFamily="18" charset="0"/>
              </a:rPr>
              <a:t>группы. </a:t>
            </a:r>
          </a:p>
          <a:p>
            <a:pPr algn="just"/>
            <a:r>
              <a:rPr lang="ru-RU" dirty="0" smtClean="0">
                <a:solidFill>
                  <a:srgbClr val="582808"/>
                </a:solidFill>
                <a:latin typeface="Bookman Old Style" pitchFamily="18" charset="0"/>
              </a:rPr>
              <a:t>                                                                   М.Н</a:t>
            </a:r>
            <a:r>
              <a:rPr lang="ru-RU" dirty="0">
                <a:solidFill>
                  <a:srgbClr val="582808"/>
                </a:solidFill>
                <a:latin typeface="Bookman Old Style" pitchFamily="18" charset="0"/>
              </a:rPr>
              <a:t>. </a:t>
            </a:r>
            <a:r>
              <a:rPr lang="ru-RU" dirty="0" smtClean="0">
                <a:solidFill>
                  <a:srgbClr val="582808"/>
                </a:solidFill>
                <a:latin typeface="Bookman Old Style" pitchFamily="18" charset="0"/>
              </a:rPr>
              <a:t>Полякова</a:t>
            </a:r>
            <a:endParaRPr lang="ru-RU" dirty="0">
              <a:solidFill>
                <a:srgbClr val="582808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312055"/>
      </p:ext>
    </p:extLst>
  </p:cSld>
  <p:clrMapOvr>
    <a:masterClrMapping/>
  </p:clrMapOvr>
  <p:transition spd="slow" advTm="45000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5421088" y="4627993"/>
            <a:ext cx="652054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Элементарные математические представления </a:t>
            </a:r>
            <a:r>
              <a:rPr lang="ru-RU" dirty="0">
                <a:latin typeface="Bookman Old Style" pitchFamily="18" charset="0"/>
              </a:rPr>
              <a:t>- </a:t>
            </a:r>
            <a:r>
              <a:rPr lang="ru-RU" dirty="0">
                <a:solidFill>
                  <a:srgbClr val="582808"/>
                </a:solidFill>
                <a:latin typeface="Bookman Old Style" pitchFamily="18" charset="0"/>
              </a:rPr>
              <a:t>это первичные простейшие представления. К элементарным математическим представлениям относятся такие фундаментальные математические понятия, как «множество», «отношение», «число», «величина».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46314" y="336008"/>
            <a:ext cx="533400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Развивающая предметно-пространственная среда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dirty="0">
                <a:latin typeface="Bookman Old Style" pitchFamily="18" charset="0"/>
              </a:rPr>
              <a:t>выполняет важные функции в деятельности педагога и детей при формировании у них элементарных математических представлений.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РППС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dirty="0">
                <a:latin typeface="Bookman Old Style" pitchFamily="18" charset="0"/>
              </a:rPr>
              <a:t>должна быть содержательно насыщенной, трансформируемой, полифункциональной, вариативной, доступной и безопасной.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0" r="13361"/>
          <a:stretch/>
        </p:blipFill>
        <p:spPr>
          <a:xfrm>
            <a:off x="446314" y="3336084"/>
            <a:ext cx="4800602" cy="323641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5" t="4540" r="21522" b="8860"/>
          <a:stretch/>
        </p:blipFill>
        <p:spPr>
          <a:xfrm>
            <a:off x="6052457" y="248922"/>
            <a:ext cx="5677254" cy="4223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71585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45000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746172" y="3425871"/>
            <a:ext cx="6934200" cy="31393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dirty="0">
                <a:latin typeface="Bookman Old Style" pitchFamily="18" charset="0"/>
              </a:rPr>
              <a:t>Педагогический работник  формирует умения  считать  в пределах пяти с участием различных анализаторов (на слух, ощупь, счет движений и др.), пересчитывать предметы и отсчитывать их по образцу и названному числу; </a:t>
            </a:r>
            <a:endParaRPr lang="ru-RU" dirty="0" smtClean="0">
              <a:latin typeface="Bookman Old Style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 smtClean="0">
                <a:latin typeface="Bookman Old Style" pitchFamily="18" charset="0"/>
              </a:rPr>
              <a:t>способствует </a:t>
            </a:r>
            <a:r>
              <a:rPr lang="ru-RU" dirty="0">
                <a:latin typeface="Bookman Old Style" pitchFamily="18" charset="0"/>
              </a:rPr>
              <a:t>пониманию независимости числа от пространственно-качественных признаков предметов</a:t>
            </a:r>
            <a:r>
              <a:rPr lang="ru-RU" dirty="0" smtClean="0">
                <a:latin typeface="Bookman Old Style" pitchFamily="18" charset="0"/>
              </a:rPr>
              <a:t>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 smtClean="0">
                <a:latin typeface="Bookman Old Style" pitchFamily="18" charset="0"/>
              </a:rPr>
              <a:t> </a:t>
            </a:r>
            <a:r>
              <a:rPr lang="ru-RU" dirty="0">
                <a:latin typeface="Bookman Old Style" pitchFamily="18" charset="0"/>
              </a:rPr>
              <a:t>помогает освоить порядковый счет в пределах пяти,  познание пространственных и временных отношений (вперед, назад, вниз, вперед, налево, направо, утро, день, вечер, ночь</a:t>
            </a:r>
            <a:r>
              <a:rPr lang="ru-RU" dirty="0" smtClean="0">
                <a:latin typeface="Bookman Old Style" pitchFamily="18" charset="0"/>
              </a:rPr>
              <a:t>).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5170" y="382565"/>
            <a:ext cx="11244943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Например, в </a:t>
            </a:r>
            <a:r>
              <a:rPr lang="ru-RU" b="1" u="sng" dirty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средней группе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важно создать условия для реализации содержание образовательной деятельности по </a:t>
            </a:r>
            <a:r>
              <a:rPr lang="ru-RU" b="1" u="sng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развитию элементарных математических представлений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у детей среднего дошкольного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Bookman Old Style" pitchFamily="18" charset="0"/>
              </a:rPr>
              <a:t>возраста: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97427" y="1596824"/>
            <a:ext cx="3015343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582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ФГОС ДО</a:t>
            </a:r>
            <a:endParaRPr lang="ru-RU" sz="3600" b="1" dirty="0">
              <a:solidFill>
                <a:srgbClr val="5828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190309" y="1616631"/>
            <a:ext cx="2736898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582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ФОП ДО</a:t>
            </a:r>
          </a:p>
        </p:txBody>
      </p:sp>
      <p:sp>
        <p:nvSpPr>
          <p:cNvPr id="19" name="Стрелка углом 18"/>
          <p:cNvSpPr/>
          <p:nvPr/>
        </p:nvSpPr>
        <p:spPr>
          <a:xfrm rot="5400000">
            <a:off x="8005643" y="1734981"/>
            <a:ext cx="711808" cy="868680"/>
          </a:xfrm>
          <a:prstGeom prst="bentArrow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6" b="35625"/>
          <a:stretch/>
        </p:blipFill>
        <p:spPr>
          <a:xfrm>
            <a:off x="755876" y="2461184"/>
            <a:ext cx="3702501" cy="4104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040" y="1015879"/>
            <a:ext cx="2517073" cy="2500293"/>
          </a:xfrm>
          <a:prstGeom prst="rect">
            <a:avLst/>
          </a:prstGeom>
        </p:spPr>
      </p:pic>
      <p:sp>
        <p:nvSpPr>
          <p:cNvPr id="2" name="Стрелка вправо 1"/>
          <p:cNvSpPr/>
          <p:nvPr/>
        </p:nvSpPr>
        <p:spPr>
          <a:xfrm>
            <a:off x="4212770" y="1677673"/>
            <a:ext cx="978408" cy="363641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484222" y="2525225"/>
            <a:ext cx="4552405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582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Образовательная область «Познавательное развитие»</a:t>
            </a:r>
            <a:endParaRPr lang="ru-RU" sz="2000" b="1" dirty="0">
              <a:solidFill>
                <a:srgbClr val="5828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6255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45000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53143" y="412207"/>
            <a:ext cx="11059886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582808"/>
                </a:solidFill>
                <a:latin typeface="Bookman Old Style" pitchFamily="18" charset="0"/>
              </a:rPr>
              <a:t>Правильно созданная </a:t>
            </a:r>
            <a:r>
              <a:rPr lang="ru-RU" b="1" dirty="0">
                <a:solidFill>
                  <a:srgbClr val="582808"/>
                </a:solidFill>
                <a:latin typeface="Bookman Old Style" pitchFamily="18" charset="0"/>
              </a:rPr>
              <a:t>развивающая среда </a:t>
            </a:r>
            <a:r>
              <a:rPr lang="ru-RU" dirty="0">
                <a:solidFill>
                  <a:srgbClr val="582808"/>
                </a:solidFill>
                <a:latin typeface="Bookman Old Style" pitchFamily="18" charset="0"/>
              </a:rPr>
              <a:t>помогает поддерживать игровую обстановку, осуществить математическую подготовку дошкольников и вывести развитие их мышления </a:t>
            </a:r>
            <a:r>
              <a:rPr lang="ru-RU" dirty="0" smtClean="0">
                <a:solidFill>
                  <a:srgbClr val="582808"/>
                </a:solidFill>
                <a:latin typeface="Bookman Old Style" pitchFamily="18" charset="0"/>
              </a:rPr>
              <a:t>на достаточный  уровень.</a:t>
            </a:r>
            <a:endParaRPr lang="ru-RU" dirty="0">
              <a:solidFill>
                <a:srgbClr val="582808"/>
              </a:solidFill>
              <a:latin typeface="Bookman Old Style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16" y="1639163"/>
            <a:ext cx="10702367" cy="4816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4125284"/>
      </p:ext>
    </p:extLst>
  </p:cSld>
  <p:clrMapOvr>
    <a:masterClrMapping/>
  </p:clrMapOvr>
  <p:transition spd="slow" advTm="45000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13657" y="251935"/>
            <a:ext cx="5312229" cy="258532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582808"/>
                </a:solidFill>
                <a:latin typeface="Bookman Old Style" pitchFamily="18" charset="0"/>
              </a:rPr>
              <a:t>«МАТЕМАТИЧЕСКАЯ ЗОНА» </a:t>
            </a:r>
            <a:r>
              <a:rPr lang="ru-RU" dirty="0">
                <a:latin typeface="Bookman Old Style" pitchFamily="18" charset="0"/>
              </a:rPr>
              <a:t>в группе детского </a:t>
            </a:r>
            <a:r>
              <a:rPr lang="ru-RU" dirty="0" smtClean="0">
                <a:latin typeface="Bookman Old Style" pitchFamily="18" charset="0"/>
              </a:rPr>
              <a:t>сада, созданная в соответствии  с содержанием области «Познавательное развитие» и с целью математического </a:t>
            </a:r>
            <a:r>
              <a:rPr lang="ru-RU" dirty="0">
                <a:latin typeface="Bookman Old Style" pitchFamily="18" charset="0"/>
              </a:rPr>
              <a:t>развития детей </a:t>
            </a:r>
            <a:r>
              <a:rPr lang="ru-RU" dirty="0" smtClean="0">
                <a:latin typeface="Bookman Old Style" pitchFamily="18" charset="0"/>
              </a:rPr>
              <a:t>среднего возраста, обогащается такими </a:t>
            </a:r>
            <a:r>
              <a:rPr lang="ru-RU" dirty="0">
                <a:latin typeface="Bookman Old Style" pitchFamily="18" charset="0"/>
              </a:rPr>
              <a:t>элементами, </a:t>
            </a:r>
            <a:r>
              <a:rPr lang="ru-RU" dirty="0" smtClean="0">
                <a:latin typeface="Bookman Old Style" pitchFamily="18" charset="0"/>
              </a:rPr>
              <a:t>которые стимулируют </a:t>
            </a:r>
            <a:r>
              <a:rPr lang="ru-RU" dirty="0">
                <a:latin typeface="Bookman Old Style" pitchFamily="18" charset="0"/>
              </a:rPr>
              <a:t>познавательную, двигательную, игровую и иную активность детей.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640286" y="471999"/>
            <a:ext cx="539931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582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 целью математического развития детей дошкольного возраста предлагается размещать в группе</a:t>
            </a:r>
            <a:r>
              <a:rPr lang="ru-RU" b="1" dirty="0" smtClean="0">
                <a:solidFill>
                  <a:srgbClr val="582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:</a:t>
            </a:r>
          </a:p>
          <a:p>
            <a:endParaRPr lang="ru-RU" b="1" dirty="0">
              <a:solidFill>
                <a:srgbClr val="5828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r>
              <a:rPr lang="ru-RU" dirty="0">
                <a:latin typeface="Bookman Old Style" pitchFamily="18" charset="0"/>
              </a:rPr>
              <a:t>— игры, предметы и игровые материалы, с которыми ребенок действует преимущественно самостоятельно или в совместной со взрослым и сверстниками деятельности (геометрический конструктор, </a:t>
            </a:r>
            <a:r>
              <a:rPr lang="ru-RU" dirty="0" smtClean="0">
                <a:latin typeface="Bookman Old Style" pitchFamily="18" charset="0"/>
              </a:rPr>
              <a:t>пазлы; природный материал, как счетный материал и материал для исследований);</a:t>
            </a:r>
          </a:p>
          <a:p>
            <a:endParaRPr lang="ru-RU" dirty="0">
              <a:latin typeface="Bookman Old Style" pitchFamily="18" charset="0"/>
            </a:endParaRPr>
          </a:p>
          <a:p>
            <a:r>
              <a:rPr lang="ru-RU" dirty="0">
                <a:latin typeface="Bookman Old Style" pitchFamily="18" charset="0"/>
              </a:rPr>
              <a:t>— учебно-методические пособия, модели, используемые взрослым в процессе обучения детей (числовая лесенка, модель числового ряда, обучающие книги</a:t>
            </a:r>
            <a:r>
              <a:rPr lang="ru-RU" dirty="0" smtClean="0">
                <a:latin typeface="Bookman Old Style" pitchFamily="18" charset="0"/>
              </a:rPr>
              <a:t>);</a:t>
            </a:r>
          </a:p>
          <a:p>
            <a:endParaRPr lang="ru-RU" dirty="0">
              <a:latin typeface="Bookman Old Style" pitchFamily="18" charset="0"/>
            </a:endParaRPr>
          </a:p>
          <a:p>
            <a:r>
              <a:rPr lang="ru-RU" dirty="0">
                <a:latin typeface="Bookman Old Style" pitchFamily="18" charset="0"/>
              </a:rPr>
              <a:t>— оборудование для осуществления детьми разнообразных деятельностей (материалы для экспериментирования, календари, часы, измерительные приборы).</a:t>
            </a:r>
          </a:p>
        </p:txBody>
      </p:sp>
      <p:sp>
        <p:nvSpPr>
          <p:cNvPr id="7" name="Стрелка вправо 6"/>
          <p:cNvSpPr/>
          <p:nvPr/>
        </p:nvSpPr>
        <p:spPr>
          <a:xfrm>
            <a:off x="5823858" y="741114"/>
            <a:ext cx="1317174" cy="467200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91" y="3058523"/>
            <a:ext cx="5149624" cy="344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7613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45000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4" t="744" r="1152" b="2018"/>
          <a:stretch/>
        </p:blipFill>
        <p:spPr>
          <a:xfrm>
            <a:off x="635617" y="2332871"/>
            <a:ext cx="6521341" cy="429652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57" t="8935" r="16871" b="7801"/>
          <a:stretch/>
        </p:blipFill>
        <p:spPr>
          <a:xfrm>
            <a:off x="7616547" y="2332871"/>
            <a:ext cx="4078957" cy="429652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72143" y="412206"/>
            <a:ext cx="11423361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rgbClr val="582808"/>
                </a:solidFill>
                <a:latin typeface="Times New Roman" pitchFamily="18" charset="0"/>
                <a:cs typeface="Times New Roman" pitchFamily="18" charset="0"/>
              </a:rPr>
              <a:t>Дидактическая игра «Украсим коврик»</a:t>
            </a:r>
            <a:r>
              <a:rPr lang="ru-RU" b="1" dirty="0" smtClean="0">
                <a:solidFill>
                  <a:srgbClr val="582808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ru-RU" dirty="0" smtClean="0">
                <a:solidFill>
                  <a:srgbClr val="582808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dirty="0">
                <a:solidFill>
                  <a:srgbClr val="582808"/>
                </a:solidFill>
                <a:latin typeface="Times New Roman" pitchFamily="18" charset="0"/>
                <a:cs typeface="Times New Roman" pitchFamily="18" charset="0"/>
              </a:rPr>
              <a:t>: формировать умение группировать предметы по заданным признакам, определять количество предметов.</a:t>
            </a:r>
          </a:p>
          <a:p>
            <a:r>
              <a:rPr lang="ru-RU" b="1" u="sng" dirty="0" smtClean="0">
                <a:solidFill>
                  <a:srgbClr val="582808"/>
                </a:solidFill>
                <a:latin typeface="Times New Roman" pitchFamily="18" charset="0"/>
                <a:cs typeface="Times New Roman" pitchFamily="18" charset="0"/>
              </a:rPr>
              <a:t>Дидактическое упражнение «Кто </a:t>
            </a:r>
            <a:r>
              <a:rPr lang="ru-RU" b="1" u="sng" dirty="0">
                <a:solidFill>
                  <a:srgbClr val="582808"/>
                </a:solidFill>
                <a:latin typeface="Times New Roman" pitchFamily="18" charset="0"/>
                <a:cs typeface="Times New Roman" pitchFamily="18" charset="0"/>
              </a:rPr>
              <a:t>скорее свернет </a:t>
            </a:r>
            <a:r>
              <a:rPr lang="ru-RU" b="1" u="sng" dirty="0" smtClean="0">
                <a:solidFill>
                  <a:srgbClr val="582808"/>
                </a:solidFill>
                <a:latin typeface="Times New Roman" pitchFamily="18" charset="0"/>
                <a:cs typeface="Times New Roman" pitchFamily="18" charset="0"/>
              </a:rPr>
              <a:t>ленту»</a:t>
            </a:r>
            <a:r>
              <a:rPr lang="ru-RU" b="1" dirty="0" smtClean="0">
                <a:solidFill>
                  <a:srgbClr val="582808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smtClean="0">
                <a:solidFill>
                  <a:srgbClr val="582808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dirty="0">
                <a:solidFill>
                  <a:srgbClr val="582808"/>
                </a:solidFill>
                <a:latin typeface="Times New Roman" pitchFamily="18" charset="0"/>
                <a:cs typeface="Times New Roman" pitchFamily="18" charset="0"/>
              </a:rPr>
              <a:t>: продолжать формировать отношение к величине как к значимому признаку, обратить внимание на длину, знакомить со словами "длинный", "короткий".</a:t>
            </a:r>
          </a:p>
          <a:p>
            <a:r>
              <a:rPr lang="ru-RU" b="1" u="sng" dirty="0" smtClean="0">
                <a:solidFill>
                  <a:srgbClr val="582808"/>
                </a:solidFill>
                <a:latin typeface="Times New Roman" pitchFamily="18" charset="0"/>
                <a:cs typeface="Times New Roman" pitchFamily="18" charset="0"/>
              </a:rPr>
              <a:t>Упражнение в паре «Сложи пирамиду»</a:t>
            </a:r>
            <a:r>
              <a:rPr lang="ru-RU" b="1" dirty="0" smtClean="0">
                <a:solidFill>
                  <a:srgbClr val="582808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smtClean="0">
                <a:solidFill>
                  <a:srgbClr val="582808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dirty="0">
                <a:solidFill>
                  <a:srgbClr val="582808"/>
                </a:solidFill>
                <a:latin typeface="Times New Roman" pitchFamily="18" charset="0"/>
                <a:cs typeface="Times New Roman" pitchFamily="18" charset="0"/>
              </a:rPr>
              <a:t>: упражнять в умении строить последовательный ряд по ширине</a:t>
            </a:r>
            <a:r>
              <a:rPr lang="ru-RU" dirty="0" smtClean="0">
                <a:solidFill>
                  <a:srgbClr val="582808"/>
                </a:solidFill>
                <a:latin typeface="Times New Roman" pitchFamily="18" charset="0"/>
                <a:cs typeface="Times New Roman" pitchFamily="18" charset="0"/>
              </a:rPr>
              <a:t>, длине, высоте </a:t>
            </a:r>
            <a:r>
              <a:rPr lang="ru-RU" dirty="0">
                <a:solidFill>
                  <a:srgbClr val="582808"/>
                </a:solidFill>
                <a:latin typeface="Times New Roman" pitchFamily="18" charset="0"/>
                <a:cs typeface="Times New Roman" pitchFamily="18" charset="0"/>
              </a:rPr>
              <a:t>упорядочивать ряд в 2-х направлениях: по убыванию и возрастанию</a:t>
            </a:r>
            <a:r>
              <a:rPr lang="ru-RU" dirty="0" smtClean="0"/>
              <a:t>.</a:t>
            </a:r>
            <a:r>
              <a:rPr lang="ru-RU" dirty="0" smtClean="0">
                <a:solidFill>
                  <a:srgbClr val="582808"/>
                </a:solidFill>
                <a:latin typeface="Bookman Old Style" pitchFamily="18" charset="0"/>
              </a:rPr>
              <a:t>  </a:t>
            </a:r>
            <a:endParaRPr lang="ru-RU" dirty="0">
              <a:solidFill>
                <a:srgbClr val="582808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6306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45000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66" r="-7924" b="6390"/>
          <a:stretch/>
        </p:blipFill>
        <p:spPr>
          <a:xfrm>
            <a:off x="478970" y="1649064"/>
            <a:ext cx="4550229" cy="50470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" r="4433" b="9770"/>
          <a:stretch/>
        </p:blipFill>
        <p:spPr>
          <a:xfrm>
            <a:off x="5954483" y="3265715"/>
            <a:ext cx="5192487" cy="333102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16427" y="254951"/>
            <a:ext cx="10765972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Bookman Old Style" pitchFamily="18" charset="0"/>
              </a:rPr>
              <a:t>Игры</a:t>
            </a:r>
            <a:r>
              <a:rPr lang="ru-RU" dirty="0">
                <a:latin typeface="Bookman Old Style" pitchFamily="18" charset="0"/>
              </a:rPr>
              <a:t>, предметы и игровые материалы, с которыми ребенок действует преимущественно самостоятельно или в совместной со взрослым и сверстниками деятельности (геометрический конструктор, пазлы; природный материал, как счетный материал и материал для исследований)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562600" y="1649064"/>
            <a:ext cx="55843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582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Дидактическое пособие «Пара-бук»</a:t>
            </a:r>
            <a:endParaRPr lang="ru-RU" sz="2000" b="1" dirty="0">
              <a:solidFill>
                <a:srgbClr val="5828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29200" y="1956529"/>
            <a:ext cx="68906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u="sng" dirty="0" smtClean="0">
                <a:solidFill>
                  <a:srgbClr val="60121E"/>
                </a:solidFill>
                <a:latin typeface="Bookman Old Style" pitchFamily="18" charset="0"/>
                <a:cs typeface="Times New Roman" pitchFamily="18" charset="0"/>
              </a:rPr>
              <a:t>Логико-математические задания в «Пара-буке»</a:t>
            </a:r>
            <a:r>
              <a:rPr lang="ru-RU" dirty="0" smtClean="0">
                <a:solidFill>
                  <a:srgbClr val="60121E"/>
                </a:solidFill>
                <a:latin typeface="Bookman Old Style" pitchFamily="18" charset="0"/>
                <a:cs typeface="Times New Roman" pitchFamily="18" charset="0"/>
              </a:rPr>
              <a:t>: </a:t>
            </a:r>
            <a:r>
              <a:rPr lang="ru-RU" dirty="0">
                <a:solidFill>
                  <a:srgbClr val="60121E"/>
                </a:solidFill>
                <a:latin typeface="Bookman Old Style" pitchFamily="18" charset="0"/>
                <a:cs typeface="Times New Roman" pitchFamily="18" charset="0"/>
              </a:rPr>
              <a:t>сравнение множеств, выполнение арифметических вычислений, определение состава числа из двух меньших, сериация, решение задач.</a:t>
            </a:r>
          </a:p>
        </p:txBody>
      </p:sp>
    </p:spTree>
    <p:extLst>
      <p:ext uri="{BB962C8B-B14F-4D97-AF65-F5344CB8AC3E}">
        <p14:creationId xmlns:p14="http://schemas.microsoft.com/office/powerpoint/2010/main" val="1100288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45000">
    <p:randomBar dir="vert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550</TotalTime>
  <Words>884</Words>
  <Application>Microsoft Office PowerPoint</Application>
  <PresentationFormat>Произвольный</PresentationFormat>
  <Paragraphs>63</Paragraphs>
  <Slides>17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Юлия</cp:lastModifiedBy>
  <cp:revision>89</cp:revision>
  <dcterms:created xsi:type="dcterms:W3CDTF">2022-09-11T10:30:41Z</dcterms:created>
  <dcterms:modified xsi:type="dcterms:W3CDTF">2023-11-17T16:12:58Z</dcterms:modified>
</cp:coreProperties>
</file>