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9" r:id="rId6"/>
    <p:sldId id="266" r:id="rId7"/>
    <p:sldId id="265" r:id="rId8"/>
    <p:sldId id="264" r:id="rId9"/>
    <p:sldId id="270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7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2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8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4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0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4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7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2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08A0A-79BC-4979-83FF-8CB45FCA1E2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89D9-B80C-41B4-A683-FAD22664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microsoft.com/office/2007/relationships/hdphoto" Target="../media/hdphoto2.wd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ytimg.com/vi/U7FxsiE7u28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t="2667" r="19462" b="6257"/>
          <a:stretch/>
        </p:blipFill>
        <p:spPr bwMode="auto">
          <a:xfrm>
            <a:off x="40852" y="-21418"/>
            <a:ext cx="12314648" cy="6926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19447" y="2057083"/>
            <a:ext cx="5753099" cy="207757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е кларнет»)</a:t>
            </a:r>
          </a:p>
          <a:p>
            <a:r>
              <a:rPr lang="ru-RU" dirty="0"/>
              <a:t> …</a:t>
            </a:r>
          </a:p>
          <a:p>
            <a:r>
              <a:rPr lang="ru-RU" dirty="0"/>
              <a:t>на кларнете»)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34749" y="1762540"/>
            <a:ext cx="6162260" cy="2769989"/>
          </a:xfrm>
          <a:prstGeom prst="rec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50000"/>
              </a:schemeClr>
            </a:solidFill>
            <a:prstDash val="dash"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Человеческое, слишком человеческое…</a:t>
            </a:r>
          </a:p>
          <a:p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 по книге Анатолия Алексина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«Мой брат играет на кларнете»)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1028" name="Picture 4" descr="77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660066">
                <a:alpha val="61176"/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49" y="1834604"/>
            <a:ext cx="752475" cy="5048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trumental_Vokaliz_-_Iz_K_F_Smyatenie_chuvs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2628" y="543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620" y="7937"/>
            <a:ext cx="12541620" cy="721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18457" y="447721"/>
            <a:ext cx="1109036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Человеческое,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слишком человеческое 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быть  в   самом человеке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и в отношении другого, других.</a:t>
            </a:r>
          </a:p>
          <a:p>
            <a:pPr>
              <a:spcAft>
                <a:spcPts val="1200"/>
              </a:spcAft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«Каждый твой поступок </a:t>
            </a:r>
          </a:p>
          <a:p>
            <a:pPr algn="r"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отражается на других людях: </a:t>
            </a:r>
          </a:p>
          <a:p>
            <a:pPr algn="r"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не забывай, что рядом с тобой человек».</a:t>
            </a:r>
          </a:p>
          <a:p>
            <a:pPr algn="r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В.Сухомлинский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s://pimg.mycdn.me/getImage?disableStub=true&amp;type=VIDEO_S_720&amp;url=http%3A%2F%2Fvdp.mycdn.me%2FgetImage%3Fid%3D314770655893%26idx%3D3%26thumbType%3D32%26f%3D1&amp;signatureToken=NTSf4tz-ZrE-ASZZxavTX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r="14286"/>
          <a:stretch/>
        </p:blipFill>
        <p:spPr bwMode="auto">
          <a:xfrm>
            <a:off x="-284349" y="2926081"/>
            <a:ext cx="5785275" cy="43014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soyuz.ru/public/uploads/files/3/7048778/2017050212394346b628b1e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37" y="447721"/>
            <a:ext cx="4465514" cy="24783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620" y="7937"/>
            <a:ext cx="12541620" cy="721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18457" y="447721"/>
            <a:ext cx="11090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</a:p>
          <a:p>
            <a:pPr algn="r">
              <a:spcAft>
                <a:spcPts val="1200"/>
              </a:spcAft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7B18068-96E9-4F05-A2C8-8785F8F7B1DA}"/>
              </a:ext>
            </a:extLst>
          </p:cNvPr>
          <p:cNvSpPr/>
          <p:nvPr/>
        </p:nvSpPr>
        <p:spPr>
          <a:xfrm>
            <a:off x="1656522" y="543340"/>
            <a:ext cx="9144000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</a:rPr>
              <a:t>Домашнее задание (дифференцированное):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</a:rPr>
              <a:t>1. Составьте кластер по теме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Человеческое, слишком человеческое…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</a:rPr>
              <a:t>2. Письменно ответьте на вопрос: «Чему учит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книга Анатолия Алексина «Мой брат играет на кларнете</a:t>
            </a:r>
            <a:r>
              <a:rPr lang="ru-RU" sz="2400" dirty="0">
                <a:latin typeface="Times New Roman" panose="02020603050405020304" pitchFamily="18" charset="0"/>
              </a:rPr>
              <a:t>?»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</a:rPr>
              <a:t>3. Письменно ответьте на вопрос: «Ведёте ли вы дневник Как помогает он вам в работе над ошибками в поведении, в выстраивании отношений с близкими, друзьями?»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60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58481" y="574766"/>
            <a:ext cx="6096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4776" y="330212"/>
            <a:ext cx="98203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использованной литературы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.А. Алексин. «Мой брат играет на кларнете» и другие повести. М, «Просвещение», 1983.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В. Воронов. А. Алексин. Очерк творчества. М., Детская литература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1993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А.Колядина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Дневник как литературный жанр»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журнал,«Литература,№19,2006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Ресурсы Интернета.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0" y="38755"/>
            <a:ext cx="10321835" cy="31616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82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701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513294" y="309282"/>
            <a:ext cx="6119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15" r="600"/>
          <a:stretch/>
        </p:blipFill>
        <p:spPr>
          <a:xfrm>
            <a:off x="7490701" y="2129244"/>
            <a:ext cx="4523285" cy="48970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55373" y="604770"/>
            <a:ext cx="988060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-анализ текстовых особенностей повести «Мой брат играет на кларнете» Анатолия Алексина для понимания психологии подростка в связи с нравственной коллизией: иждивенческое стремление просуществовать за счёт чужого дарования, чужого вдохновения и труда  может привести лишь к плачевному результату.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-познакомиться  с  повестью «Мой брат играет на кларнете» Анатолия  Алексина,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-сделать текстуальный  анализ  книги, в которой  находит отражение  проблема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смысла человеческой жизни, духовных и нравственных ценностей;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выяснить жанровые, композиционные особенности и смысл названия произведения;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-составить характеристики героев 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-изучить литературу по данному вопросу , проанализировать.</a:t>
            </a:r>
          </a:p>
          <a:p>
            <a:pPr>
              <a:lnSpc>
                <a:spcPts val="1465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667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66"/>
            <a:ext cx="12264954" cy="70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nigograd.com.ua/images/detailed/113228449464ed90312e9f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060">
            <a:off x="7149611" y="3283724"/>
            <a:ext cx="2617569" cy="34967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21"/>
          <a:stretch/>
        </p:blipFill>
        <p:spPr>
          <a:xfrm>
            <a:off x="1037727" y="-207220"/>
            <a:ext cx="3987623" cy="423071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C:\Users\Svetlana\Desktop\5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42" y="181859"/>
            <a:ext cx="3877320" cy="43837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 descr="C:\Users\Svetlana\Desktop\img3 (2)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 r="56676" b="64723"/>
          <a:stretch/>
        </p:blipFill>
        <p:spPr bwMode="auto">
          <a:xfrm>
            <a:off x="1412557" y="3912279"/>
            <a:ext cx="3959130" cy="32973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www.char.ru/books/5634880_Moj_brat_igraet_na_klarnete_Kolya_pishet_Ole_Olya_pishet_Ko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657">
            <a:off x="458164" y="2606116"/>
            <a:ext cx="2106943" cy="28347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Svetlana\Desktop\2282821_detai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927">
            <a:off x="152808" y="162373"/>
            <a:ext cx="1351994" cy="22882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Picture 2" descr="ÐÐ½Ð°ÑÐ¾Ð»Ð¸Ð¹ ÐÐ»ÐµÐºÑÐ¸Ð½.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812">
            <a:off x="8931806" y="479665"/>
            <a:ext cx="2780508" cy="42128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verro.ru/img/e/9e/6d/anatoliy-aleksin-signalschiki-i-gornisti-1985g-l7545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234">
            <a:off x="5174514" y="3004567"/>
            <a:ext cx="2819216" cy="39150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279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" y="7937"/>
            <a:ext cx="12192000" cy="701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40857" y="51114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Жанровые, композиционные особенности и смысл названия произведения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15" r="600"/>
          <a:stretch/>
        </p:blipFill>
        <p:spPr>
          <a:xfrm>
            <a:off x="9005952" y="751344"/>
            <a:ext cx="2702150" cy="34188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40858" y="751344"/>
            <a:ext cx="73031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произведения - становление личности подростка.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Идея произведения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жертвенность,выбор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между искренним желанием посвятить свою жизнь таланту брата и мнимой жертвенностью ради личной выгоды.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ответственность за каждый свой поступок и умения считаться с чужими интересами.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Книга –дневник  -запись  семи дней из внутренней и внешней борьбы героини за место  рядом со своим братом Лёвой.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повести 4 сюжетные линии: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Женька и Лёва,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Женька и Алина,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Женька и окружающие (родители, одноклассники, старшеклассники),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Лёва и Алина.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947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Svetlana\Desktop\101865508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7" t="13532" r="1513" b="11037"/>
          <a:stretch/>
        </p:blipFill>
        <p:spPr bwMode="auto">
          <a:xfrm>
            <a:off x="7524205" y="506161"/>
            <a:ext cx="4083314" cy="61395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1531" y="160338"/>
            <a:ext cx="6096000" cy="65017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«Почти все девчонки в нашем классе ведут дневники. И записывают в них всякую ерунду.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44444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тоже девчонка, но я понимаю, что дневники должны вести только выдающиеся люди. Нет, я ничего такого о себе не думаю. Но у меня есть брат, он учится на втором курсе Консерватории. Он будет великим музыкантом. Это точно. Я в этом не сомневаюсь! И вот по моему дневнику люди узнают, каким он был в детстве.»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183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70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ravzhizn.ru/upload/iblock/d97/10186550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10233" b="11929"/>
          <a:stretch/>
        </p:blipFill>
        <p:spPr bwMode="auto">
          <a:xfrm>
            <a:off x="5978434" y="354488"/>
            <a:ext cx="5694226" cy="63093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2342" y="5319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Женька и Лёва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Сестра музыканта»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«острый практический ум»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2342" y="22471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Лева старше Женьки на целых пять лет,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 мягок,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тактичен со своей сестричкой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2342" y="3816770"/>
            <a:ext cx="7271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«Незаметный герой оркестра…»</a:t>
            </a:r>
            <a:endParaRPr lang="ru-R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612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9"/>
            <a:ext cx="12192000" cy="70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mmedia.ozone.ru/multimedia/101865509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b="4234"/>
          <a:stretch/>
        </p:blipFill>
        <p:spPr bwMode="auto">
          <a:xfrm>
            <a:off x="7106195" y="354782"/>
            <a:ext cx="4744880" cy="64117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0903" y="973910"/>
            <a:ext cx="6096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Лёва и Алина.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Яркая школьная  первая красавица.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Mistral" panose="03090702030407020403" pitchFamily="66" charset="0"/>
              </a:rPr>
              <a:t>«Вот так красавица! Вот так гордячка!»</a:t>
            </a:r>
            <a:endParaRPr lang="ru-RU" sz="2800" dirty="0">
              <a:solidFill>
                <a:srgbClr val="000000"/>
              </a:solidFill>
              <a:latin typeface="Mistral" panose="03090702030407020403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Лёва, не совсем складный…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Mistral" panose="03090702030407020403" pitchFamily="66" charset="0"/>
              </a:rPr>
              <a:t>«.. я думаю, конечно, не о себе. Дело в Леве! Ради него я пойду на все! Настоящие сестры часто вмешиваются в личную жизнь своих братьев. И не требуют благодарности. Я тоже вмешаюсь! Лева забудет Алину, и хорошо подготовится к конкурсу, и завоюет там первое место! И тогда я смогу посвятить ему всю себя, без остатка!» </a:t>
            </a:r>
            <a:endParaRPr lang="ru-RU" sz="2800" dirty="0">
              <a:solidFill>
                <a:srgbClr val="000000"/>
              </a:solidFill>
              <a:latin typeface="Mistral" panose="03090702030407020403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190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7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Svetlana\Desktop\101865508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7" t="43746" r="1513" b="6366"/>
          <a:stretch/>
        </p:blipFill>
        <p:spPr bwMode="auto">
          <a:xfrm>
            <a:off x="2103120" y="1200192"/>
            <a:ext cx="5839097" cy="53809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85017" y="1645920"/>
            <a:ext cx="43629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больше не буду вести  дневник.</a:t>
            </a:r>
          </a:p>
          <a:p>
            <a:r>
              <a:rPr lang="ru-RU" sz="3200" dirty="0"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то, пожалуй, в книге о брате могут не поместить мой портрет, с подписью «Сестра музыканта».</a:t>
            </a:r>
            <a:r>
              <a:rPr lang="ru-RU" sz="3200" dirty="0">
                <a:latin typeface="Mistral" panose="03090702030407020403" pitchFamily="66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603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fabrika-podarkoff.ru/upload/resize_cache/iblock/4b1/600_450_11e533657e66d5cfbc8756587025a0796/d48869b5-1699-11dd-98b2-001e8c15ed9f_9d099459-5d4c-11dd-91c4-001e8c15ed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5.infourok.ru/uploads/ex/12cf/0003953e-b591271a/hello_html_m4b36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3"/>
            <a:ext cx="12192000" cy="701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Svetlana\Desktop\i_0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7544" y="344753"/>
            <a:ext cx="4068482" cy="634342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3800" y="650399"/>
            <a:ext cx="6096000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Женьке свойственен  максимализм,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пренебрежительное отношение к мнению окружающих, стремление оградить будущую звезду от  незначительного, привлечь к нему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36398" y="3268873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Mistral" panose="03090702030407020403" pitchFamily="66" charset="0"/>
                <a:ea typeface="Times New Roman" panose="02020603050405020304" pitchFamily="18" charset="0"/>
              </a:rPr>
              <a:t>« Раздражает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72158" y="3913551"/>
            <a:ext cx="259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istral" panose="03090702030407020403" pitchFamily="66" charset="0"/>
                <a:ea typeface="Times New Roman" panose="02020603050405020304" pitchFamily="18" charset="0"/>
              </a:rPr>
              <a:t>« Раздражает» </a:t>
            </a:r>
            <a:endParaRPr lang="ru-RU" sz="3200" dirty="0">
              <a:latin typeface="Mistral" panose="03090702030407020403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8934" y="4733342"/>
            <a:ext cx="290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istral" panose="03090702030407020403" pitchFamily="66" charset="0"/>
                <a:ea typeface="Times New Roman" panose="02020603050405020304" pitchFamily="18" charset="0"/>
              </a:rPr>
              <a:t>« Раздражает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574713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651</Words>
  <Application>Microsoft Office PowerPoint</Application>
  <PresentationFormat>Произвольный</PresentationFormat>
  <Paragraphs>97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</cp:revision>
  <dcterms:created xsi:type="dcterms:W3CDTF">2019-04-12T15:19:37Z</dcterms:created>
  <dcterms:modified xsi:type="dcterms:W3CDTF">2022-04-26T03:36:36Z</dcterms:modified>
</cp:coreProperties>
</file>