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5"/>
  </p:notesMasterIdLst>
  <p:sldIdLst>
    <p:sldId id="274" r:id="rId2"/>
    <p:sldId id="279" r:id="rId3"/>
    <p:sldId id="305" r:id="rId4"/>
    <p:sldId id="302" r:id="rId5"/>
    <p:sldId id="313" r:id="rId6"/>
    <p:sldId id="303" r:id="rId7"/>
    <p:sldId id="256" r:id="rId8"/>
    <p:sldId id="290" r:id="rId9"/>
    <p:sldId id="298" r:id="rId10"/>
    <p:sldId id="314" r:id="rId11"/>
    <p:sldId id="299" r:id="rId12"/>
    <p:sldId id="311" r:id="rId13"/>
    <p:sldId id="320" r:id="rId14"/>
    <p:sldId id="319" r:id="rId15"/>
    <p:sldId id="306" r:id="rId16"/>
    <p:sldId id="293" r:id="rId17"/>
    <p:sldId id="321" r:id="rId18"/>
    <p:sldId id="322" r:id="rId19"/>
    <p:sldId id="323" r:id="rId20"/>
    <p:sldId id="271" r:id="rId21"/>
    <p:sldId id="257" r:id="rId22"/>
    <p:sldId id="273" r:id="rId23"/>
    <p:sldId id="32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44" d="100"/>
          <a:sy n="44" d="100"/>
        </p:scale>
        <p:origin x="-213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120683-352A-4D9A-9266-703738DA921D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5A64D9-D629-4A0B-92D1-D433248EB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4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8AF3705-9363-424B-8A94-5C0E0678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91303-23E8-423A-B1D8-8ABFCB387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1B7D-0D26-4B53-AE8C-4AC9B876F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12BA-2535-402E-8956-5B7EC6D09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E38F-F587-4F71-B6D9-9EB814D2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F6A0-9D36-4C72-908E-B3C7346D8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F3D1-EEC3-4729-98B9-F641107E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E085-FC33-49AB-98C3-725BE4D5E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E2B5-4537-4273-8991-AB033ECBD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FBC9-A2E4-45C2-9A88-920C8F9AC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3028-E8BB-447C-A8A6-546EDED19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ECD5-2E71-4473-AEA0-F87932ED8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74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74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4B7F7C-2167-4185-AD0F-0379B7818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19200" y="333375"/>
            <a:ext cx="7924800" cy="1571625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        Использование нетрадиционных методов и приёмов для развития речи детей.</a:t>
            </a:r>
          </a:p>
        </p:txBody>
      </p:sp>
      <p:pic>
        <p:nvPicPr>
          <p:cNvPr id="6147" name="Picture 3" descr="C:\Users\1\Desktop\4635734_childrensday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5476" y="1928813"/>
            <a:ext cx="6285648" cy="41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59694" y="5793943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МБДОУ №216</a:t>
            </a:r>
          </a:p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Заякина</a:t>
            </a:r>
            <a:r>
              <a:rPr lang="ru-RU" dirty="0" smtClean="0"/>
              <a:t> Ю.С.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268413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МАНКОТЕРАПИЯ</a:t>
            </a:r>
            <a:br>
              <a:rPr lang="ru-RU" smtClean="0"/>
            </a:br>
            <a:endParaRPr lang="ru-RU" smtClean="0"/>
          </a:p>
        </p:txBody>
      </p:sp>
      <p:pic>
        <p:nvPicPr>
          <p:cNvPr id="1026" name="Picture 2" descr="C:\Users\--\Desktop\LfRD8BdrO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1953"/>
            <a:ext cx="4032448" cy="3018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--\Desktop\hLOimavO-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3" y="2996952"/>
            <a:ext cx="413707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_029"/>
          <p:cNvPicPr>
            <a:picLocks noChangeAspect="1" noChangeArrowheads="1"/>
          </p:cNvPicPr>
          <p:nvPr/>
        </p:nvPicPr>
        <p:blipFill>
          <a:blip r:embed="rId2">
            <a:lum bright="66000"/>
          </a:blip>
          <a:srcRect/>
          <a:stretch>
            <a:fillRect/>
          </a:stretch>
        </p:blipFill>
        <p:spPr bwMode="auto">
          <a:xfrm>
            <a:off x="5651500" y="3716338"/>
            <a:ext cx="34925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Развитие речи методом наглядного моделирования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900113" y="2413000"/>
            <a:ext cx="8064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Моделирование-это процесс создания модели и их использование в целях формирования представлений о структуре объектов, об отношениях и связях между элементами этих объектов.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_029"/>
          <p:cNvPicPr>
            <a:picLocks noChangeAspect="1" noChangeArrowheads="1"/>
          </p:cNvPicPr>
          <p:nvPr/>
        </p:nvPicPr>
        <p:blipFill>
          <a:blip r:embed="rId2">
            <a:lum bright="66000"/>
          </a:blip>
          <a:srcRect/>
          <a:stretch>
            <a:fillRect/>
          </a:stretch>
        </p:blipFill>
        <p:spPr bwMode="auto">
          <a:xfrm>
            <a:off x="5795963" y="3716338"/>
            <a:ext cx="33480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00113" y="2413000"/>
            <a:ext cx="8064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2413000"/>
            <a:ext cx="8064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2413000"/>
            <a:ext cx="8064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0113" y="2413000"/>
            <a:ext cx="8064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400" b="1" dirty="0"/>
          </a:p>
        </p:txBody>
      </p:sp>
      <p:sp>
        <p:nvSpPr>
          <p:cNvPr id="19463" name="Заголовок 10"/>
          <p:cNvSpPr>
            <a:spLocks noGrp="1"/>
          </p:cNvSpPr>
          <p:nvPr>
            <p:ph type="title"/>
          </p:nvPr>
        </p:nvSpPr>
        <p:spPr>
          <a:xfrm>
            <a:off x="762000" y="1196975"/>
            <a:ext cx="7924800" cy="708025"/>
          </a:xfrm>
        </p:spPr>
        <p:txBody>
          <a:bodyPr/>
          <a:lstStyle/>
          <a:p>
            <a:r>
              <a:rPr lang="ru-RU" i="1" smtClean="0">
                <a:solidFill>
                  <a:srgbClr val="269999"/>
                </a:solidFill>
                <a:latin typeface="Times New Roman" pitchFamily="18" charset="0"/>
              </a:rPr>
              <a:t>   Этапы работы по моделированию</a:t>
            </a:r>
            <a:endParaRPr lang="ru-RU" smtClean="0"/>
          </a:p>
        </p:txBody>
      </p:sp>
      <p:sp>
        <p:nvSpPr>
          <p:cNvPr id="19464" name="Объект 7"/>
          <p:cNvSpPr>
            <a:spLocks noGrp="1"/>
          </p:cNvSpPr>
          <p:nvPr>
            <p:ph idx="1"/>
          </p:nvPr>
        </p:nvSpPr>
        <p:spPr>
          <a:xfrm>
            <a:off x="900113" y="2276475"/>
            <a:ext cx="6840537" cy="42481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2000" b="1" dirty="0" smtClean="0"/>
          </a:p>
          <a:p>
            <a:pPr marL="0" indent="0">
              <a:buFont typeface="Wingdings" pitchFamily="2" charset="2"/>
              <a:buNone/>
            </a:pPr>
            <a:r>
              <a:rPr lang="ru-RU" sz="2000" b="1" dirty="0" smtClean="0"/>
              <a:t>• Рассматривание таблицы и разбор того, что на ней изображено.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b="1" dirty="0" smtClean="0"/>
              <a:t>• Перекодировка информации, т. е. преобразование из абстрактных символов в образы.</a:t>
            </a:r>
            <a:br>
              <a:rPr lang="ru-RU" sz="2000" b="1" dirty="0" smtClean="0"/>
            </a:br>
            <a:r>
              <a:rPr lang="ru-RU" sz="2000" b="1" dirty="0" smtClean="0"/>
              <a:t>• После перекодировки осуществляется пересказ, составление рассказа по заданной теме и др., то есть происходит отработка метода запоминания.</a:t>
            </a:r>
            <a:br>
              <a:rPr lang="ru-RU" sz="2000" b="1" dirty="0" smtClean="0"/>
            </a:br>
            <a:r>
              <a:rPr lang="ru-RU" sz="2000" b="1" dirty="0" smtClean="0"/>
              <a:t>• Зарисовка моделей в таблицу детьми (в старших группах).</a:t>
            </a:r>
            <a:br>
              <a:rPr lang="ru-RU" sz="2000" b="1" dirty="0" smtClean="0"/>
            </a:br>
            <a:r>
              <a:rPr lang="ru-RU" sz="2000" b="1" dirty="0" smtClean="0"/>
              <a:t>• Рассказывание по </a:t>
            </a:r>
            <a:r>
              <a:rPr lang="ru-RU" sz="2000" b="1" dirty="0" err="1" smtClean="0"/>
              <a:t>мнемотаблицам</a:t>
            </a:r>
            <a:r>
              <a:rPr lang="ru-RU" sz="2000" b="1" dirty="0" smtClean="0"/>
              <a:t>, созданными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b="1" dirty="0" smtClean="0"/>
              <a:t>  детьми.</a:t>
            </a:r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1" y="206641"/>
            <a:ext cx="8640961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418"/>
          <a:stretch>
            <a:fillRect/>
          </a:stretch>
        </p:blipFill>
        <p:spPr>
          <a:xfrm>
            <a:off x="141505" y="332656"/>
            <a:ext cx="8894109" cy="59089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Объект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7-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mg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0"/>
            <a:ext cx="84963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27088" y="765175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ru-RU" sz="4800" dirty="0" smtClean="0">
                <a:solidFill>
                  <a:srgbClr val="009900"/>
                </a:solidFill>
              </a:rPr>
              <a:t>ТРИЗ</a:t>
            </a:r>
            <a:r>
              <a:rPr lang="ru-RU" altLang="ru-RU" sz="7200" dirty="0" smtClean="0">
                <a:solidFill>
                  <a:srgbClr val="009900"/>
                </a:solidFill>
              </a:rPr>
              <a:t/>
            </a:r>
            <a:br>
              <a:rPr lang="ru-RU" altLang="ru-RU" sz="7200" dirty="0" smtClean="0">
                <a:solidFill>
                  <a:srgbClr val="009900"/>
                </a:solidFill>
              </a:rPr>
            </a:br>
            <a:r>
              <a:rPr lang="ru-RU" altLang="ru-RU" dirty="0" smtClean="0">
                <a:solidFill>
                  <a:srgbClr val="009900"/>
                </a:solidFill>
              </a:rPr>
              <a:t>(Теория решения изобретательских задач)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7584" y="2852936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sz="2400" dirty="0" smtClean="0"/>
              <a:t>Целью использования ТРИЗ – технологии в детском саду является развитие 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924800" cy="66632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Синквейн</a:t>
            </a:r>
            <a:r>
              <a:rPr lang="ru-RU" altLang="ru-RU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-</a:t>
            </a:r>
            <a:r>
              <a:rPr lang="ru-RU" altLang="ru-RU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alibri" pitchFamily="34" charset="0"/>
                <a:cs typeface="Arial" pitchFamily="34" charset="0"/>
              </a:rPr>
              <a:t>нерифмованное стихотворение из 5 строк, составленное по  определенным правилам: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altLang="ru-RU" sz="2000" b="1" dirty="0" smtClean="0">
              <a:solidFill>
                <a:srgbClr val="632523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ru-RU" altLang="ru-RU" sz="800" b="1" dirty="0" smtClean="0">
              <a:solidFill>
                <a:srgbClr val="63252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80928"/>
            <a:ext cx="8892480" cy="386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latin typeface="Calibri" pitchFamily="34" charset="0"/>
              </a:rPr>
              <a:t> </a:t>
            </a:r>
            <a:r>
              <a:rPr lang="ru-RU" altLang="ru-RU" sz="2400" b="1" dirty="0" smtClean="0">
                <a:latin typeface="Calibri" pitchFamily="34" charset="0"/>
              </a:rPr>
              <a:t>Его простота. </a:t>
            </a:r>
            <a:r>
              <a:rPr lang="ru-RU" altLang="ru-RU" sz="2400" b="1" dirty="0" err="1" smtClean="0">
                <a:latin typeface="Calibri" pitchFamily="34" charset="0"/>
              </a:rPr>
              <a:t>Синквейн</a:t>
            </a:r>
            <a:r>
              <a:rPr lang="ru-RU" altLang="ru-RU" sz="2400" b="1" dirty="0" smtClean="0">
                <a:latin typeface="Calibri" pitchFamily="34" charset="0"/>
              </a:rPr>
              <a:t> могут составить все.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latin typeface="Calibri" pitchFamily="34" charset="0"/>
              </a:rPr>
              <a:t>- В составлении </a:t>
            </a:r>
            <a:r>
              <a:rPr lang="ru-RU" altLang="ru-RU" sz="2400" b="1" dirty="0" err="1" smtClean="0">
                <a:latin typeface="Calibri" pitchFamily="34" charset="0"/>
              </a:rPr>
              <a:t>синквейна</a:t>
            </a:r>
            <a:r>
              <a:rPr lang="ru-RU" altLang="ru-RU" sz="2400" b="1" dirty="0" smtClean="0">
                <a:latin typeface="Calibri" pitchFamily="34" charset="0"/>
              </a:rPr>
              <a:t> каждый ребенок может реализовать свои интеллектуальные возможности.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latin typeface="Calibri" pitchFamily="34" charset="0"/>
              </a:rPr>
              <a:t>- </a:t>
            </a:r>
            <a:r>
              <a:rPr lang="ru-RU" altLang="ru-RU" sz="2400" b="1" dirty="0" err="1" smtClean="0">
                <a:latin typeface="Calibri" pitchFamily="34" charset="0"/>
              </a:rPr>
              <a:t>Синквейн</a:t>
            </a:r>
            <a:r>
              <a:rPr lang="ru-RU" altLang="ru-RU" sz="2400" b="1" dirty="0" smtClean="0">
                <a:latin typeface="Calibri" pitchFamily="34" charset="0"/>
              </a:rPr>
              <a:t> является игровым приемом.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latin typeface="Calibri" pitchFamily="34" charset="0"/>
              </a:rPr>
              <a:t>- Составление </a:t>
            </a:r>
            <a:r>
              <a:rPr lang="ru-RU" altLang="ru-RU" sz="2400" b="1" dirty="0" err="1" smtClean="0">
                <a:latin typeface="Calibri" pitchFamily="34" charset="0"/>
              </a:rPr>
              <a:t>синквейна</a:t>
            </a:r>
            <a:r>
              <a:rPr lang="ru-RU" altLang="ru-RU" sz="2400" b="1" dirty="0" smtClean="0">
                <a:latin typeface="Calibri" pitchFamily="34" charset="0"/>
              </a:rPr>
              <a:t> используется как заключительное задание по пройденному материалу.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latin typeface="Calibri" pitchFamily="34" charset="0"/>
              </a:rPr>
              <a:t>- Составление </a:t>
            </a:r>
            <a:r>
              <a:rPr lang="ru-RU" altLang="ru-RU" sz="2400" b="1" dirty="0" err="1" smtClean="0">
                <a:latin typeface="Calibri" pitchFamily="34" charset="0"/>
              </a:rPr>
              <a:t>синквейна</a:t>
            </a:r>
            <a:r>
              <a:rPr lang="ru-RU" altLang="ru-RU" sz="2400" b="1" dirty="0" smtClean="0">
                <a:latin typeface="Calibri" pitchFamily="34" charset="0"/>
              </a:rPr>
              <a:t> используется для проведения рефлексии, анализа и синтеза полученной информации.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latin typeface="Calibri" pitchFamily="34" charset="0"/>
              </a:rPr>
              <a:t>- </a:t>
            </a:r>
            <a:r>
              <a:rPr lang="ru-RU" altLang="ru-RU" sz="2400" b="1" dirty="0" err="1" smtClean="0">
                <a:latin typeface="Calibri" pitchFamily="34" charset="0"/>
              </a:rPr>
              <a:t>Синквейн</a:t>
            </a:r>
            <a:r>
              <a:rPr lang="ru-RU" altLang="ru-RU" sz="2400" b="1" dirty="0" smtClean="0">
                <a:latin typeface="Calibri" pitchFamily="34" charset="0"/>
              </a:rPr>
              <a:t> помогает пополнить словарный запас.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latin typeface="Calibri" pitchFamily="34" charset="0"/>
              </a:rPr>
              <a:t>- </a:t>
            </a:r>
            <a:r>
              <a:rPr lang="ru-RU" altLang="ru-RU" sz="2400" b="1" dirty="0" err="1" smtClean="0">
                <a:latin typeface="Calibri" pitchFamily="34" charset="0"/>
              </a:rPr>
              <a:t>Синквейн</a:t>
            </a:r>
            <a:r>
              <a:rPr lang="ru-RU" altLang="ru-RU" sz="2400" b="1" dirty="0" smtClean="0">
                <a:latin typeface="Calibri" pitchFamily="34" charset="0"/>
              </a:rPr>
              <a:t> учит краткому пересказу.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latin typeface="Calibri" pitchFamily="34" charset="0"/>
              </a:rPr>
              <a:t>- </a:t>
            </a:r>
            <a:r>
              <a:rPr lang="ru-RU" altLang="ru-RU" sz="2400" b="1" dirty="0" err="1" smtClean="0">
                <a:latin typeface="Calibri" pitchFamily="34" charset="0"/>
              </a:rPr>
              <a:t>Синквейн</a:t>
            </a:r>
            <a:r>
              <a:rPr lang="ru-RU" altLang="ru-RU" sz="2400" b="1" dirty="0" smtClean="0">
                <a:latin typeface="Calibri" pitchFamily="34" charset="0"/>
              </a:rPr>
              <a:t> помогает развить речь и мышление.</a:t>
            </a:r>
            <a:endParaRPr lang="ru-RU" alt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92480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B050"/>
                </a:solidFill>
                <a:latin typeface="Times New Roman" pitchFamily="18" charset="0"/>
              </a:rPr>
              <a:t>Алгоритм составления </a:t>
            </a:r>
            <a:r>
              <a:rPr lang="ru-RU" altLang="ru-RU" dirty="0" err="1" smtClean="0">
                <a:solidFill>
                  <a:srgbClr val="00B050"/>
                </a:solidFill>
                <a:latin typeface="Times New Roman" pitchFamily="18" charset="0"/>
              </a:rPr>
              <a:t>синквейна</a:t>
            </a:r>
            <a:r>
              <a:rPr lang="ru-RU" altLang="ru-RU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ru-RU" altLang="ru-RU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B050"/>
                </a:solidFill>
                <a:latin typeface="Times New Roman" pitchFamily="18" charset="0"/>
              </a:rPr>
              <a:t>Модель </a:t>
            </a:r>
            <a:r>
              <a:rPr lang="ru-RU" altLang="ru-RU" dirty="0" err="1" smtClean="0">
                <a:solidFill>
                  <a:srgbClr val="00B050"/>
                </a:solidFill>
                <a:latin typeface="Times New Roman" pitchFamily="18" charset="0"/>
              </a:rPr>
              <a:t>синквейна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3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772816"/>
            <a:ext cx="444658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58112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Предмет (тема) – одно слово-существительное.</a:t>
            </a:r>
          </a:p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Два прилагательных по теме.</a:t>
            </a:r>
          </a:p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Три глагола по теме.</a:t>
            </a:r>
          </a:p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Предложение по теме.</a:t>
            </a:r>
          </a:p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Ассоциация по теме: одно слово-предмет.</a:t>
            </a:r>
            <a:endParaRPr lang="ru-RU" alt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924800" cy="1143000"/>
          </a:xfrm>
        </p:spPr>
        <p:txBody>
          <a:bodyPr/>
          <a:lstStyle/>
          <a:p>
            <a:pPr marL="342900" indent="-342900"/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   1. Ежик</a:t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2. Серый, колючий</a:t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3. Фыркает, спит, сворачивается.</a:t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4. Мне нравится маленький ежик.</a:t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5. Лес.</a:t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9810" y="4479337"/>
            <a:ext cx="3384376" cy="203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 </a:t>
            </a:r>
            <a:r>
              <a:rPr lang="ru-RU" sz="4400" b="1" dirty="0" err="1" smtClean="0"/>
              <a:t>синквейна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331913" y="2781300"/>
            <a:ext cx="6553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Заберите   всё, чем я обладаю, </a:t>
            </a:r>
          </a:p>
          <a:p>
            <a:pPr algn="ctr">
              <a:defRPr/>
            </a:pPr>
            <a:r>
              <a:rPr lang="ru-RU" sz="2800" b="1" dirty="0">
                <a:latin typeface="+mj-lt"/>
              </a:rPr>
              <a:t>но  оставьте  мне  мою  речь,</a:t>
            </a:r>
          </a:p>
          <a:p>
            <a:pPr algn="ctr">
              <a:defRPr/>
            </a:pPr>
            <a:r>
              <a:rPr lang="ru-RU" sz="2800" b="1" dirty="0">
                <a:latin typeface="+mj-lt"/>
              </a:rPr>
              <a:t> и  скоро  я  обрету  всё  что  имел.</a:t>
            </a:r>
          </a:p>
          <a:p>
            <a:pPr algn="ctr">
              <a:defRPr/>
            </a:pPr>
            <a:endParaRPr lang="ru-RU" sz="2800" b="1" dirty="0">
              <a:latin typeface="+mj-lt"/>
            </a:endParaRPr>
          </a:p>
          <a:p>
            <a:pPr algn="ctr">
              <a:defRPr/>
            </a:pPr>
            <a:r>
              <a:rPr lang="ru-RU" sz="2800" b="1" dirty="0">
                <a:latin typeface="+mj-lt"/>
              </a:rPr>
              <a:t>                     (</a:t>
            </a:r>
            <a:r>
              <a:rPr lang="ru-RU" sz="2800" b="1" dirty="0" err="1">
                <a:latin typeface="+mj-lt"/>
              </a:rPr>
              <a:t>Дэниэл</a:t>
            </a:r>
            <a:r>
              <a:rPr lang="ru-RU" sz="2800" b="1" dirty="0">
                <a:latin typeface="+mj-lt"/>
              </a:rPr>
              <a:t>  </a:t>
            </a:r>
            <a:r>
              <a:rPr lang="ru-RU" sz="2800" b="1" dirty="0" err="1">
                <a:latin typeface="+mj-lt"/>
              </a:rPr>
              <a:t>Уэбстэр</a:t>
            </a:r>
            <a:r>
              <a:rPr lang="ru-RU" sz="2800" b="1" dirty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8064500" cy="45815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200" dirty="0" smtClean="0"/>
              <a:t>         Таким образом, систематическая работа по формированию связной речи у детей с использованием нетрадиционных приёмов и методов, дидактических игр и упражнений, занимательного материала, наглядных пособий, даёт свои результаты: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200" dirty="0" smtClean="0"/>
              <a:t>☺    Дети быстрее учатся произносить звуки;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200" dirty="0" smtClean="0"/>
              <a:t>☺ Словарный запас детей из пассивного быстрее переходит в активный и обогащается новыми словами.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200" dirty="0" smtClean="0"/>
              <a:t>☺  Ребята активнее стали работать на занятиях.  У них концентрируется  наблюдательность, внимание, память, усидчивость; повышается творческое воображение, логическое и образное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50" y="2836863"/>
            <a:ext cx="37528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4"/>
          <p:cNvSpPr>
            <a:spLocks noGrp="1"/>
          </p:cNvSpPr>
          <p:nvPr>
            <p:ph type="title"/>
          </p:nvPr>
        </p:nvSpPr>
        <p:spPr>
          <a:xfrm>
            <a:off x="611188" y="1412875"/>
            <a:ext cx="6048375" cy="5445125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Чем богаче и правильнее речь ребенка, тем   легче  ему высказывать свои  мысли, тем шире его возможности</a:t>
            </a:r>
            <a:br>
              <a:rPr lang="ru-RU" sz="2000" dirty="0" smtClean="0"/>
            </a:br>
            <a:r>
              <a:rPr lang="ru-RU" sz="2000" dirty="0" smtClean="0"/>
              <a:t>познать    действительность,</a:t>
            </a:r>
            <a:br>
              <a:rPr lang="ru-RU" sz="2000" dirty="0" smtClean="0"/>
            </a:br>
            <a:r>
              <a:rPr lang="ru-RU" sz="2000" dirty="0" smtClean="0"/>
              <a:t>полноценнее будущие взаимоотношения   с  детьми  и взрослыми,  его       поведение, </a:t>
            </a:r>
            <a:br>
              <a:rPr lang="ru-RU" sz="2000" dirty="0" smtClean="0"/>
            </a:br>
            <a:r>
              <a:rPr lang="ru-RU" sz="2000" dirty="0" smtClean="0"/>
              <a:t>а, следовательно, и его личность в целом.</a:t>
            </a:r>
            <a:br>
              <a:rPr lang="ru-RU" sz="2000" dirty="0" smtClean="0"/>
            </a:br>
            <a:r>
              <a:rPr lang="ru-RU" sz="2000" dirty="0" smtClean="0"/>
              <a:t>    И наоборот, неясная речь ребенка   весьма  затруднит       его</a:t>
            </a:r>
            <a:br>
              <a:rPr lang="ru-RU" sz="2000" dirty="0" smtClean="0"/>
            </a:br>
            <a:r>
              <a:rPr lang="ru-RU" sz="2000" dirty="0" smtClean="0"/>
              <a:t>взаимоотношения   с   людьми     и нередко      накладывает  тяжелый отпечаток на его характер.</a:t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FF0066"/>
                </a:solidFill>
              </a:rPr>
              <a:t>Маленькое пламя в глазах педагогов зажигает множество огней в сердцах детей…….</a:t>
            </a:r>
          </a:p>
        </p:txBody>
      </p:sp>
      <p:pic>
        <p:nvPicPr>
          <p:cNvPr id="30723" name="Picture 4" descr="DSC015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84313"/>
            <a:ext cx="8569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и источников: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7766248" cy="4824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Ушакова </a:t>
            </a:r>
            <a:r>
              <a:rPr lang="ru-RU" sz="1600" dirty="0" smtClean="0"/>
              <a:t>О. </a:t>
            </a:r>
            <a:r>
              <a:rPr lang="ru-RU" sz="1600" dirty="0" smtClean="0"/>
              <a:t>С.Развитие </a:t>
            </a:r>
            <a:r>
              <a:rPr lang="ru-RU" sz="1600" dirty="0" smtClean="0"/>
              <a:t>речи дошкольников. М.: </a:t>
            </a:r>
            <a:r>
              <a:rPr lang="ru-RU" sz="1600" dirty="0" smtClean="0"/>
              <a:t>Изд-во Института Психотерапии.2001</a:t>
            </a:r>
            <a:r>
              <a:rPr lang="ru-RU" sz="1600" dirty="0" smtClean="0"/>
              <a:t>. – 256 </a:t>
            </a:r>
            <a:r>
              <a:rPr lang="ru-RU" sz="1600" dirty="0" smtClean="0"/>
              <a:t>с.</a:t>
            </a:r>
          </a:p>
          <a:p>
            <a:pPr>
              <a:buNone/>
            </a:pPr>
            <a:r>
              <a:rPr lang="ru-RU" sz="1600" dirty="0" err="1" smtClean="0"/>
              <a:t>Галигузова</a:t>
            </a:r>
            <a:r>
              <a:rPr lang="ru-RU" sz="1600" dirty="0" smtClean="0"/>
              <a:t> </a:t>
            </a:r>
            <a:r>
              <a:rPr lang="ru-RU" sz="1600" dirty="0" smtClean="0"/>
              <a:t>Л.Н., Смирнова Е.О. Ступени общения от года до семи лет. - М.: Просвещение, 1992.</a:t>
            </a:r>
            <a:br>
              <a:rPr lang="ru-RU" sz="1600" dirty="0" smtClean="0"/>
            </a:br>
            <a:r>
              <a:rPr lang="ru-RU" sz="1600" dirty="0" err="1" smtClean="0"/>
              <a:t>Гербова</a:t>
            </a:r>
            <a:r>
              <a:rPr lang="ru-RU" sz="1600" dirty="0" smtClean="0"/>
              <a:t> В.В., Максаков А.И. Занятия по развитию речи в первой младшей группе детского сада. - М.: Просвещение, 1985.</a:t>
            </a:r>
            <a:br>
              <a:rPr lang="ru-RU" sz="1600" dirty="0" smtClean="0"/>
            </a:br>
            <a:r>
              <a:rPr lang="ru-RU" sz="1600" dirty="0" smtClean="0"/>
              <a:t>Зеньковский В.В. Психология детства. - М.: ИЦ "Академия", 1996.</a:t>
            </a:r>
            <a:br>
              <a:rPr lang="ru-RU" sz="1600" dirty="0" smtClean="0"/>
            </a:br>
            <a:r>
              <a:rPr lang="ru-RU" sz="1600" dirty="0" smtClean="0"/>
              <a:t>Карпова С.Н., </a:t>
            </a:r>
            <a:r>
              <a:rPr lang="ru-RU" sz="1600" dirty="0" err="1" smtClean="0"/>
              <a:t>Труве</a:t>
            </a:r>
            <a:r>
              <a:rPr lang="ru-RU" sz="1600" dirty="0" smtClean="0"/>
              <a:t> Э.И. Психология речевого развития ребенка. - Ростов-на-Дону, 1987.</a:t>
            </a:r>
            <a:br>
              <a:rPr lang="ru-RU" sz="1600" dirty="0" smtClean="0"/>
            </a:br>
            <a:r>
              <a:rPr lang="ru-RU" sz="1600" dirty="0" smtClean="0"/>
              <a:t>Кольцова М.М. Ребенок учится говорить. - М.: Педагогика, 1973.</a:t>
            </a:r>
            <a:br>
              <a:rPr lang="ru-RU" sz="1600" dirty="0" smtClean="0"/>
            </a:br>
            <a:r>
              <a:rPr lang="ru-RU" sz="1600" dirty="0" err="1" smtClean="0"/>
              <a:t>Лямина</a:t>
            </a:r>
            <a:r>
              <a:rPr lang="ru-RU" sz="1600" dirty="0" smtClean="0"/>
              <a:t> Г.М. Воспитание и развитие детей раннего возраста. - М.: Просвещение, 1981.</a:t>
            </a:r>
            <a:br>
              <a:rPr lang="ru-RU" sz="1600" dirty="0" smtClean="0"/>
            </a:br>
            <a:r>
              <a:rPr lang="ru-RU" sz="1600" dirty="0" err="1" smtClean="0"/>
              <a:t>Нармон</a:t>
            </a:r>
            <a:r>
              <a:rPr lang="ru-RU" sz="1600" dirty="0" smtClean="0"/>
              <a:t> Л. и др. Ребенок от 0 до 2 лет: развитие во взаимодействии с окружающими людьми. - М., 1983.</a:t>
            </a:r>
            <a:br>
              <a:rPr lang="ru-RU" sz="1600" dirty="0" smtClean="0"/>
            </a:br>
            <a:r>
              <a:rPr lang="ru-RU" sz="1600" dirty="0" err="1" smtClean="0"/>
              <a:t>Никнородов</a:t>
            </a:r>
            <a:r>
              <a:rPr lang="ru-RU" sz="1600" dirty="0" smtClean="0"/>
              <a:t> Г.С. Общение и речь: развитие речи детей в общении со взрослыми. - М., </a:t>
            </a:r>
            <a:r>
              <a:rPr lang="ru-RU" sz="1600" dirty="0" smtClean="0"/>
              <a:t>1985.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Тихеева Е.И. Развитие речи детей. - М., 1981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557338"/>
            <a:ext cx="8064500" cy="5300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4248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                                                  Одним из важнейших показателей речевого    </a:t>
            </a:r>
          </a:p>
          <a:p>
            <a:r>
              <a:rPr lang="ru-RU" dirty="0"/>
              <a:t>                                          развития ребенка, является развитие связной речи.    </a:t>
            </a:r>
          </a:p>
          <a:p>
            <a:r>
              <a:rPr lang="ru-RU" dirty="0"/>
              <a:t>       Только в связной речи в диалоге, монологе, рассказывании и пересказе </a:t>
            </a:r>
          </a:p>
          <a:p>
            <a:r>
              <a:rPr lang="ru-RU" dirty="0"/>
              <a:t>       можно четко проследить все основные аспекты, характеризующие нашу  </a:t>
            </a:r>
          </a:p>
          <a:p>
            <a:r>
              <a:rPr lang="ru-RU" dirty="0"/>
              <a:t>       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619250" y="1196975"/>
            <a:ext cx="6553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Связная  речь</a:t>
            </a: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719138" y="2349500"/>
            <a:ext cx="8424862" cy="3889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         </a:t>
            </a:r>
            <a:r>
              <a:rPr lang="ru-RU" sz="2700" dirty="0" smtClean="0">
                <a:latin typeface="+mn-lt"/>
              </a:rPr>
              <a:t>Связной речью считается такая речь, которая  организована  по  законам логики  и грамматики,  представляет  единое  целое, систему;   обладает     относительной самостоятельностью,     законченностью    и разделяется на более или менее значимые части, связанные между собой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619250" y="1196975"/>
            <a:ext cx="6553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Виды связной речи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0113" y="2492375"/>
            <a:ext cx="3167062" cy="16573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>
                <a:solidFill>
                  <a:srgbClr val="003300"/>
                </a:solidFill>
              </a:rPr>
              <a:t>Диалогическая</a:t>
            </a:r>
          </a:p>
          <a:p>
            <a:pPr algn="just">
              <a:defRPr/>
            </a:pPr>
            <a:r>
              <a:rPr lang="ru-RU" b="1" dirty="0">
                <a:solidFill>
                  <a:srgbClr val="003300"/>
                </a:solidFill>
              </a:rPr>
              <a:t>Естественная форма языкового общения, состоящая из обмена высказываниями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9700" y="2492375"/>
            <a:ext cx="3744913" cy="1800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3300"/>
                </a:solidFill>
              </a:rPr>
              <a:t>Вопрос, ответ, добавления, пояснения, высказывание двух или нескольких говорящих на одну тему, связанную с какой-либо ситуацией.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140200" y="3357563"/>
            <a:ext cx="936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88" y="4868863"/>
            <a:ext cx="3168650" cy="16557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>
                <a:solidFill>
                  <a:srgbClr val="003300"/>
                </a:solidFill>
              </a:rPr>
              <a:t>Монологическая</a:t>
            </a:r>
          </a:p>
          <a:p>
            <a:pPr algn="just">
              <a:defRPr/>
            </a:pPr>
            <a:r>
              <a:rPr lang="ru-RU" b="1" dirty="0">
                <a:solidFill>
                  <a:srgbClr val="003300"/>
                </a:solidFill>
              </a:rPr>
              <a:t>Развернутый вид речи, возникший в недрах диалогической речи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067175" y="5589588"/>
            <a:ext cx="936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9700" y="4797425"/>
            <a:ext cx="3744913" cy="172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Описание, повествование, рассуждение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1331913" y="765175"/>
            <a:ext cx="6553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ОСНОВНЫЕ МЕТОДЫ и ПРИЁМЫ РАЗВИТИЯ</a:t>
            </a:r>
          </a:p>
          <a:p>
            <a:pPr algn="ctr">
              <a:defRPr/>
            </a:pPr>
            <a:r>
              <a:rPr lang="ru-RU" sz="2400" b="1" dirty="0">
                <a:latin typeface="+mj-lt"/>
              </a:rPr>
              <a:t>СВЯЗНОЙ   РЕЧИ      ДОШКОЛЬНИКОВ</a:t>
            </a:r>
          </a:p>
          <a:p>
            <a:pPr algn="ctr">
              <a:defRPr/>
            </a:pP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2420938"/>
            <a:ext cx="2016125" cy="503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Наглядные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375" y="2420938"/>
            <a:ext cx="2016125" cy="503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Словесные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2988" y="5157788"/>
            <a:ext cx="2305050" cy="1511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1600" b="1" i="1" u="sng" dirty="0">
                <a:solidFill>
                  <a:srgbClr val="003300"/>
                </a:solidFill>
              </a:rPr>
              <a:t>Опосредованные:</a:t>
            </a: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рассматривание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изобразительной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наглядности</a:t>
            </a: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-253206" y="4004469"/>
            <a:ext cx="2520950" cy="36036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938" y="3213100"/>
            <a:ext cx="2232025" cy="24479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endParaRPr lang="ru-RU" b="1" dirty="0">
              <a:solidFill>
                <a:srgbClr val="003300"/>
              </a:solidFill>
            </a:endParaRP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3300"/>
              </a:solidFill>
            </a:endParaRPr>
          </a:p>
          <a:p>
            <a:pPr algn="ctr">
              <a:buFontTx/>
              <a:buChar char="-"/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чтение  и  рассказывание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-заучивание наизусть;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- пересказ;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- составление различных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видов рассказов;</a:t>
            </a:r>
          </a:p>
          <a:p>
            <a:pPr algn="ctr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беседы</a:t>
            </a: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3300"/>
              </a:solidFill>
            </a:endParaRP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3300"/>
              </a:solidFill>
            </a:endParaRPr>
          </a:p>
          <a:p>
            <a:pPr algn="ctr">
              <a:buFontTx/>
              <a:buChar char="-"/>
              <a:defRPr/>
            </a:pP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428332" y="2924969"/>
            <a:ext cx="4318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3213100"/>
            <a:ext cx="2592388" cy="1800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i="1" u="sng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1600" b="1" i="1" u="sng" dirty="0">
                <a:solidFill>
                  <a:srgbClr val="003300"/>
                </a:solidFill>
              </a:rPr>
              <a:t>Непосредственные:</a:t>
            </a: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наблюдения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экскурсии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осмотры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3300"/>
                </a:solidFill>
              </a:rPr>
              <a:t>рассматривание предметов</a:t>
            </a: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691482" y="2924969"/>
            <a:ext cx="4318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88125" y="2420938"/>
            <a:ext cx="2016125" cy="503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Практические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788" y="3213100"/>
            <a:ext cx="2519362" cy="33115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330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дидактические игры</a:t>
            </a: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игры-драматизации</a:t>
            </a: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инсценировки,</a:t>
            </a: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дидактические упражнения</a:t>
            </a: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 пластические этюды,</a:t>
            </a: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3300"/>
                </a:solidFill>
              </a:rPr>
              <a:t>хороводные игры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003300"/>
                </a:solidFill>
              </a:rPr>
              <a:t>-зарисовки</a:t>
            </a:r>
          </a:p>
          <a:p>
            <a:pPr algn="just">
              <a:defRPr/>
            </a:pP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668420" y="2996406"/>
            <a:ext cx="576262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77606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051050" y="4149725"/>
            <a:ext cx="504031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 sz="1600" i="1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857500" y="3779838"/>
            <a:ext cx="3687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1331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68538" y="2276475"/>
            <a:ext cx="5038725" cy="3454400"/>
          </a:xfrm>
        </p:spPr>
        <p:txBody>
          <a:bodyPr/>
          <a:lstStyle/>
          <a:p>
            <a:endParaRPr lang="ru-RU" b="1" i="1" smtClean="0">
              <a:latin typeface="Georgia" pitchFamily="18" charset="0"/>
            </a:endParaRPr>
          </a:p>
          <a:p>
            <a:endParaRPr lang="ru-RU" b="1" i="1" smtClean="0">
              <a:latin typeface="Georgia" pitchFamily="18" charset="0"/>
            </a:endParaRPr>
          </a:p>
          <a:p>
            <a:r>
              <a:rPr lang="ru-RU" b="1" i="1" smtClean="0">
                <a:latin typeface="Georgia" pitchFamily="18" charset="0"/>
              </a:rPr>
              <a:t>         </a:t>
            </a:r>
          </a:p>
          <a:p>
            <a:endParaRPr lang="ru-RU" b="1" i="1" smtClean="0">
              <a:latin typeface="Georgia" pitchFamily="18" charset="0"/>
            </a:endParaRPr>
          </a:p>
          <a:p>
            <a:endParaRPr lang="ru-RU" b="1" i="1" smtClean="0">
              <a:latin typeface="Georgia" pitchFamily="18" charset="0"/>
            </a:endParaRPr>
          </a:p>
          <a:p>
            <a:endParaRPr lang="ru-RU" b="1" i="1" smtClean="0">
              <a:latin typeface="Georgia" pitchFamily="18" charset="0"/>
            </a:endParaRPr>
          </a:p>
          <a:p>
            <a:pPr algn="ctr"/>
            <a:r>
              <a:rPr lang="ru-RU" b="1" i="1" smtClean="0">
                <a:latin typeface="Georgia" pitchFamily="18" charset="0"/>
              </a:rPr>
              <a:t>  Нетрадиционные</a:t>
            </a:r>
          </a:p>
          <a:p>
            <a:pPr algn="ctr"/>
            <a:r>
              <a:rPr lang="ru-RU" b="1" i="1" smtClean="0">
                <a:latin typeface="Georgia" pitchFamily="18" charset="0"/>
              </a:rPr>
              <a:t>  методы    и     приемы </a:t>
            </a:r>
          </a:p>
          <a:p>
            <a:pPr algn="ctr"/>
            <a:r>
              <a:rPr lang="ru-RU" b="1" i="1" smtClean="0">
                <a:latin typeface="Georgia" pitchFamily="18" charset="0"/>
              </a:rPr>
              <a:t>  развития связной</a:t>
            </a:r>
          </a:p>
          <a:p>
            <a:pPr algn="ctr"/>
            <a:r>
              <a:rPr lang="ru-RU" b="1" i="1" smtClean="0">
                <a:latin typeface="Georgia" pitchFamily="18" charset="0"/>
              </a:rPr>
              <a:t>  речи дошкольников</a:t>
            </a:r>
          </a:p>
          <a:p>
            <a:endParaRPr lang="ru-RU" b="1" i="1" smtClean="0">
              <a:latin typeface="Georgia" pitchFamily="18" charset="0"/>
            </a:endParaRPr>
          </a:p>
          <a:p>
            <a:endParaRPr lang="ru-RU" b="1" i="1" smtClean="0">
              <a:latin typeface="Georgia" pitchFamily="18" charset="0"/>
            </a:endParaRPr>
          </a:p>
          <a:p>
            <a:endParaRPr lang="ru-RU" b="1" i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7088" y="1341438"/>
            <a:ext cx="7924800" cy="5400675"/>
          </a:xfrm>
        </p:spPr>
        <p:txBody>
          <a:bodyPr/>
          <a:lstStyle/>
          <a:p>
            <a:pPr algn="just" eaLnBrk="1" hangingPunct="1"/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Использование разнообразных нетрадиционных методов и приемов предотвращает утомление детей, способствует формированию волевых качеств, навыков самоконтроля у ребёнка за счёт повышения мотивации к развитию собственной речи, поддерживает у детей  познавательную активность, повышает эффективность педагогической работы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ПЕСКОТЕРАПИЯ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2275" y="2420938"/>
            <a:ext cx="6048375" cy="4248150"/>
          </a:xfrm>
          <a:prstGeom prst="round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2275" y="2420938"/>
            <a:ext cx="6048375" cy="424815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2113</TotalTime>
  <Words>625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Капсулы</vt:lpstr>
      <vt:lpstr>        Использование нетрадиционных методов и приёмов для развития речи детей.</vt:lpstr>
      <vt:lpstr>Слайд 2</vt:lpstr>
      <vt:lpstr>Слайд 3</vt:lpstr>
      <vt:lpstr>          Связной речью считается такая речь, которая  организована  по  законам логики  и грамматики,  представляет  единое  целое, систему;   обладает     относительной самостоятельностью,     законченностью    и разделяется на более или менее значимые части, связанные между собой.</vt:lpstr>
      <vt:lpstr>Слайд 5</vt:lpstr>
      <vt:lpstr>Слайд 6</vt:lpstr>
      <vt:lpstr>Слайд 7</vt:lpstr>
      <vt:lpstr>        Использование разнообразных нетрадиционных методов и приемов предотвращает утомление детей, способствует формированию волевых качеств, навыков самоконтроля у ребёнка за счёт повышения мотивации к развитию собственной речи, поддерживает у детей  познавательную активность, повышает эффективность педагогической работы в целом.</vt:lpstr>
      <vt:lpstr>ПЕСКОТЕРАПИЯ</vt:lpstr>
      <vt:lpstr>МАНКОТЕРАПИЯ </vt:lpstr>
      <vt:lpstr>Развитие речи методом наглядного моделирования</vt:lpstr>
      <vt:lpstr>   Этапы работы по моделированию</vt:lpstr>
      <vt:lpstr>Слайд 13</vt:lpstr>
      <vt:lpstr>Слайд 14</vt:lpstr>
      <vt:lpstr>Слайд 15</vt:lpstr>
      <vt:lpstr>ТРИЗ (Теория решения изобретательских задач)</vt:lpstr>
      <vt:lpstr>                  Синквейн -нерифмованное стихотворение из 5 строк, составленное по  определенным правилам:</vt:lpstr>
      <vt:lpstr>Алгоритм составления синквейна Модель синквейна </vt:lpstr>
      <vt:lpstr>   1. Ежик 2. Серый, колючий 3. Фыркает, спит, сворачивается. 4. Мне нравится маленький ежик. 5. Лес. </vt:lpstr>
      <vt:lpstr>Слайд 20</vt:lpstr>
      <vt:lpstr>                                                                                                                                         Чем богаче и правильнее речь ребенка, тем   легче  ему высказывать свои  мысли, тем шире его возможности познать    действительность, полноценнее будущие взаимоотношения   с  детьми  и взрослыми,  его       поведение,  а, следовательно, и его личность в целом.     И наоборот, неясная речь ребенка   весьма  затруднит       его взаимоотношения   с   людьми     и нередко      накладывает  тяжелый отпечаток на его характер. </vt:lpstr>
      <vt:lpstr>Маленькое пламя в глазах педагогов зажигает множество огней в сердцах детей…….</vt:lpstr>
      <vt:lpstr>Список литературы и источников: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--</cp:lastModifiedBy>
  <cp:revision>13</cp:revision>
  <dcterms:created xsi:type="dcterms:W3CDTF">2014-11-16T16:09:47Z</dcterms:created>
  <dcterms:modified xsi:type="dcterms:W3CDTF">2022-11-01T17:34:15Z</dcterms:modified>
</cp:coreProperties>
</file>