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3" r:id="rId3"/>
    <p:sldId id="273" r:id="rId4"/>
    <p:sldId id="289" r:id="rId5"/>
    <p:sldId id="290" r:id="rId6"/>
    <p:sldId id="274" r:id="rId7"/>
    <p:sldId id="272" r:id="rId8"/>
    <p:sldId id="275" r:id="rId9"/>
    <p:sldId id="276" r:id="rId10"/>
    <p:sldId id="277" r:id="rId11"/>
    <p:sldId id="280" r:id="rId12"/>
    <p:sldId id="278" r:id="rId13"/>
    <p:sldId id="279" r:id="rId14"/>
    <p:sldId id="281" r:id="rId15"/>
    <p:sldId id="265" r:id="rId16"/>
    <p:sldId id="283" r:id="rId17"/>
    <p:sldId id="257" r:id="rId18"/>
    <p:sldId id="284" r:id="rId19"/>
    <p:sldId id="285" r:id="rId20"/>
    <p:sldId id="286" r:id="rId21"/>
    <p:sldId id="271" r:id="rId22"/>
    <p:sldId id="287" r:id="rId23"/>
    <p:sldId id="288" r:id="rId24"/>
    <p:sldId id="282" r:id="rId25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7" autoAdjust="0"/>
    <p:restoredTop sz="79954" autoAdjust="0"/>
  </p:normalViewPr>
  <p:slideViewPr>
    <p:cSldViewPr>
      <p:cViewPr varScale="1">
        <p:scale>
          <a:sx n="88" d="100"/>
          <a:sy n="88" d="100"/>
        </p:scale>
        <p:origin x="-816" y="-77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DCCEA-7824-41EC-B54A-B0B17F113538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34B41-DF0B-49A9-8F3E-E7C492AC8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6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4B41-DF0B-49A9-8F3E-E7C492AC8C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4B41-DF0B-49A9-8F3E-E7C492AC8C7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6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4B41-DF0B-49A9-8F3E-E7C492AC8C7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6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4B41-DF0B-49A9-8F3E-E7C492AC8C7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6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4B41-DF0B-49A9-8F3E-E7C492AC8C7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68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–А теперь узнайте, о ком сегодня мы прочитаем стихотворение Георгия Юдина, отгадав загадки.</a:t>
            </a:r>
          </a:p>
          <a:p>
            <a:r>
              <a:rPr lang="ru-RU" dirty="0" smtClean="0"/>
              <a:t>-Как вы думаете, о ком мы сегодня будем читать произведение? (О собаке)</a:t>
            </a:r>
          </a:p>
          <a:p>
            <a:endParaRPr lang="ru-RU" dirty="0" smtClean="0"/>
          </a:p>
          <a:p>
            <a:r>
              <a:rPr lang="ru-RU" dirty="0" smtClean="0"/>
              <a:t>-Стихотворение, с которым мы сегодня познакомимся называется «Вытри лапы и входи», написал его Георгий Юдин</a:t>
            </a:r>
          </a:p>
          <a:p>
            <a:endParaRPr lang="ru-RU" dirty="0" smtClean="0"/>
          </a:p>
          <a:p>
            <a:r>
              <a:rPr lang="ru-RU" dirty="0" smtClean="0"/>
              <a:t>-Найдите это стихотворение в учебнике. На какой странице находится стихотворение?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4B41-DF0B-49A9-8F3E-E7C492AC8C7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0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Презентация составлена</a:t>
            </a:r>
            <a:r>
              <a:rPr lang="ru-RU" baseline="0" smtClean="0"/>
              <a:t> </a:t>
            </a:r>
            <a:r>
              <a:rPr lang="ru-RU" baseline="0" dirty="0" smtClean="0"/>
              <a:t>для работы в условиях карантина.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4B41-DF0B-49A9-8F3E-E7C492AC8C7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1033" y="4509120"/>
            <a:ext cx="4890318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09120"/>
            <a:ext cx="6336329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70152" y="4265856"/>
            <a:ext cx="1450354" cy="2592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43" y="260648"/>
            <a:ext cx="8505945" cy="1555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27" y="6165304"/>
            <a:ext cx="3666099" cy="49036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272" y="6161956"/>
            <a:ext cx="3666084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1843" y="6161956"/>
            <a:ext cx="2587454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0236">
            <a:off x="-4202" y="5449141"/>
            <a:ext cx="1291386" cy="1432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9552"/>
            <a:ext cx="1224212" cy="1275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88550" y="5582780"/>
            <a:ext cx="1224060" cy="1275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68" y="5661248"/>
            <a:ext cx="2721902" cy="1143679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10801350" cy="6858000"/>
          </a:xfrm>
          <a:prstGeom prst="frame">
            <a:avLst>
              <a:gd name="adj1" fmla="val 1071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5" y="5661248"/>
            <a:ext cx="272284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54" y="5684190"/>
            <a:ext cx="272284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399" y="5692822"/>
            <a:ext cx="272284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81" y="5013176"/>
            <a:ext cx="1584176" cy="1650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787" y="231253"/>
            <a:ext cx="3593658" cy="351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62"/>
          <a:stretch/>
        </p:blipFill>
        <p:spPr>
          <a:xfrm>
            <a:off x="4104531" y="144106"/>
            <a:ext cx="2195399" cy="6588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919" y="253379"/>
            <a:ext cx="1662797" cy="6588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408"/>
          <a:stretch/>
        </p:blipFill>
        <p:spPr>
          <a:xfrm>
            <a:off x="382169" y="305463"/>
            <a:ext cx="1721497" cy="47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58000">
              <a:srgbClr val="21D6E0">
                <a:alpha val="47000"/>
              </a:srgbClr>
            </a:gs>
            <a:gs pos="89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24697" y="188640"/>
            <a:ext cx="9951956" cy="64807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55"/>
          <a:stretch/>
        </p:blipFill>
        <p:spPr>
          <a:xfrm rot="5642360">
            <a:off x="-271722" y="234456"/>
            <a:ext cx="1868435" cy="14294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98469" y="0"/>
            <a:ext cx="1505256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6" y="1772815"/>
            <a:ext cx="476201" cy="11884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4" y="1772815"/>
            <a:ext cx="476201" cy="11884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3" y="3212977"/>
            <a:ext cx="476201" cy="1188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252" y="4869161"/>
            <a:ext cx="476201" cy="11884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64" y="1700809"/>
            <a:ext cx="476201" cy="11884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" y="3215857"/>
            <a:ext cx="476201" cy="11884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869160"/>
            <a:ext cx="476201" cy="11884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7464" y="1124745"/>
            <a:ext cx="9181148" cy="18484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4212" y="1172651"/>
            <a:ext cx="8064896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Урок русского языка 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3 класс</a:t>
            </a:r>
          </a:p>
          <a:p>
            <a:pPr algn="ctr"/>
            <a:endParaRPr lang="ru-RU" sz="5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Тема: « Словосочетание»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6179" y="548680"/>
            <a:ext cx="8928991" cy="46166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00FF"/>
                </a:solidFill>
                <a:latin typeface="Bookman Old Style" pitchFamily="18" charset="0"/>
              </a:rPr>
              <a:t>В словосочетании одно слово </a:t>
            </a:r>
            <a:r>
              <a:rPr lang="ru-RU" sz="5400" i="1" u="sng" dirty="0" smtClean="0">
                <a:solidFill>
                  <a:srgbClr val="FF0000"/>
                </a:solidFill>
                <a:latin typeface="Bookman Old Style" pitchFamily="18" charset="0"/>
              </a:rPr>
              <a:t>главное</a:t>
            </a:r>
            <a:r>
              <a:rPr lang="ru-RU" sz="5400" i="1" dirty="0" smtClean="0">
                <a:solidFill>
                  <a:srgbClr val="0000FF"/>
                </a:solidFill>
                <a:latin typeface="Bookman Old Style" pitchFamily="18" charset="0"/>
              </a:rPr>
              <a:t> -  оно командует, а другое </a:t>
            </a:r>
            <a:r>
              <a:rPr lang="ru-RU" sz="5400" i="1" u="sng" dirty="0" smtClean="0">
                <a:solidFill>
                  <a:srgbClr val="FF0000"/>
                </a:solidFill>
                <a:latin typeface="Bookman Old Style" pitchFamily="18" charset="0"/>
              </a:rPr>
              <a:t>зависимое</a:t>
            </a:r>
            <a:r>
              <a:rPr lang="ru-RU" sz="5400" i="1" dirty="0" smtClean="0">
                <a:solidFill>
                  <a:srgbClr val="0000FF"/>
                </a:solidFill>
                <a:latin typeface="Bookman Old Style" pitchFamily="18" charset="0"/>
              </a:rPr>
              <a:t> – оно подчиняется </a:t>
            </a:r>
            <a:endParaRPr lang="ru-RU" sz="5400" i="1" u="sng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4" descr="https://aptracker.ru/_ld/601/050339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73" b="89773" l="3267" r="32102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64" r="63907" b="9957"/>
          <a:stretch/>
        </p:blipFill>
        <p:spPr bwMode="auto">
          <a:xfrm flipH="1">
            <a:off x="7848947" y="3284984"/>
            <a:ext cx="2060210" cy="32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179" y="404664"/>
            <a:ext cx="8928991" cy="56323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Bookman Old Style" pitchFamily="18" charset="0"/>
              </a:rPr>
              <a:t>Связь слов в словосочетании устанавливается при помощи </a:t>
            </a:r>
            <a:r>
              <a:rPr lang="ru-RU" sz="3600" b="1" i="1" dirty="0" smtClean="0">
                <a:solidFill>
                  <a:srgbClr val="7030A0"/>
                </a:solidFill>
                <a:latin typeface="Bookman Old Style" pitchFamily="18" charset="0"/>
              </a:rPr>
              <a:t>вопросов</a:t>
            </a:r>
            <a:r>
              <a:rPr lang="ru-RU" sz="3600" i="1" dirty="0" smtClean="0">
                <a:solidFill>
                  <a:srgbClr val="7030A0"/>
                </a:solidFill>
                <a:latin typeface="Bookman Old Style" pitchFamily="18" charset="0"/>
              </a:rPr>
              <a:t>. Вопрос ставится от главного к зависимому. </a:t>
            </a:r>
          </a:p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Bookman Old Style" pitchFamily="18" charset="0"/>
              </a:rPr>
              <a:t>Над главным словом в словосочетании ставится </a:t>
            </a:r>
          </a:p>
          <a:p>
            <a:pPr algn="ctr"/>
            <a:r>
              <a:rPr lang="ru-RU" sz="3600" b="1" i="1" u="sng" dirty="0" smtClean="0">
                <a:solidFill>
                  <a:srgbClr val="7030A0"/>
                </a:solidFill>
                <a:latin typeface="Bookman Old Style" pitchFamily="18" charset="0"/>
              </a:rPr>
              <a:t>знак </a:t>
            </a:r>
            <a:r>
              <a:rPr lang="ru-RU" sz="3600" b="1" i="1" u="sng" dirty="0" smtClean="0">
                <a:solidFill>
                  <a:srgbClr val="FF0000"/>
                </a:solidFill>
                <a:latin typeface="Bookman Old Style" pitchFamily="18" charset="0"/>
              </a:rPr>
              <a:t>×</a:t>
            </a:r>
            <a:r>
              <a:rPr lang="ru-RU" sz="3600" i="1" dirty="0" smtClean="0">
                <a:solidFill>
                  <a:srgbClr val="7030A0"/>
                </a:solidFill>
                <a:latin typeface="Bookman Old Style" pitchFamily="18" charset="0"/>
              </a:rPr>
              <a:t>, </a:t>
            </a:r>
          </a:p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Bookman Old Style" pitchFamily="18" charset="0"/>
              </a:rPr>
              <a:t>а связь главного слова с зависимым словом обозначается знаком</a:t>
            </a:r>
          </a:p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endParaRPr lang="ru-RU" sz="3600" b="1" i="1" dirty="0" smtClean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4536579" y="5517232"/>
            <a:ext cx="1728192" cy="36004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русск 3 в\0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63" y="404664"/>
            <a:ext cx="5123647" cy="53285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56259" y="544522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Помидор (какой?)</a:t>
            </a:r>
            <a:endParaRPr lang="ru-RU" sz="7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0195" y="1700808"/>
            <a:ext cx="8928991" cy="29546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i="1" u="sng" dirty="0" smtClean="0">
                <a:solidFill>
                  <a:srgbClr val="0000FF"/>
                </a:solidFill>
                <a:latin typeface="Bookman Old Style" pitchFamily="18" charset="0"/>
              </a:rPr>
              <a:t>Подлежащее</a:t>
            </a:r>
            <a:r>
              <a:rPr lang="ru-RU" sz="5400" i="1" dirty="0" smtClean="0">
                <a:solidFill>
                  <a:srgbClr val="0000FF"/>
                </a:solidFill>
                <a:latin typeface="Bookman Old Style" pitchFamily="18" charset="0"/>
              </a:rPr>
              <a:t> и </a:t>
            </a:r>
            <a:r>
              <a:rPr lang="ru-RU" sz="5400" i="1" u="sng" dirty="0" smtClean="0">
                <a:solidFill>
                  <a:srgbClr val="0000FF"/>
                </a:solidFill>
                <a:latin typeface="Bookman Old Style" pitchFamily="18" charset="0"/>
              </a:rPr>
              <a:t>сказуемое</a:t>
            </a:r>
            <a:r>
              <a:rPr lang="ru-RU" sz="5400" i="1" dirty="0" smtClean="0">
                <a:solidFill>
                  <a:srgbClr val="0000FF"/>
                </a:solidFill>
                <a:latin typeface="Bookman Old Style" pitchFamily="18" charset="0"/>
              </a:rPr>
              <a:t> не образуют словосочетания</a:t>
            </a:r>
            <a:endParaRPr lang="ru-RU" sz="5400" i="1" u="sng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8187" y="836712"/>
            <a:ext cx="8928991" cy="46166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i="1" u="sng" dirty="0" smtClean="0">
                <a:solidFill>
                  <a:srgbClr val="0000FF"/>
                </a:solidFill>
                <a:latin typeface="Bookman Old Style" pitchFamily="18" charset="0"/>
              </a:rPr>
              <a:t>Подберите прилагательные и образуйте словосочетания. Запишите. 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75" y="332656"/>
            <a:ext cx="4072358" cy="534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русск 3 в\80851.jpg"/>
          <p:cNvPicPr>
            <a:picLocks noChangeAspect="1" noChangeArrowheads="1"/>
          </p:cNvPicPr>
          <p:nvPr/>
        </p:nvPicPr>
        <p:blipFill>
          <a:blip r:embed="rId2" cstate="print"/>
          <a:srcRect r="5473"/>
          <a:stretch>
            <a:fillRect/>
          </a:stretch>
        </p:blipFill>
        <p:spPr bwMode="auto">
          <a:xfrm>
            <a:off x="2736379" y="836712"/>
            <a:ext cx="5544616" cy="5188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1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русск 3 в\74854189_1863153_ogyr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379" y="836712"/>
            <a:ext cx="5075981" cy="497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1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ownloads\солнц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387" y="404664"/>
            <a:ext cx="5021361" cy="527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95" y="908720"/>
            <a:ext cx="4546625" cy="433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1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8187" y="980728"/>
            <a:ext cx="9073007" cy="46782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Bookman Old Style" pitchFamily="18" charset="0"/>
              </a:rPr>
              <a:t>Девиз урока:</a:t>
            </a:r>
          </a:p>
          <a:p>
            <a:endParaRPr lang="ru-RU" sz="24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просто слушать - а слышать!</a:t>
            </a:r>
            <a:endParaRPr lang="ru-RU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просто смотреть - а видеть!</a:t>
            </a:r>
            <a:endParaRPr lang="ru-RU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просто присутствовать - а размышлять!</a:t>
            </a:r>
            <a:endParaRPr lang="ru-RU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Аккуратно, чисто, красиво писать!</a:t>
            </a:r>
            <a:endParaRPr lang="ru-RU" sz="4400" b="1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90100"/>
            <a:ext cx="235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331" y="1124744"/>
            <a:ext cx="5838080" cy="3833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1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64171" y="979468"/>
            <a:ext cx="9655993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4000" dirty="0" smtClean="0">
                <a:solidFill>
                  <a:srgbClr val="0000FF"/>
                </a:solidFill>
                <a:latin typeface="Bookman Old Style" pitchFamily="18" charset="0"/>
              </a:rPr>
              <a:t>Что такое словосочетание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чего состоит словосочетание?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 ставится вопрос в словосочетании?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Всё ли было понятно?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Что нам удалось узнать?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Кто хочет кого-нибудь похвалить?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endParaRPr lang="ru-RU" sz="4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endParaRPr lang="ru-RU" sz="4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4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8187" y="836712"/>
            <a:ext cx="9073007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man Old Style" pitchFamily="18" charset="0"/>
              </a:rPr>
              <a:t>Оцените свою работу на уроке</a:t>
            </a:r>
          </a:p>
          <a:p>
            <a:endParaRPr lang="ru-RU" sz="2400" b="1" dirty="0" smtClean="0"/>
          </a:p>
        </p:txBody>
      </p:sp>
      <p:sp>
        <p:nvSpPr>
          <p:cNvPr id="3" name="Улыбающееся лицо 9"/>
          <p:cNvSpPr>
            <a:spLocks noChangeArrowheads="1"/>
          </p:cNvSpPr>
          <p:nvPr/>
        </p:nvSpPr>
        <p:spPr bwMode="auto">
          <a:xfrm>
            <a:off x="900113" y="1916113"/>
            <a:ext cx="1511300" cy="1512887"/>
          </a:xfrm>
          <a:prstGeom prst="smileyFace">
            <a:avLst>
              <a:gd name="adj" fmla="val 4653"/>
            </a:avLst>
          </a:prstGeom>
          <a:solidFill>
            <a:srgbClr val="23C90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06400">
              <a:lnSpc>
                <a:spcPct val="93000"/>
              </a:lnSpc>
            </a:pPr>
            <a:endParaRPr lang="ru-RU" sz="1600">
              <a:ea typeface="MS Gothic" pitchFamily="49" charset="-128"/>
            </a:endParaRP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936179" y="3429000"/>
            <a:ext cx="1462087" cy="137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936179" y="4797152"/>
            <a:ext cx="1438275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590800" y="1916113"/>
            <a:ext cx="5726113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-я всё понял(а),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 меня всё получилось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664371" y="3789040"/>
            <a:ext cx="5865813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я испытываю затруднения</a:t>
            </a: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2592363" y="4869160"/>
            <a:ext cx="5256584" cy="935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FontTx/>
              <a:buChar char="-"/>
              <a:defRPr/>
            </a:pP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тема трудная,</a:t>
            </a:r>
          </a:p>
          <a:p>
            <a:pPr>
              <a:defRPr/>
            </a:pP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ничего не  понял(а)</a:t>
            </a:r>
          </a:p>
        </p:txBody>
      </p:sp>
    </p:spTree>
    <p:extLst>
      <p:ext uri="{BB962C8B-B14F-4D97-AF65-F5344CB8AC3E}">
        <p14:creationId xmlns:p14="http://schemas.microsoft.com/office/powerpoint/2010/main" val="1531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52203" y="6206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Домашнее задание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0275" y="2204864"/>
            <a:ext cx="7092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>
                <a:latin typeface="Bookman Old Style" pitchFamily="18" charset="0"/>
              </a:rPr>
              <a:t>Выполнить </a:t>
            </a:r>
          </a:p>
          <a:p>
            <a:r>
              <a:rPr lang="ru-RU" sz="4800" i="1" smtClean="0">
                <a:latin typeface="Bookman Old Style" pitchFamily="18" charset="0"/>
              </a:rPr>
              <a:t>Упр</a:t>
            </a:r>
            <a:r>
              <a:rPr lang="ru-RU" sz="4800" i="1" dirty="0" smtClean="0">
                <a:latin typeface="Bookman Old Style" pitchFamily="18" charset="0"/>
              </a:rPr>
              <a:t>. 61 на стр. 37.</a:t>
            </a:r>
            <a:endParaRPr lang="en-GB" sz="4800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lash_prikoly_i_flash_mult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379" y="260648"/>
            <a:ext cx="53276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008187" y="3789040"/>
            <a:ext cx="8821489" cy="2089150"/>
          </a:xfrm>
          <a:prstGeom prst="rect">
            <a:avLst/>
          </a:prstGeom>
        </p:spPr>
        <p:txBody>
          <a:bodyPr wrap="none" fromWordArt="1">
            <a:prstTxWarp prst="textTriangle">
              <a:avLst/>
            </a:prstTxWarp>
          </a:bodyPr>
          <a:lstStyle/>
          <a:p>
            <a:pPr algn="ctr"/>
            <a:r>
              <a:rPr lang="ru-RU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Всем   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1531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8187" y="980728"/>
            <a:ext cx="9073007" cy="1292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Bookman Old Style" pitchFamily="18" charset="0"/>
              </a:rPr>
              <a:t>Карточка ожидания</a:t>
            </a:r>
          </a:p>
          <a:p>
            <a:endParaRPr lang="ru-RU" sz="2400" b="1" dirty="0" smtClean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90100"/>
            <a:ext cx="235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8187" y="3212976"/>
            <a:ext cx="907300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      </a:t>
            </a:r>
            <a:r>
              <a:rPr lang="ru-RU" sz="2400" b="1" dirty="0" smtClean="0">
                <a:solidFill>
                  <a:srgbClr val="008000"/>
                </a:solidFill>
                <a:latin typeface="Bookman Old Style" pitchFamily="18" charset="0"/>
              </a:rPr>
              <a:t>Знаю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                  </a:t>
            </a:r>
            <a:r>
              <a:rPr lang="ru-RU" sz="2400" b="1" dirty="0" smtClean="0">
                <a:solidFill>
                  <a:srgbClr val="FF6600"/>
                </a:solidFill>
                <a:latin typeface="Bookman Old Style" pitchFamily="18" charset="0"/>
              </a:rPr>
              <a:t>Хочу узнать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            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Узнал(а)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72483" y="3212976"/>
            <a:ext cx="0" cy="43204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984851" y="3212976"/>
            <a:ext cx="0" cy="43204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4" descr="Effect of your Personality on your Child&amp;#39;s 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99" y="4005064"/>
            <a:ext cx="2975273" cy="217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392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90100"/>
            <a:ext cx="235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53038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23" y="188640"/>
            <a:ext cx="10153128" cy="626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92363" y="620688"/>
            <a:ext cx="5400675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i="1" dirty="0" smtClean="0">
                <a:solidFill>
                  <a:schemeClr val="bg1"/>
                </a:solidFill>
                <a:latin typeface="Bookman Old Style" pitchFamily="18" charset="0"/>
                <a:ea typeface="Microsoft YaHei" charset="-122"/>
                <a:cs typeface="Arial" charset="0"/>
              </a:rPr>
              <a:t>9 октября</a:t>
            </a:r>
          </a:p>
          <a:p>
            <a:pPr algn="ctr">
              <a:defRPr/>
            </a:pPr>
            <a:r>
              <a:rPr lang="ru-RU" sz="4400" i="1" dirty="0" smtClean="0">
                <a:solidFill>
                  <a:schemeClr val="bg1"/>
                </a:solidFill>
                <a:latin typeface="Bookman Old Style" pitchFamily="18" charset="0"/>
                <a:ea typeface="Microsoft YaHei" charset="-122"/>
                <a:cs typeface="Arial" charset="0"/>
              </a:rPr>
              <a:t>Классная работа</a:t>
            </a:r>
            <a:endParaRPr lang="ru-RU" sz="4400" i="1" dirty="0">
              <a:solidFill>
                <a:schemeClr val="bg1"/>
              </a:solidFill>
              <a:latin typeface="Bookman Old Style" pitchFamily="18" charset="0"/>
              <a:ea typeface="Microsoft YaHei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3920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90100"/>
            <a:ext cx="235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Изображения для документов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01349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Documents and Settings\Администратор\Мои документы\Мои рисунки\Правила посадки\Изображение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87603" y="332656"/>
            <a:ext cx="4153032" cy="6156426"/>
          </a:xfrm>
        </p:spPr>
      </p:pic>
      <p:pic>
        <p:nvPicPr>
          <p:cNvPr id="7" name="Picture 2" descr="D:\Documents and Settings\Администратор\Мои документы\Мои рисунки\Правила посадки\Изображение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6699" y="318222"/>
            <a:ext cx="4392488" cy="615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00392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179" y="1484784"/>
            <a:ext cx="1783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Уши,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0475" y="1340768"/>
            <a:ext cx="2089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лужа,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6819" y="1412776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чаща,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2203" y="2924944"/>
            <a:ext cx="225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свеча,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515" y="2852936"/>
            <a:ext cx="2190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ножи,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4811" y="2852936"/>
            <a:ext cx="2514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чужой,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4211" y="4437112"/>
            <a:ext cx="2119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щека,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6499" y="4365104"/>
            <a:ext cx="294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добыча,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16899" y="4365104"/>
            <a:ext cx="2204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пища.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8187" y="836712"/>
            <a:ext cx="9073007" cy="21236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Bookman Old Style" pitchFamily="18" charset="0"/>
              </a:rPr>
              <a:t>Откройте учебник на стр. 35</a:t>
            </a:r>
          </a:p>
          <a:p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08187" y="3861048"/>
            <a:ext cx="9073007" cy="21236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rgbClr val="0000FF"/>
                </a:solidFill>
                <a:latin typeface="Bookman Old Style" pitchFamily="18" charset="0"/>
              </a:rPr>
              <a:t>В поле созрела густая пшеница.</a:t>
            </a:r>
          </a:p>
          <a:p>
            <a:endParaRPr lang="ru-RU" sz="2400" b="1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52203" y="5445224"/>
            <a:ext cx="302433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600475" y="4581128"/>
            <a:ext cx="266429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00475" y="4725144"/>
            <a:ext cx="266429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8147" y="1484784"/>
            <a:ext cx="9289031" cy="1292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rgbClr val="0000FF"/>
                </a:solidFill>
                <a:latin typeface="Bookman Old Style" pitchFamily="18" charset="0"/>
              </a:rPr>
              <a:t>пшеница (какая?) густая, </a:t>
            </a:r>
          </a:p>
          <a:p>
            <a:endParaRPr lang="ru-RU" sz="2400" b="1" dirty="0" smtClean="0"/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2808387" y="692696"/>
            <a:ext cx="5184576" cy="936104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2163" y="4221088"/>
            <a:ext cx="9289031" cy="1292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rgbClr val="0000FF"/>
                </a:solidFill>
                <a:latin typeface="Bookman Old Style" pitchFamily="18" charset="0"/>
              </a:rPr>
              <a:t>созрела (где?) в поле. </a:t>
            </a:r>
          </a:p>
          <a:p>
            <a:endParaRPr lang="ru-RU" sz="2400" b="1" dirty="0" smtClean="0"/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2304331" y="3212976"/>
            <a:ext cx="5184576" cy="936104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04331" y="1340768"/>
            <a:ext cx="49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×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88307" y="4005064"/>
            <a:ext cx="49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×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6179" y="548680"/>
            <a:ext cx="8928991" cy="54476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Bookman Old Style" pitchFamily="18" charset="0"/>
              </a:rPr>
              <a:t>Обратите внимание!</a:t>
            </a:r>
          </a:p>
          <a:p>
            <a:pPr algn="ctr"/>
            <a:r>
              <a:rPr lang="ru-RU" sz="5400" i="1" dirty="0" smtClean="0">
                <a:solidFill>
                  <a:srgbClr val="0000FF"/>
                </a:solidFill>
                <a:latin typeface="Bookman Old Style" pitchFamily="18" charset="0"/>
              </a:rPr>
              <a:t> Вы выписали два </a:t>
            </a:r>
            <a:r>
              <a:rPr lang="ru-RU" sz="5400" b="1" i="1" u="sng" dirty="0" smtClean="0">
                <a:solidFill>
                  <a:srgbClr val="0000FF"/>
                </a:solidFill>
                <a:latin typeface="Bookman Old Style" pitchFamily="18" charset="0"/>
              </a:rPr>
              <a:t>словосочетания. </a:t>
            </a:r>
          </a:p>
          <a:p>
            <a:pPr algn="ctr"/>
            <a:r>
              <a:rPr lang="ru-RU" sz="5400" i="1" dirty="0" smtClean="0">
                <a:solidFill>
                  <a:srgbClr val="0000FF"/>
                </a:solidFill>
                <a:latin typeface="Bookman Old Style" pitchFamily="18" charset="0"/>
              </a:rPr>
              <a:t>В каждом из них есть два связанных по смыслу слова.</a:t>
            </a:r>
            <a:endParaRPr lang="ru-RU" sz="5400" b="1" i="1" u="sng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4"/>
          <a:stretch>
            <a:fillRect/>
          </a:stretch>
        </p:blipFill>
        <p:spPr bwMode="auto">
          <a:xfrm>
            <a:off x="7950240" y="4077072"/>
            <a:ext cx="285111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342</Words>
  <Application>Microsoft Office PowerPoint</Application>
  <PresentationFormat>Произвольный</PresentationFormat>
  <Paragraphs>79</Paragraphs>
  <Slides>24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 урока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</cp:lastModifiedBy>
  <cp:revision>128</cp:revision>
  <dcterms:created xsi:type="dcterms:W3CDTF">2016-03-12T06:18:36Z</dcterms:created>
  <dcterms:modified xsi:type="dcterms:W3CDTF">2023-10-09T10:18:31Z</dcterms:modified>
</cp:coreProperties>
</file>