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4" r:id="rId4"/>
    <p:sldId id="262" r:id="rId5"/>
    <p:sldId id="261" r:id="rId6"/>
    <p:sldId id="264" r:id="rId7"/>
    <p:sldId id="263" r:id="rId8"/>
    <p:sldId id="257" r:id="rId9"/>
    <p:sldId id="271" r:id="rId10"/>
    <p:sldId id="272" r:id="rId11"/>
    <p:sldId id="273" r:id="rId12"/>
    <p:sldId id="265" r:id="rId13"/>
    <p:sldId id="266" r:id="rId14"/>
    <p:sldId id="267" r:id="rId15"/>
    <p:sldId id="269" r:id="rId16"/>
    <p:sldId id="268" r:id="rId17"/>
    <p:sldId id="270" r:id="rId18"/>
    <p:sldId id="275" r:id="rId19"/>
    <p:sldId id="276" r:id="rId20"/>
    <p:sldId id="258" r:id="rId21"/>
    <p:sldId id="27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A973F-CA59-4D27-B0E8-FC6701F9DB3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Изобретение книгопечатания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23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980728"/>
            <a:ext cx="4042554" cy="5400600"/>
          </a:xfr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196752"/>
            <a:ext cx="4680520" cy="5472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Немец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Иоганн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Гутенберг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из Майнца (Германия)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первым нашёл способ создать книгу. Хотя Иоганн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Гутенберг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и жители Майнца старались сохранить свое изобретение в тайне, секрет их вскоре стал известен всей Европе.</a:t>
            </a:r>
            <a:endParaRPr lang="ru-RU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770038"/>
            <a:ext cx="4248472" cy="5035226"/>
          </a:xfr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548680"/>
            <a:ext cx="4860032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Иоганн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Гутенберг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догадался, что текст можно оттиснуть на пергаментной бумаге с помощью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разборного шрифта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, смазанного краской. Таким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спосо-бом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легко изготовить сотни печатных книг вместо того, чтобы переписывать каждую от руки. 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Рыцари Средневековья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052736"/>
            <a:ext cx="4464496" cy="3723389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4" y="4725144"/>
            <a:ext cx="9036496" cy="21328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Рыцарь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– воин на коне, закованный в латы, в шлеме, с мечом и щитом.  Для рыцаря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счита-лись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обязательными моральные нормы: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сме-лость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, 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верность долгу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, </a:t>
            </a:r>
            <a:r>
              <a:rPr lang="ru-RU" dirty="0" smtClean="0">
                <a:solidFill>
                  <a:srgbClr val="CC0066"/>
                </a:solidFill>
                <a:latin typeface="Comic Sans MS" pitchFamily="66" charset="0"/>
              </a:rPr>
              <a:t>благородство по </a:t>
            </a:r>
            <a:r>
              <a:rPr lang="ru-RU" dirty="0" err="1" smtClean="0">
                <a:solidFill>
                  <a:srgbClr val="CC0066"/>
                </a:solidFill>
                <a:latin typeface="Comic Sans MS" pitchFamily="66" charset="0"/>
              </a:rPr>
              <a:t>отно-шению</a:t>
            </a:r>
            <a:r>
              <a:rPr lang="ru-RU" dirty="0" smtClean="0">
                <a:solidFill>
                  <a:srgbClr val="CC0066"/>
                </a:solidFill>
                <a:latin typeface="Comic Sans MS" pitchFamily="66" charset="0"/>
              </a:rPr>
              <a:t> к женщине.</a:t>
            </a:r>
            <a:endParaRPr lang="ru-RU" dirty="0">
              <a:solidFill>
                <a:srgbClr val="CC0066"/>
              </a:solidFill>
            </a:endParaRPr>
          </a:p>
        </p:txBody>
      </p:sp>
      <p:pic>
        <p:nvPicPr>
          <p:cNvPr id="5" name="Рисунок 4" descr="e26a4a26ffb3245efd507cf74911f8b1_0_500_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63888" y="2204864"/>
            <a:ext cx="1944216" cy="2627317"/>
          </a:xfrm>
          <a:prstGeom prst="rect">
            <a:avLst/>
          </a:prstGeom>
        </p:spPr>
      </p:pic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364088" y="1124744"/>
            <a:ext cx="3346819" cy="3384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08520" y="4437112"/>
            <a:ext cx="9144000" cy="22322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Жили рыцари в замках.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Замок – это дворец и крепость феодала.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Их строили на высоком холме, обрывистом утёсе, острове посреди реки. Замки говорили о силе и могуществе своих владельцев и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служили надёжной защитой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2" name="Содержимое 11" descr="12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332656"/>
            <a:ext cx="5568619" cy="4176464"/>
          </a:xfrm>
          <a:effectLst>
            <a:softEdge rad="317500"/>
          </a:effectLst>
        </p:spPr>
      </p:pic>
      <p:pic>
        <p:nvPicPr>
          <p:cNvPr id="16" name="Рисунок 15" descr="av-124816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44208" y="404664"/>
            <a:ext cx="1852902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Укрепительные сооружения замков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1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72706" y="764704"/>
            <a:ext cx="7105632" cy="4032448"/>
          </a:xfr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08520" y="4669160"/>
            <a:ext cx="9144000" cy="21888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Замки были окружены глубоким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рвом с водой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.  У ворот был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подъёмный мост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. В жилище вели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тя-жёлые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дубовые ворота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, окованные железом. Вход в замок преграждала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металлическая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решёт-ка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с острыми зубьями наверху.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" name="Рисунок 4" descr="e26a4a26ffb3245efd507cf74911f8b1_0_500_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1880" y="1844824"/>
            <a:ext cx="1944216" cy="2627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Работа по учебнику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47864" y="1484784"/>
            <a:ext cx="5400600" cy="3960440"/>
          </a:xfr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Прочитайте 2 абзац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на с. 19 учебника и ответьте на вопросы:</a:t>
            </a:r>
          </a:p>
          <a:p>
            <a:pPr marL="514350" indent="-514350">
              <a:buNone/>
            </a:pPr>
            <a:endParaRPr lang="ru-RU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marL="514350" indent="-514350"/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Удобным ли жилищем были замки?</a:t>
            </a:r>
          </a:p>
          <a:p>
            <a:pPr marL="514350" indent="-514350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Чем занимались обитатели замка?</a:t>
            </a:r>
          </a:p>
        </p:txBody>
      </p:sp>
      <p:pic>
        <p:nvPicPr>
          <p:cNvPr id="7" name="Рисунок 6" descr="School_Clip_Art_15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92280" y="4365104"/>
            <a:ext cx="1774466" cy="2231053"/>
          </a:xfrm>
          <a:prstGeom prst="rect">
            <a:avLst/>
          </a:prstGeom>
        </p:spPr>
      </p:pic>
      <p:pic>
        <p:nvPicPr>
          <p:cNvPr id="8" name="Содержимое 7" descr="C:\Users\1\Pictures\2014-07-05\Mail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600201"/>
            <a:ext cx="2808312" cy="398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908720"/>
            <a:ext cx="4680520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Замки были не очень удобным жилищем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.        В них было сыро, холодно, гуляли сквозняки. Первые замки не имели стёкол в окнах и водопровода. Помещения освещались факелами из веток дерева или пучков тростника.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6" name="Содержимое 15" descr="20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1" y="476672"/>
            <a:ext cx="4752528" cy="5904656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Чем занимались обитатели замка?</a:t>
            </a:r>
            <a:endParaRPr lang="ru-RU" dirty="0"/>
          </a:p>
        </p:txBody>
      </p:sp>
      <p:pic>
        <p:nvPicPr>
          <p:cNvPr id="5" name="Содержимое 4" descr="замок (NXPowerLite)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 t="6522"/>
          <a:stretch>
            <a:fillRect/>
          </a:stretch>
        </p:blipFill>
        <p:spPr>
          <a:xfrm>
            <a:off x="395536" y="1412776"/>
            <a:ext cx="5163440" cy="3600400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496" y="5229200"/>
            <a:ext cx="8712968" cy="151216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Женщины проводили время за рукоделием. Хозяин охотился, принимал гостей, устраивал рыцарские турниры.</a:t>
            </a:r>
            <a:endParaRPr lang="ru-RU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908720"/>
            <a:ext cx="3121451" cy="420504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184576" cy="1143000"/>
          </a:xfr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Проверь себя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Какие </a:t>
            </a:r>
            <a:r>
              <a:rPr lang="ru-RU" smtClean="0">
                <a:hlinkClick r:id="" action="ppaction://noaction"/>
              </a:rPr>
              <a:t>религии</a:t>
            </a:r>
            <a:r>
              <a:rPr lang="ru-RU" smtClean="0"/>
              <a:t> возникли в Средние века?</a:t>
            </a:r>
          </a:p>
          <a:p>
            <a:r>
              <a:rPr lang="ru-RU" smtClean="0"/>
              <a:t>Как назывались </a:t>
            </a:r>
            <a:r>
              <a:rPr lang="ru-RU" smtClean="0">
                <a:hlinkClick r:id="" action="ppaction://noaction"/>
              </a:rPr>
              <a:t>здания для молитв</a:t>
            </a:r>
            <a:r>
              <a:rPr lang="ru-RU" smtClean="0"/>
              <a:t>?</a:t>
            </a:r>
          </a:p>
          <a:p>
            <a:r>
              <a:rPr lang="ru-RU" smtClean="0"/>
              <a:t>Кто такие </a:t>
            </a:r>
            <a:r>
              <a:rPr lang="ru-RU" smtClean="0">
                <a:hlinkClick r:id="rId2" action="ppaction://hlinksldjump"/>
              </a:rPr>
              <a:t>рыцари</a:t>
            </a:r>
            <a:r>
              <a:rPr lang="ru-RU" smtClean="0"/>
              <a:t>?</a:t>
            </a:r>
          </a:p>
          <a:p>
            <a:r>
              <a:rPr lang="ru-RU" smtClean="0"/>
              <a:t>Для чего строили </a:t>
            </a:r>
            <a:r>
              <a:rPr lang="ru-RU" smtClean="0">
                <a:hlinkClick r:id="rId3" action="ppaction://hlinksldjump"/>
              </a:rPr>
              <a:t>замки</a:t>
            </a:r>
            <a:r>
              <a:rPr lang="ru-RU" smtClean="0"/>
              <a:t>?</a:t>
            </a:r>
          </a:p>
          <a:p>
            <a:r>
              <a:rPr lang="ru-RU" smtClean="0"/>
              <a:t>Какие </a:t>
            </a:r>
            <a:r>
              <a:rPr lang="ru-RU" smtClean="0">
                <a:hlinkClick r:id="rId4" action="ppaction://hlinksldjump"/>
              </a:rPr>
              <a:t>укрепительные сооружения </a:t>
            </a:r>
            <a:r>
              <a:rPr lang="ru-RU" smtClean="0"/>
              <a:t>были у замков?</a:t>
            </a:r>
          </a:p>
          <a:p>
            <a:r>
              <a:rPr lang="ru-RU" smtClean="0"/>
              <a:t>Как назывались </a:t>
            </a:r>
            <a:r>
              <a:rPr lang="ru-RU" smtClean="0">
                <a:hlinkClick r:id="rId5" action="ppaction://hlinksldjump"/>
              </a:rPr>
              <a:t>металлические буквы</a:t>
            </a:r>
            <a:r>
              <a:rPr lang="ru-RU" smtClean="0"/>
              <a:t>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4070350" y="3357563"/>
            <a:ext cx="287337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78944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Работа в тетради </a:t>
            </a:r>
            <a:b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</a:b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 с. 8 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FF"/>
              </a:solidFill>
            </a:endParaRPr>
          </a:p>
        </p:txBody>
      </p:sp>
      <p:pic>
        <p:nvPicPr>
          <p:cNvPr id="5" name="Рисунок 4" descr="School_Clip_Art_15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60350"/>
            <a:ext cx="13731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jcn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132856"/>
            <a:ext cx="217646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Pictures\2014-07-05\Mail0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060848"/>
            <a:ext cx="1728192" cy="234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214313"/>
            <a:ext cx="8715375" cy="63579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ПОДВЕДЁМ ИТОГИ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419872" y="1340768"/>
            <a:ext cx="5400600" cy="4392488"/>
          </a:xfrm>
          <a:prstGeom prst="roundRect">
            <a:avLst/>
          </a:prstGeom>
          <a:ln w="38100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Назовите религии, которые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распростра-нились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в Средние века.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6600"/>
                </a:solidFill>
                <a:latin typeface="Comic Sans MS" pitchFamily="66" charset="0"/>
              </a:rPr>
              <a:t>Что было изобретено в Средние века?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Как называется эпоха Средневековья?</a:t>
            </a: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CC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endParaRPr lang="ru-RU" sz="2800" dirty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A50021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</p:txBody>
      </p:sp>
      <p:pic>
        <p:nvPicPr>
          <p:cNvPr id="10" name="Рисунок 9" descr="0_80302_a3fba2ca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2276872"/>
            <a:ext cx="3024336" cy="2218754"/>
          </a:xfrm>
          <a:prstGeom prst="rect">
            <a:avLst/>
          </a:prstGeom>
        </p:spPr>
      </p:pic>
      <p:pic>
        <p:nvPicPr>
          <p:cNvPr id="7" name="Рисунок 6" descr="C:\Users\1\Pictures\2014-07-05\Mai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429000"/>
            <a:ext cx="7200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200800" cy="1143000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Закончи предложение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Сегодня я узнал…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Меня удивило…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Урок дал мне для жизни…</a:t>
            </a:r>
          </a:p>
          <a:p>
            <a:endParaRPr lang="ru-RU" dirty="0" smtClean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20675"/>
            <a:ext cx="7467600" cy="876300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C00000"/>
                </a:solidFill>
                <a:latin typeface="Comic Sans MS" pitchFamily="66" charset="0"/>
              </a:rPr>
              <a:t>Домашнее задание.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3962400"/>
            <a:ext cx="5256213" cy="197643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ru-RU" altLang="ru-RU" dirty="0" smtClean="0">
                <a:latin typeface="Comic Sans MS" pitchFamily="66" charset="0"/>
              </a:rPr>
              <a:t>	</a:t>
            </a:r>
          </a:p>
          <a:p>
            <a:pPr eaLnBrk="1" hangingPunct="1">
              <a:buFontTx/>
              <a:buNone/>
              <a:defRPr/>
            </a:pPr>
            <a:endParaRPr lang="ru-RU" alt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ru-RU" alt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altLang="ru-RU" sz="3600" b="1" dirty="0" smtClean="0">
                <a:latin typeface="Comic Sans MS" pitchFamily="66" charset="0"/>
              </a:rPr>
              <a:t>с.15 – 21.</a:t>
            </a:r>
          </a:p>
          <a:p>
            <a:pPr algn="ctr" eaLnBrk="1" hangingPunct="1">
              <a:buFontTx/>
              <a:buNone/>
              <a:defRPr/>
            </a:pPr>
            <a:r>
              <a:rPr lang="ru-RU" altLang="ru-RU" sz="3600" b="1" dirty="0" smtClean="0">
                <a:latin typeface="Comic Sans MS" pitchFamily="66" charset="0"/>
              </a:rPr>
              <a:t>Т. С. 7 </a:t>
            </a:r>
          </a:p>
          <a:p>
            <a:pPr algn="ctr" eaLnBrk="1" hangingPunct="1">
              <a:buFontTx/>
              <a:buNone/>
              <a:defRPr/>
            </a:pPr>
            <a:endParaRPr lang="ru-RU" altLang="ru-RU" sz="3600" b="1" dirty="0" smtClean="0">
              <a:latin typeface="Comic Sans MS" pitchFamily="66" charset="0"/>
            </a:endParaRPr>
          </a:p>
        </p:txBody>
      </p:sp>
      <p:pic>
        <p:nvPicPr>
          <p:cNvPr id="38916" name="Picture 4" descr="Рисунок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44675"/>
            <a:ext cx="33464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Pictures\2014-07-05\Mai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556792"/>
            <a:ext cx="20443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Pictures\2014-07-05\Mail0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060848"/>
            <a:ext cx="1728192" cy="234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3042" y="1772816"/>
            <a:ext cx="4174942" cy="407707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история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что она изучает?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499992" y="1556792"/>
            <a:ext cx="4176464" cy="1108720"/>
          </a:xfrm>
          <a:prstGeom prst="round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История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– это наука о прошлом.</a:t>
            </a:r>
            <a:endParaRPr lang="ru-RU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e26a4a26ffb3245efd507cf74911f8b1_0_500_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6056" y="2636912"/>
            <a:ext cx="1944216" cy="2627317"/>
          </a:xfrm>
          <a:prstGeom prst="rect">
            <a:avLst/>
          </a:prstGeom>
        </p:spPr>
      </p:pic>
      <p:sp>
        <p:nvSpPr>
          <p:cNvPr id="8" name="Содержимое 5"/>
          <p:cNvSpPr txBox="1">
            <a:spLocks/>
          </p:cNvSpPr>
          <p:nvPr/>
        </p:nvSpPr>
        <p:spPr>
          <a:xfrm>
            <a:off x="4499992" y="3212976"/>
            <a:ext cx="4320480" cy="2952328"/>
          </a:xfrm>
          <a:prstGeom prst="round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</a:rPr>
              <a:t>История изучает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</a:rPr>
              <a:t>,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</a:rPr>
              <a:t> как жили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</a:rPr>
              <a:t>различ-ные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</a:rPr>
              <a:t> народы, какие события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</a:rPr>
              <a:t>происхо-дили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10" name="Рисунок 9" descr="6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9552" y="1556792"/>
            <a:ext cx="2651057" cy="4707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 - копия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2204864"/>
            <a:ext cx="8784976" cy="115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619508"/>
            <a:ext cx="165618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Древний мир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1619508"/>
            <a:ext cx="1553823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Средние века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978" y="694437"/>
            <a:ext cx="1271502" cy="646331"/>
          </a:xfrm>
          <a:prstGeom prst="wedgeRectCallout">
            <a:avLst>
              <a:gd name="adj1" fmla="val 33960"/>
              <a:gd name="adj2" fmla="val 138291"/>
            </a:avLst>
          </a:prstGeom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66"/>
                </a:solidFill>
              </a:rPr>
              <a:t>Новейшее </a:t>
            </a:r>
          </a:p>
          <a:p>
            <a:pPr algn="ctr"/>
            <a:r>
              <a:rPr lang="ru-RU" b="1" dirty="0" smtClean="0">
                <a:solidFill>
                  <a:srgbClr val="FF0066"/>
                </a:solidFill>
              </a:rPr>
              <a:t>время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622" y="3573016"/>
            <a:ext cx="1439818" cy="461665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Наша эра</a:t>
            </a:r>
            <a:endParaRPr lang="ru-RU" sz="2400" b="1" dirty="0">
              <a:solidFill>
                <a:srgbClr val="0000FF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259632" y="1988840"/>
            <a:ext cx="0" cy="158417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308304" y="1340768"/>
            <a:ext cx="0" cy="2016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244408" y="1340768"/>
            <a:ext cx="0" cy="2016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15816" y="1340768"/>
            <a:ext cx="0" cy="2016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4790" y="3645024"/>
            <a:ext cx="1136850" cy="1200329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До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нашей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эры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6" name="AutoShape 265"/>
          <p:cNvSpPr>
            <a:spLocks noChangeAspect="1" noChangeArrowheads="1"/>
          </p:cNvSpPr>
          <p:nvPr/>
        </p:nvSpPr>
        <p:spPr bwMode="auto">
          <a:xfrm>
            <a:off x="899592" y="3429000"/>
            <a:ext cx="719137" cy="719137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Р.Х.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Вспомните,</a:t>
            </a:r>
            <a:r>
              <a:rPr kumimoji="0" lang="ru-RU" sz="3200" b="1" i="0" u="none" strike="noStrike" kern="1200" normalizeH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на какие эпохи учёные делят историю человечества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+mj-ea"/>
                <a:cs typeface="+mj-cs"/>
              </a:rPr>
              <a:t>.</a:t>
            </a:r>
            <a:endParaRPr kumimoji="0" lang="ru-RU" sz="3200" b="1" i="0" u="none" strike="noStrike" kern="120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1760" y="3429000"/>
            <a:ext cx="3913251" cy="523220"/>
          </a:xfrm>
          <a:prstGeom prst="rect">
            <a:avLst/>
          </a:prstGeom>
          <a:ln w="38100">
            <a:solidFill>
              <a:srgbClr val="00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первобытная история</a:t>
            </a:r>
            <a:endParaRPr lang="ru-RU" sz="28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5736" y="4077072"/>
            <a:ext cx="4330032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история Древнего мира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7744" y="4725144"/>
            <a:ext cx="4204997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Comic Sans MS" pitchFamily="66" charset="0"/>
              </a:rPr>
              <a:t>история Средних веков</a:t>
            </a:r>
            <a:endParaRPr lang="ru-RU" sz="2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3728" y="5373216"/>
            <a:ext cx="4519186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история Нового времени</a:t>
            </a: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91680" y="6021288"/>
            <a:ext cx="5208477" cy="52322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66"/>
                </a:solidFill>
                <a:latin typeface="Comic Sans MS" pitchFamily="66" charset="0"/>
              </a:rPr>
              <a:t>история Новейшего времени</a:t>
            </a:r>
            <a:endParaRPr lang="ru-RU" sz="28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1412776"/>
            <a:ext cx="900000" cy="646331"/>
          </a:xfrm>
          <a:prstGeom prst="rect">
            <a:avLst/>
          </a:prstGeom>
          <a:ln>
            <a:solidFill>
              <a:srgbClr val="00823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23B"/>
                </a:solidFill>
              </a:rPr>
              <a:t>Новое </a:t>
            </a:r>
          </a:p>
          <a:p>
            <a:r>
              <a:rPr lang="ru-RU" b="1" dirty="0" smtClean="0">
                <a:solidFill>
                  <a:srgbClr val="00823B"/>
                </a:solidFill>
              </a:rPr>
              <a:t>время</a:t>
            </a:r>
            <a:endParaRPr lang="ru-RU" b="1" dirty="0">
              <a:solidFill>
                <a:srgbClr val="0082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7" grpId="0" animBg="1"/>
      <p:bldP spid="26" grpId="0" animBg="1"/>
      <p:bldP spid="21" grpId="0" animBg="1"/>
      <p:bldP spid="22" grpId="0" animBg="1"/>
      <p:bldP spid="24" grpId="0" animBg="1"/>
      <p:bldP spid="27" grpId="0" animBg="1"/>
      <p:bldP spid="2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5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476672"/>
            <a:ext cx="5064784" cy="3312368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79512" y="4941168"/>
            <a:ext cx="8784976" cy="175679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Тысячу лет –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с конца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V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века до конца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XV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века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– продолжалась эпоха, которую историки называют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Средними веками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или Средневековьем.</a:t>
            </a:r>
            <a:endParaRPr lang="ru-RU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64088" y="1340768"/>
            <a:ext cx="345638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08520" y="3861048"/>
            <a:ext cx="9144000" cy="29249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Многое изменилось в жизни людей в средние века.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Выросли и расцвели города, были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проло-жены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дороги, прорыты каналы. Оживлённые торговые пути пролегли из города в город, из страны в страну. Многие современные города возникли в Средневековье:                          Москва, Берлин, Амстердам, Копенгаген.</a:t>
            </a:r>
          </a:p>
        </p:txBody>
      </p:sp>
      <p:pic>
        <p:nvPicPr>
          <p:cNvPr id="8" name="Содержимое 7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9234" y="260648"/>
            <a:ext cx="4908830" cy="3600400"/>
          </a:xfrm>
          <a:effectLst>
            <a:softEdge rad="127000"/>
          </a:effectLst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6056" y="260648"/>
            <a:ext cx="3801984" cy="3600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pPr algn="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Работа по учебнику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47864" y="1484784"/>
            <a:ext cx="5400600" cy="4824536"/>
          </a:xfr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Прочитайте текст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на с. 16 учебника и ответьте на вопросы:</a:t>
            </a:r>
          </a:p>
          <a:p>
            <a:pPr marL="514350" indent="-514350">
              <a:buNone/>
            </a:pPr>
            <a:endParaRPr lang="ru-RU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marL="514350" indent="-514350"/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Какие веры возникли в Средневековье?</a:t>
            </a:r>
          </a:p>
          <a:p>
            <a:pPr marL="514350" indent="-514350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Где распространялись эти веры?</a:t>
            </a:r>
          </a:p>
          <a:p>
            <a:pPr marL="514350" indent="-514350"/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Как назывались здания для молитв у каждой веры?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School_Clip_Art_15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3861048"/>
            <a:ext cx="1774466" cy="2231053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C:\Users\1\Pictures\2014-07-05\Mail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23042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Религии Средневековья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Содержимое 10" descr="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700808"/>
            <a:ext cx="2084040" cy="2209082"/>
          </a:xfrm>
        </p:spPr>
      </p:pic>
      <p:pic>
        <p:nvPicPr>
          <p:cNvPr id="4" name="Рисунок 3" descr="e26a4a26ffb3245efd507cf74911f8b1_0_500_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5896" y="2564904"/>
            <a:ext cx="1944216" cy="2627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1052736"/>
            <a:ext cx="258115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Христианство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1052736"/>
            <a:ext cx="131799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Ислам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272" y="1052736"/>
            <a:ext cx="166584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Буддизм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5" name="Содержимое 14" descr="9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3563888" y="1700808"/>
            <a:ext cx="2453462" cy="2232248"/>
          </a:xfrm>
        </p:spPr>
      </p:pic>
      <p:pic>
        <p:nvPicPr>
          <p:cNvPr id="16" name="Рисунок 15" descr="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44208" y="1700808"/>
            <a:ext cx="2394396" cy="20934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91680" y="4293096"/>
            <a:ext cx="589616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Где распространялись эти веры?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5373216"/>
            <a:ext cx="1728358" cy="954107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По всей </a:t>
            </a:r>
          </a:p>
          <a:p>
            <a:pPr algn="ctr"/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Европе</a:t>
            </a:r>
            <a:endParaRPr lang="ru-RU" sz="28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5373216"/>
            <a:ext cx="3373039" cy="954107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На Ближнем</a:t>
            </a:r>
          </a:p>
          <a:p>
            <a:pPr algn="ctr"/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Востоке – у арабов</a:t>
            </a:r>
            <a:endParaRPr lang="ru-RU" sz="28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6256" y="5085184"/>
            <a:ext cx="1800200" cy="1384995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В Индии,</a:t>
            </a:r>
          </a:p>
          <a:p>
            <a:pPr algn="ctr"/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Китае,</a:t>
            </a:r>
          </a:p>
          <a:p>
            <a:pPr algn="ctr"/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Японии</a:t>
            </a:r>
            <a:endParaRPr lang="ru-RU" sz="28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1640" y="4293096"/>
            <a:ext cx="648446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Как назывались здания для молитв?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592" y="3861048"/>
            <a:ext cx="14001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Церкви,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соборы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3861048"/>
            <a:ext cx="26034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Мусульманские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мечети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8224" y="3861048"/>
            <a:ext cx="2105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Буддистские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храмы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94_5046b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00192" y="260648"/>
            <a:ext cx="2272384" cy="1512168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5229200"/>
            <a:ext cx="8784976" cy="139675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Многие вещи, ставшие нам привычными впервые появились в средние века.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Были изобретены порох и огнестрельное оружие.</a:t>
            </a:r>
            <a:endParaRPr lang="ru-RU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furniture_093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95936" y="404664"/>
            <a:ext cx="1828800" cy="1008112"/>
          </a:xfrm>
        </p:spPr>
      </p:pic>
      <p:pic>
        <p:nvPicPr>
          <p:cNvPr id="8" name="Рисунок 7" descr="114785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32240" y="2132856"/>
            <a:ext cx="2016819" cy="22223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6216" y="4336648"/>
            <a:ext cx="2350323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Фарфоровая 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посуда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328" y="1556792"/>
            <a:ext cx="10823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Вилка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3" name="Рисунок 12" descr="Turkish-Soap-125g-Olive-Oil-Soap-from-Turkey-unscented-Be-norma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95936" y="2564904"/>
            <a:ext cx="1819279" cy="18192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27984" y="4653136"/>
            <a:ext cx="10823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Мыло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6" name="Рисунок 15" descr="1265952722_bezimeni-5.jpg"/>
          <p:cNvPicPr>
            <a:picLocks noChangeAspect="1"/>
          </p:cNvPicPr>
          <p:nvPr/>
        </p:nvPicPr>
        <p:blipFill>
          <a:blip r:embed="rId6" cstate="email"/>
          <a:srcRect r="2381"/>
          <a:stretch>
            <a:fillRect/>
          </a:stretch>
        </p:blipFill>
        <p:spPr>
          <a:xfrm>
            <a:off x="323528" y="332656"/>
            <a:ext cx="2952328" cy="9505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1600" y="1484784"/>
            <a:ext cx="173637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Пуговицы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9" name="Рисунок 18" descr="m05029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43608" y="2060848"/>
            <a:ext cx="1440160" cy="237737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1560" y="4365104"/>
            <a:ext cx="2337499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Механические</a:t>
            </a:r>
            <a:endParaRPr lang="ru-RU" sz="2800" dirty="0" smtClean="0">
              <a:latin typeface="Comic Sans MS" pitchFamily="66" charset="0"/>
            </a:endParaRPr>
          </a:p>
          <a:p>
            <a:pPr algn="ctr"/>
            <a:r>
              <a:rPr lang="ru-RU" sz="2800" dirty="0" smtClean="0">
                <a:latin typeface="Comic Sans MS" pitchFamily="66" charset="0"/>
              </a:rPr>
              <a:t> часы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1484784"/>
            <a:ext cx="94128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Очки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8" grpId="0" animBg="1"/>
      <p:bldP spid="20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192</Words>
  <Application>Microsoft Office PowerPoint</Application>
  <PresentationFormat>Экран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Что такое история  и что она изучает?</vt:lpstr>
      <vt:lpstr> </vt:lpstr>
      <vt:lpstr>Слайд 5</vt:lpstr>
      <vt:lpstr>Слайд 6</vt:lpstr>
      <vt:lpstr>Работа по учебнику</vt:lpstr>
      <vt:lpstr>Религии Средневековья</vt:lpstr>
      <vt:lpstr>Слайд 9</vt:lpstr>
      <vt:lpstr>Изобретение книгопечатания</vt:lpstr>
      <vt:lpstr>Слайд 11</vt:lpstr>
      <vt:lpstr>Рыцари Средневековья</vt:lpstr>
      <vt:lpstr>Слайд 13</vt:lpstr>
      <vt:lpstr>Укрепительные сооружения замков</vt:lpstr>
      <vt:lpstr>Работа по учебнику</vt:lpstr>
      <vt:lpstr>Слайд 16</vt:lpstr>
      <vt:lpstr>Чем занимались обитатели замка?</vt:lpstr>
      <vt:lpstr>Проверь себя</vt:lpstr>
      <vt:lpstr>Работа в тетради   с. 8 </vt:lpstr>
      <vt:lpstr>ПОДВЕДЁМ ИТОГИ</vt:lpstr>
      <vt:lpstr>Закончи предложение</vt:lpstr>
      <vt:lpstr>Домашнее задание.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User</cp:lastModifiedBy>
  <cp:revision>57</cp:revision>
  <dcterms:created xsi:type="dcterms:W3CDTF">2012-11-01T03:41:58Z</dcterms:created>
  <dcterms:modified xsi:type="dcterms:W3CDTF">2015-01-26T09:52:40Z</dcterms:modified>
</cp:coreProperties>
</file>