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6" r:id="rId3"/>
    <p:sldId id="267" r:id="rId4"/>
    <p:sldId id="272" r:id="rId5"/>
    <p:sldId id="273" r:id="rId6"/>
    <p:sldId id="274" r:id="rId7"/>
    <p:sldId id="275" r:id="rId8"/>
    <p:sldId id="269" r:id="rId9"/>
    <p:sldId id="270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E90"/>
    <a:srgbClr val="1B7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08"/>
    <p:restoredTop sz="94643"/>
  </p:normalViewPr>
  <p:slideViewPr>
    <p:cSldViewPr>
      <p:cViewPr varScale="1">
        <p:scale>
          <a:sx n="80" d="100"/>
          <a:sy n="80" d="100"/>
        </p:scale>
        <p:origin x="-16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6220-8679-498F-99FD-1E0CFB32566F}" type="datetimeFigureOut">
              <a:rPr lang="ru-RU" smtClean="0"/>
              <a:t>11.03.24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3C05-8F83-4375-A7CE-F5E3FBB8B9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17240"/>
            <a:ext cx="9144000" cy="6840760"/>
          </a:xfrm>
          <a:prstGeom prst="frame">
            <a:avLst>
              <a:gd name="adj1" fmla="val 3032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78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6220-8679-498F-99FD-1E0CFB32566F}" type="datetimeFigureOut">
              <a:rPr lang="ru-RU" smtClean="0"/>
              <a:t>11.03.24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3C05-8F83-4375-A7CE-F5E3FBB8B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0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6220-8679-498F-99FD-1E0CFB32566F}" type="datetimeFigureOut">
              <a:rPr lang="ru-RU" smtClean="0"/>
              <a:t>11.03.24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3C05-8F83-4375-A7CE-F5E3FBB8B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7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6220-8679-498F-99FD-1E0CFB32566F}" type="datetimeFigureOut">
              <a:rPr lang="ru-RU" smtClean="0"/>
              <a:t>11.03.24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3C05-8F83-4375-A7CE-F5E3FBB8B9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19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6220-8679-498F-99FD-1E0CFB32566F}" type="datetimeFigureOut">
              <a:rPr lang="ru-RU" smtClean="0"/>
              <a:t>11.03.24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3C05-8F83-4375-A7CE-F5E3FBB8B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61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6220-8679-498F-99FD-1E0CFB32566F}" type="datetimeFigureOut">
              <a:rPr lang="ru-RU" smtClean="0"/>
              <a:t>11.03.24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3C05-8F83-4375-A7CE-F5E3FBB8B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29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6220-8679-498F-99FD-1E0CFB32566F}" type="datetimeFigureOut">
              <a:rPr lang="ru-RU" smtClean="0"/>
              <a:t>11.03.24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3C05-8F83-4375-A7CE-F5E3FBB8B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42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6220-8679-498F-99FD-1E0CFB32566F}" type="datetimeFigureOut">
              <a:rPr lang="ru-RU" smtClean="0"/>
              <a:t>11.03.24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3C05-8F83-4375-A7CE-F5E3FBB8B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74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6220-8679-498F-99FD-1E0CFB32566F}" type="datetimeFigureOut">
              <a:rPr lang="ru-RU" smtClean="0"/>
              <a:t>11.03.24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3C05-8F83-4375-A7CE-F5E3FBB8B90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Рамка 4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82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6220-8679-498F-99FD-1E0CFB32566F}" type="datetimeFigureOut">
              <a:rPr lang="ru-RU" smtClean="0"/>
              <a:t>11.03.24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3C05-8F83-4375-A7CE-F5E3FBB8B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84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16220-8679-498F-99FD-1E0CFB32566F}" type="datetimeFigureOut">
              <a:rPr lang="ru-RU" smtClean="0"/>
              <a:t>11.03.24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03C05-8F83-4375-A7CE-F5E3FBB8B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49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16220-8679-498F-99FD-1E0CFB32566F}" type="datetimeFigureOut">
              <a:rPr lang="ru-RU" smtClean="0"/>
              <a:t>11.03.24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03C05-8F83-4375-A7CE-F5E3FBB8B9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37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B5A4454-65A3-A74C-8AFB-74246F36627C}"/>
              </a:ext>
            </a:extLst>
          </p:cNvPr>
          <p:cNvSpPr txBox="1"/>
          <p:nvPr/>
        </p:nvSpPr>
        <p:spPr>
          <a:xfrm>
            <a:off x="899592" y="764704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b="1" dirty="0" smtClean="0">
              <a:solidFill>
                <a:srgbClr val="000090"/>
              </a:solidFill>
              <a:latin typeface="+mj-lt"/>
            </a:endParaRPr>
          </a:p>
          <a:p>
            <a:r>
              <a:rPr lang="ru-RU" sz="4400" b="1" dirty="0" smtClean="0">
                <a:solidFill>
                  <a:srgbClr val="000090"/>
                </a:solidFill>
                <a:latin typeface="+mj-lt"/>
              </a:rPr>
              <a:t>Семья </a:t>
            </a:r>
            <a:r>
              <a:rPr lang="ru-RU" sz="4400" b="1" dirty="0">
                <a:solidFill>
                  <a:srgbClr val="000090"/>
                </a:solidFill>
                <a:latin typeface="+mj-lt"/>
              </a:rPr>
              <a:t>и </a:t>
            </a:r>
            <a:r>
              <a:rPr lang="ru-RU" sz="4400" b="1" dirty="0" smtClean="0">
                <a:solidFill>
                  <a:srgbClr val="000090"/>
                </a:solidFill>
                <a:latin typeface="+mj-lt"/>
              </a:rPr>
              <a:t>семейные правила.</a:t>
            </a:r>
            <a:endParaRPr lang="ru-RU" sz="4400" b="1" dirty="0">
              <a:solidFill>
                <a:srgbClr val="000090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ACD7CF1-C4CA-8E4D-A4D1-E40EB29E750E}"/>
              </a:ext>
            </a:extLst>
          </p:cNvPr>
          <p:cNvSpPr txBox="1"/>
          <p:nvPr/>
        </p:nvSpPr>
        <p:spPr>
          <a:xfrm>
            <a:off x="4139952" y="2348880"/>
            <a:ext cx="4104455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800" dirty="0" smtClean="0">
              <a:solidFill>
                <a:srgbClr val="000090"/>
              </a:solidFill>
            </a:endParaRPr>
          </a:p>
          <a:p>
            <a:pPr algn="ctr"/>
            <a:r>
              <a:rPr lang="ru-RU" sz="2800" dirty="0" smtClean="0">
                <a:solidFill>
                  <a:srgbClr val="000090"/>
                </a:solidFill>
              </a:rPr>
              <a:t>Проект подготовил</a:t>
            </a:r>
            <a:endParaRPr lang="ru-RU" sz="2800" dirty="0" smtClean="0">
              <a:solidFill>
                <a:srgbClr val="000090"/>
              </a:solidFill>
            </a:endParaRPr>
          </a:p>
          <a:p>
            <a:pPr algn="ctr"/>
            <a:r>
              <a:rPr lang="uk-UA" sz="2800" dirty="0" smtClean="0">
                <a:solidFill>
                  <a:srgbClr val="000090"/>
                </a:solidFill>
              </a:rPr>
              <a:t>у</a:t>
            </a:r>
            <a:r>
              <a:rPr lang="ru-RU" sz="2800" dirty="0" err="1" smtClean="0">
                <a:solidFill>
                  <a:srgbClr val="000090"/>
                </a:solidFill>
              </a:rPr>
              <a:t>ченик</a:t>
            </a:r>
            <a:r>
              <a:rPr lang="ru-RU" sz="2800" dirty="0" smtClean="0">
                <a:solidFill>
                  <a:srgbClr val="000090"/>
                </a:solidFill>
              </a:rPr>
              <a:t> 9 класса </a:t>
            </a:r>
            <a:endParaRPr lang="ru-RU" sz="2800" dirty="0">
              <a:solidFill>
                <a:srgbClr val="000090"/>
              </a:solidFill>
            </a:endParaRPr>
          </a:p>
          <a:p>
            <a:pPr algn="ctr"/>
            <a:r>
              <a:rPr lang="ru-RU" sz="2800" dirty="0" smtClean="0">
                <a:solidFill>
                  <a:srgbClr val="000090"/>
                </a:solidFill>
              </a:rPr>
              <a:t>Роман Иванов,</a:t>
            </a:r>
          </a:p>
          <a:p>
            <a:pPr algn="ctr"/>
            <a:r>
              <a:rPr lang="ru-RU" sz="2800" dirty="0" smtClean="0">
                <a:solidFill>
                  <a:srgbClr val="000090"/>
                </a:solidFill>
              </a:rPr>
              <a:t>Руководитель  -  </a:t>
            </a:r>
          </a:p>
          <a:p>
            <a:pPr algn="ctr"/>
            <a:r>
              <a:rPr lang="ru-RU" sz="2800" dirty="0">
                <a:solidFill>
                  <a:srgbClr val="000090"/>
                </a:solidFill>
              </a:rPr>
              <a:t>п</a:t>
            </a:r>
            <a:r>
              <a:rPr lang="ru-RU" sz="2800" dirty="0" smtClean="0">
                <a:solidFill>
                  <a:srgbClr val="000090"/>
                </a:solidFill>
              </a:rPr>
              <a:t>едагог-психолог</a:t>
            </a:r>
          </a:p>
          <a:p>
            <a:pPr algn="ctr"/>
            <a:r>
              <a:rPr lang="ru-RU" sz="2800" dirty="0" smtClean="0">
                <a:solidFill>
                  <a:srgbClr val="000090"/>
                </a:solidFill>
              </a:rPr>
              <a:t>О.А. Чуева</a:t>
            </a:r>
            <a:endParaRPr lang="ru-RU" sz="2800" dirty="0">
              <a:solidFill>
                <a:srgbClr val="000090"/>
              </a:solidFill>
            </a:endParaRPr>
          </a:p>
          <a:p>
            <a:pPr algn="r"/>
            <a:r>
              <a:rPr lang="ru-RU" sz="2800" dirty="0">
                <a:solidFill>
                  <a:srgbClr val="000090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40466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0090"/>
                </a:solidFill>
              </a:rPr>
              <a:t>к</a:t>
            </a:r>
            <a:r>
              <a:rPr lang="ru-RU" sz="2000" dirty="0" smtClean="0">
                <a:solidFill>
                  <a:srgbClr val="000090"/>
                </a:solidFill>
              </a:rPr>
              <a:t>азённое образовательное учреждение Воронежской области</a:t>
            </a:r>
          </a:p>
          <a:p>
            <a:pPr algn="ctr"/>
            <a:r>
              <a:rPr lang="ru-RU" sz="2000" dirty="0" smtClean="0">
                <a:solidFill>
                  <a:srgbClr val="000090"/>
                </a:solidFill>
              </a:rPr>
              <a:t> «Центр лечебной педагогики и дифференцированного </a:t>
            </a:r>
            <a:r>
              <a:rPr lang="ru-RU" sz="2000" dirty="0" smtClean="0">
                <a:solidFill>
                  <a:srgbClr val="000090"/>
                </a:solidFill>
              </a:rPr>
              <a:t>обучения»</a:t>
            </a:r>
            <a:endParaRPr lang="ru-RU" sz="2000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1857" y="5914571"/>
            <a:ext cx="1903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0090"/>
                </a:solidFill>
              </a:rPr>
              <a:t>Воронеж, 2022г</a:t>
            </a:r>
            <a:endParaRPr lang="ru-RU" sz="2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731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1696480457_gas-kvas-com-p-kartinki-serdtse-na-prozrachnom-fone-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256238"/>
            <a:ext cx="6840760" cy="63961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35697" y="1920874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Любите друг друга и дорожите семьей.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640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9108007-04AA-3A42-B1C8-8623066BB027}"/>
              </a:ext>
            </a:extLst>
          </p:cNvPr>
          <p:cNvSpPr txBox="1"/>
          <p:nvPr/>
        </p:nvSpPr>
        <p:spPr>
          <a:xfrm>
            <a:off x="827584" y="332656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0090"/>
                </a:solidFill>
              </a:rPr>
              <a:t>Что такое семья?</a:t>
            </a:r>
          </a:p>
          <a:p>
            <a:pPr algn="ctr"/>
            <a:r>
              <a:rPr lang="ru-RU" sz="3200" b="1" dirty="0">
                <a:solidFill>
                  <a:srgbClr val="000090"/>
                </a:solidFill>
              </a:rPr>
              <a:t>Семья  - это место, где тебя любят.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6375B874-0E92-F84B-BF4D-90941BBB2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19504"/>
            <a:ext cx="3195663" cy="388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CC2794A-3CCB-714A-B239-128DB98EF279}"/>
              </a:ext>
            </a:extLst>
          </p:cNvPr>
          <p:cNvSpPr txBox="1"/>
          <p:nvPr/>
        </p:nvSpPr>
        <p:spPr>
          <a:xfrm>
            <a:off x="395536" y="1484878"/>
            <a:ext cx="46085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0090"/>
                </a:solidFill>
              </a:rPr>
              <a:t>У нас небольшая дружная семья.</a:t>
            </a:r>
          </a:p>
          <a:p>
            <a:r>
              <a:rPr lang="ru-RU" sz="2800" dirty="0">
                <a:solidFill>
                  <a:srgbClr val="000090"/>
                </a:solidFill>
              </a:rPr>
              <a:t>Когда-то мы выглядели примерно так…</a:t>
            </a:r>
          </a:p>
          <a:p>
            <a:r>
              <a:rPr lang="ru-RU" sz="2800" dirty="0">
                <a:solidFill>
                  <a:srgbClr val="000090"/>
                </a:solidFill>
              </a:rPr>
              <a:t>Теперь мы выросли, изменились, но по-прежнему очень дорожим друг другом.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4122654-EC0C-5440-838F-2B131201E227}"/>
              </a:ext>
            </a:extLst>
          </p:cNvPr>
          <p:cNvSpPr txBox="1"/>
          <p:nvPr/>
        </p:nvSpPr>
        <p:spPr>
          <a:xfrm>
            <a:off x="395536" y="5024308"/>
            <a:ext cx="44644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0090"/>
                </a:solidFill>
              </a:rPr>
              <a:t>В каждой семье есть свои правила, есть они и у нас.</a:t>
            </a:r>
          </a:p>
        </p:txBody>
      </p:sp>
    </p:spTree>
    <p:extLst>
      <p:ext uri="{BB962C8B-B14F-4D97-AF65-F5344CB8AC3E}">
        <p14:creationId xmlns:p14="http://schemas.microsoft.com/office/powerpoint/2010/main" val="394521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6289C62-F736-CE43-B305-8D68E235CBC4}"/>
              </a:ext>
            </a:extLst>
          </p:cNvPr>
          <p:cNvSpPr txBox="1"/>
          <p:nvPr/>
        </p:nvSpPr>
        <p:spPr>
          <a:xfrm>
            <a:off x="1331640" y="404664"/>
            <a:ext cx="71287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0090"/>
                </a:solidFill>
              </a:rPr>
              <a:t>О правилах</a:t>
            </a:r>
            <a:r>
              <a:rPr lang="ru-RU" sz="3600" b="1" dirty="0" smtClean="0">
                <a:solidFill>
                  <a:srgbClr val="000090"/>
                </a:solidFill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000090"/>
                </a:solidFill>
              </a:rPr>
              <a:t>Быть трудолюбивым.</a:t>
            </a:r>
            <a:endParaRPr lang="ru-RU" sz="3200" b="1" dirty="0">
              <a:solidFill>
                <a:srgbClr val="00009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9F10778-6387-C44C-AC16-32A8326D251A}"/>
              </a:ext>
            </a:extLst>
          </p:cNvPr>
          <p:cNvSpPr txBox="1"/>
          <p:nvPr/>
        </p:nvSpPr>
        <p:spPr>
          <a:xfrm>
            <a:off x="323528" y="1484784"/>
            <a:ext cx="64087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0090"/>
                </a:solidFill>
              </a:rPr>
              <a:t>А </a:t>
            </a:r>
            <a:r>
              <a:rPr lang="ru-RU" sz="2400" i="1" dirty="0">
                <a:solidFill>
                  <a:srgbClr val="000090"/>
                </a:solidFill>
              </a:rPr>
              <a:t>как иначе? Ребёнок будет «сидеть в телефоне», а мама всё должна делать одна</a:t>
            </a:r>
            <a:r>
              <a:rPr lang="ru-RU" sz="2400" i="1" dirty="0" smtClean="0">
                <a:solidFill>
                  <a:srgbClr val="000090"/>
                </a:solidFill>
              </a:rPr>
              <a:t>?</a:t>
            </a:r>
            <a:endParaRPr lang="ru-RU" dirty="0">
              <a:solidFill>
                <a:srgbClr val="000090"/>
              </a:solidFill>
            </a:endParaRPr>
          </a:p>
          <a:p>
            <a:r>
              <a:rPr lang="ru-RU" sz="2400" i="1" dirty="0" smtClean="0">
                <a:solidFill>
                  <a:srgbClr val="000090"/>
                </a:solidFill>
              </a:rPr>
              <a:t>	Когда </a:t>
            </a:r>
            <a:r>
              <a:rPr lang="ru-RU" sz="2400" i="1" dirty="0">
                <a:solidFill>
                  <a:srgbClr val="000090"/>
                </a:solidFill>
              </a:rPr>
              <a:t>я был меньше и часто болел, мама поручала небольшую работу, например — вымыть посуду. Я напускал побольше моющего средства,  получалась пена. Это было моё море. Ложки и вилки — корабли.</a:t>
            </a:r>
          </a:p>
          <a:p>
            <a:r>
              <a:rPr lang="ru-RU" sz="2400" i="1" dirty="0" smtClean="0">
                <a:solidFill>
                  <a:srgbClr val="000090"/>
                </a:solidFill>
              </a:rPr>
              <a:t>	Сейчас </a:t>
            </a:r>
            <a:r>
              <a:rPr lang="ru-RU" sz="2400" i="1" dirty="0">
                <a:solidFill>
                  <a:srgbClr val="000090"/>
                </a:solidFill>
              </a:rPr>
              <a:t>у меня серьёзные обязанности. Мама составляет большой список дел на неделю, я сам решаю, когда что выполнить: учусь быть  самостоятельным. </a:t>
            </a:r>
          </a:p>
          <a:p>
            <a:r>
              <a:rPr lang="ru-RU" sz="2400" i="1" dirty="0">
                <a:solidFill>
                  <a:srgbClr val="000090"/>
                </a:solidFill>
              </a:rPr>
              <a:t>Моя сестра – так же.</a:t>
            </a:r>
          </a:p>
          <a:p>
            <a:r>
              <a:rPr lang="ru-RU" sz="2400" i="1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3" name="Изображение 2" descr="1684266068_polinka-top-p-mit-posudu-kartinka-dlya-detei-krasivo-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708920"/>
            <a:ext cx="2195735" cy="219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83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6289C62-F736-CE43-B305-8D68E235CBC4}"/>
              </a:ext>
            </a:extLst>
          </p:cNvPr>
          <p:cNvSpPr txBox="1"/>
          <p:nvPr/>
        </p:nvSpPr>
        <p:spPr>
          <a:xfrm>
            <a:off x="1331640" y="404664"/>
            <a:ext cx="71287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0090"/>
                </a:solidFill>
              </a:rPr>
              <a:t>О правилах</a:t>
            </a:r>
            <a:r>
              <a:rPr lang="ru-RU" sz="3600" b="1" dirty="0" smtClean="0">
                <a:solidFill>
                  <a:srgbClr val="000090"/>
                </a:solidFill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000090"/>
                </a:solidFill>
              </a:rPr>
              <a:t>Семейный совет.</a:t>
            </a:r>
            <a:endParaRPr lang="ru-RU" sz="3200" b="1" dirty="0">
              <a:solidFill>
                <a:srgbClr val="00009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9F10778-6387-C44C-AC16-32A8326D251A}"/>
              </a:ext>
            </a:extLst>
          </p:cNvPr>
          <p:cNvSpPr txBox="1"/>
          <p:nvPr/>
        </p:nvSpPr>
        <p:spPr>
          <a:xfrm>
            <a:off x="395536" y="1268760"/>
            <a:ext cx="820891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000090"/>
              </a:solidFill>
            </a:endParaRPr>
          </a:p>
          <a:p>
            <a:r>
              <a:rPr lang="ru-RU" sz="2400" i="1" dirty="0" smtClean="0">
                <a:solidFill>
                  <a:srgbClr val="000090"/>
                </a:solidFill>
              </a:rPr>
              <a:t>Каждый </a:t>
            </a:r>
            <a:r>
              <a:rPr lang="ru-RU" sz="2400" i="1" dirty="0">
                <a:solidFill>
                  <a:srgbClr val="000090"/>
                </a:solidFill>
              </a:rPr>
              <a:t>вечер (ну почти каждый) мы собираемся на семейный совет, обсуждаем, кто что успел сделать и кто заслуживает похвалу.</a:t>
            </a:r>
          </a:p>
          <a:p>
            <a:r>
              <a:rPr lang="ru-RU" sz="2400" i="1" dirty="0">
                <a:solidFill>
                  <a:srgbClr val="000090"/>
                </a:solidFill>
              </a:rPr>
              <a:t>Ещё мы решаем, что предстоит сделать в ближайшие дни.</a:t>
            </a:r>
          </a:p>
          <a:p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AC388D3-9F95-CC4F-A662-B03DF09E0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230049"/>
            <a:ext cx="4104456" cy="230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11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6289C62-F736-CE43-B305-8D68E235CBC4}"/>
              </a:ext>
            </a:extLst>
          </p:cNvPr>
          <p:cNvSpPr txBox="1"/>
          <p:nvPr/>
        </p:nvSpPr>
        <p:spPr>
          <a:xfrm>
            <a:off x="1331640" y="404664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0090"/>
                </a:solidFill>
              </a:rPr>
              <a:t>О правилах</a:t>
            </a:r>
            <a:r>
              <a:rPr lang="ru-RU" sz="3600" b="1" dirty="0" smtClean="0">
                <a:solidFill>
                  <a:srgbClr val="000090"/>
                </a:solidFill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000090"/>
                </a:solidFill>
              </a:rPr>
              <a:t>Семейный совет. Продолжение</a:t>
            </a:r>
            <a:r>
              <a:rPr lang="ru-RU" sz="3600" b="1" dirty="0" smtClean="0">
                <a:solidFill>
                  <a:srgbClr val="000090"/>
                </a:solidFill>
              </a:rPr>
              <a:t>.</a:t>
            </a:r>
            <a:endParaRPr lang="ru-RU" sz="3600" b="1" dirty="0">
              <a:solidFill>
                <a:srgbClr val="00009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9F10778-6387-C44C-AC16-32A8326D251A}"/>
              </a:ext>
            </a:extLst>
          </p:cNvPr>
          <p:cNvSpPr txBox="1"/>
          <p:nvPr/>
        </p:nvSpPr>
        <p:spPr>
          <a:xfrm>
            <a:off x="971600" y="1700808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altLang="ru-RU" sz="2400" i="1" dirty="0" smtClean="0">
              <a:solidFill>
                <a:srgbClr val="000090"/>
              </a:solidFill>
            </a:endParaRPr>
          </a:p>
          <a:p>
            <a:r>
              <a:rPr lang="ru-RU" altLang="ru-RU" sz="2400" i="1" dirty="0" smtClean="0">
                <a:solidFill>
                  <a:srgbClr val="000090"/>
                </a:solidFill>
              </a:rPr>
              <a:t>А  </a:t>
            </a:r>
            <a:r>
              <a:rPr lang="ru-RU" altLang="ru-RU" sz="2400" i="1" dirty="0">
                <a:solidFill>
                  <a:srgbClr val="000090"/>
                </a:solidFill>
              </a:rPr>
              <a:t>ещё семейные советы бывают у нас по пятницам вечером (не всегда).</a:t>
            </a:r>
          </a:p>
          <a:p>
            <a:r>
              <a:rPr lang="ru-RU" altLang="ru-RU" sz="2400" i="1" dirty="0">
                <a:solidFill>
                  <a:srgbClr val="000090"/>
                </a:solidFill>
              </a:rPr>
              <a:t>Если неделя прошла хорошо,  мы может себя </a:t>
            </a:r>
            <a:r>
              <a:rPr lang="ru-RU" altLang="ru-RU" sz="2400" i="1" dirty="0" smtClean="0">
                <a:solidFill>
                  <a:srgbClr val="000090"/>
                </a:solidFill>
              </a:rPr>
              <a:t>поощрить:</a:t>
            </a:r>
            <a:r>
              <a:rPr lang="ru-RU" altLang="ru-RU" sz="2400" i="1" dirty="0">
                <a:solidFill>
                  <a:srgbClr val="000090"/>
                </a:solidFill>
              </a:rPr>
              <a:t> </a:t>
            </a:r>
            <a:r>
              <a:rPr lang="ru-RU" sz="2400" i="1" dirty="0" smtClean="0">
                <a:solidFill>
                  <a:srgbClr val="000090"/>
                </a:solidFill>
              </a:rPr>
              <a:t>покупаем </a:t>
            </a:r>
            <a:r>
              <a:rPr lang="ru-RU" sz="2400" i="1" dirty="0">
                <a:solidFill>
                  <a:srgbClr val="000090"/>
                </a:solidFill>
              </a:rPr>
              <a:t>вкусненького и устраиваем семейный праздник.</a:t>
            </a:r>
          </a:p>
          <a:p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AC388D3-9F95-CC4F-A662-B03DF09E0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409908"/>
            <a:ext cx="3816424" cy="214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791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6289C62-F736-CE43-B305-8D68E235CBC4}"/>
              </a:ext>
            </a:extLst>
          </p:cNvPr>
          <p:cNvSpPr txBox="1"/>
          <p:nvPr/>
        </p:nvSpPr>
        <p:spPr>
          <a:xfrm>
            <a:off x="1331640" y="40466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0090"/>
                </a:solidFill>
              </a:rPr>
              <a:t>О правилах.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9F10778-6387-C44C-AC16-32A8326D251A}"/>
              </a:ext>
            </a:extLst>
          </p:cNvPr>
          <p:cNvSpPr txBox="1"/>
          <p:nvPr/>
        </p:nvSpPr>
        <p:spPr>
          <a:xfrm>
            <a:off x="395536" y="1124744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0090"/>
                </a:solidFill>
              </a:rPr>
              <a:t>Обидел другого – скажи ему 5 добрых слов.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AB2ABE9-2407-5141-82FE-EA1F83B61676}"/>
              </a:ext>
            </a:extLst>
          </p:cNvPr>
          <p:cNvSpPr txBox="1"/>
          <p:nvPr/>
        </p:nvSpPr>
        <p:spPr>
          <a:xfrm>
            <a:off x="605284" y="2204864"/>
            <a:ext cx="528351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ru-RU" sz="3600" i="1" dirty="0">
                <a:solidFill>
                  <a:srgbClr val="FF0000"/>
                </a:solidFill>
                <a:cs typeface="Arial Unicode MS" panose="020B0604020202020204" pitchFamily="34" charset="-128"/>
              </a:rPr>
              <a:t>"</a:t>
            </a:r>
            <a:r>
              <a:rPr lang="en-US" altLang="ru-RU" sz="3600" i="1" dirty="0" err="1">
                <a:solidFill>
                  <a:srgbClr val="FF0000"/>
                </a:solidFill>
                <a:cs typeface="Arial Unicode MS" panose="020B0604020202020204" pitchFamily="34" charset="-128"/>
              </a:rPr>
              <a:t>Ты</a:t>
            </a:r>
            <a:r>
              <a:rPr lang="en-US" altLang="ru-RU" sz="3600" i="1" dirty="0">
                <a:solidFill>
                  <a:srgbClr val="FF0000"/>
                </a:solidFill>
                <a:cs typeface="Arial Unicode MS" panose="020B0604020202020204" pitchFamily="34" charset="-128"/>
              </a:rPr>
              <a:t> </a:t>
            </a:r>
            <a:r>
              <a:rPr lang="en-US" altLang="ru-RU" sz="3600" i="1" dirty="0" err="1">
                <a:solidFill>
                  <a:srgbClr val="FF0000"/>
                </a:solidFill>
                <a:cs typeface="Arial Unicode MS" panose="020B0604020202020204" pitchFamily="34" charset="-128"/>
              </a:rPr>
              <a:t>хороший</a:t>
            </a:r>
            <a:r>
              <a:rPr lang="en-US" altLang="ru-RU" sz="3600" i="1" dirty="0">
                <a:solidFill>
                  <a:srgbClr val="FF0000"/>
                </a:solidFill>
                <a:cs typeface="Arial Unicode MS" panose="020B0604020202020204" pitchFamily="34" charset="-128"/>
              </a:rPr>
              <a:t>"</a:t>
            </a:r>
          </a:p>
          <a:p>
            <a:r>
              <a:rPr lang="en-US" altLang="ru-RU" sz="3600" i="1" dirty="0">
                <a:solidFill>
                  <a:srgbClr val="7030A0"/>
                </a:solidFill>
                <a:cs typeface="Arial Unicode MS" panose="020B0604020202020204" pitchFamily="34" charset="-128"/>
              </a:rPr>
              <a:t>"</a:t>
            </a:r>
            <a:r>
              <a:rPr lang="en-US" altLang="ru-RU" sz="3600" i="1" dirty="0" err="1">
                <a:solidFill>
                  <a:srgbClr val="7030A0"/>
                </a:solidFill>
                <a:cs typeface="Arial Unicode MS" panose="020B0604020202020204" pitchFamily="34" charset="-128"/>
              </a:rPr>
              <a:t>Ты</a:t>
            </a:r>
            <a:r>
              <a:rPr lang="en-US" altLang="ru-RU" sz="3600" i="1" dirty="0">
                <a:solidFill>
                  <a:srgbClr val="7030A0"/>
                </a:solidFill>
                <a:cs typeface="Arial Unicode MS" panose="020B0604020202020204" pitchFamily="34" charset="-128"/>
              </a:rPr>
              <a:t> </a:t>
            </a:r>
            <a:r>
              <a:rPr lang="en-US" altLang="ru-RU" sz="3600" i="1" dirty="0" err="1">
                <a:solidFill>
                  <a:srgbClr val="7030A0"/>
                </a:solidFill>
                <a:cs typeface="Arial Unicode MS" panose="020B0604020202020204" pitchFamily="34" charset="-128"/>
              </a:rPr>
              <a:t>очень</a:t>
            </a:r>
            <a:r>
              <a:rPr lang="en-US" altLang="ru-RU" sz="3600" i="1" dirty="0">
                <a:solidFill>
                  <a:srgbClr val="7030A0"/>
                </a:solidFill>
                <a:cs typeface="Arial Unicode MS" panose="020B0604020202020204" pitchFamily="34" charset="-128"/>
              </a:rPr>
              <a:t> </a:t>
            </a:r>
            <a:r>
              <a:rPr lang="en-US" altLang="ru-RU" sz="3600" i="1" dirty="0" err="1">
                <a:solidFill>
                  <a:srgbClr val="7030A0"/>
                </a:solidFill>
                <a:cs typeface="Arial Unicode MS" panose="020B0604020202020204" pitchFamily="34" charset="-128"/>
              </a:rPr>
              <a:t>добрая</a:t>
            </a:r>
            <a:r>
              <a:rPr lang="en-US" altLang="ru-RU" sz="3600" i="1" dirty="0">
                <a:solidFill>
                  <a:srgbClr val="7030A0"/>
                </a:solidFill>
                <a:cs typeface="Arial Unicode MS" panose="020B0604020202020204" pitchFamily="34" charset="-128"/>
              </a:rPr>
              <a:t>"</a:t>
            </a:r>
          </a:p>
          <a:p>
            <a:r>
              <a:rPr lang="en-US" altLang="ru-RU" sz="3600" i="1" dirty="0">
                <a:solidFill>
                  <a:srgbClr val="00B050"/>
                </a:solidFill>
                <a:cs typeface="Arial Unicode MS" panose="020B0604020202020204" pitchFamily="34" charset="-128"/>
              </a:rPr>
              <a:t>"</a:t>
            </a:r>
            <a:r>
              <a:rPr lang="en-US" altLang="ru-RU" sz="3600" i="1" dirty="0" err="1">
                <a:solidFill>
                  <a:srgbClr val="00B050"/>
                </a:solidFill>
                <a:cs typeface="Arial Unicode MS" panose="020B0604020202020204" pitchFamily="34" charset="-128"/>
              </a:rPr>
              <a:t>Ты</a:t>
            </a:r>
            <a:r>
              <a:rPr lang="en-US" altLang="ru-RU" sz="3600" i="1" dirty="0">
                <a:solidFill>
                  <a:srgbClr val="00B050"/>
                </a:solidFill>
                <a:cs typeface="Arial Unicode MS" panose="020B0604020202020204" pitchFamily="34" charset="-128"/>
              </a:rPr>
              <a:t> </a:t>
            </a:r>
            <a:r>
              <a:rPr lang="en-US" altLang="ru-RU" sz="3600" i="1" dirty="0" err="1">
                <a:solidFill>
                  <a:srgbClr val="00B050"/>
                </a:solidFill>
                <a:cs typeface="Arial Unicode MS" panose="020B0604020202020204" pitchFamily="34" charset="-128"/>
              </a:rPr>
              <a:t>чистюля</a:t>
            </a:r>
            <a:r>
              <a:rPr lang="en-US" altLang="ru-RU" sz="3600" i="1" dirty="0">
                <a:solidFill>
                  <a:srgbClr val="00B050"/>
                </a:solidFill>
                <a:cs typeface="Arial Unicode MS" panose="020B0604020202020204" pitchFamily="34" charset="-128"/>
              </a:rPr>
              <a:t>"</a:t>
            </a:r>
          </a:p>
          <a:p>
            <a:r>
              <a:rPr lang="en-US" altLang="ru-RU" sz="3600" i="1" dirty="0">
                <a:solidFill>
                  <a:schemeClr val="accent6">
                    <a:lumMod val="75000"/>
                  </a:schemeClr>
                </a:solidFill>
                <a:cs typeface="Arial Unicode MS" panose="020B0604020202020204" pitchFamily="34" charset="-128"/>
              </a:rPr>
              <a:t>"</a:t>
            </a:r>
            <a:r>
              <a:rPr lang="en-US" altLang="ru-RU" sz="3600" i="1" dirty="0" err="1">
                <a:solidFill>
                  <a:schemeClr val="accent6">
                    <a:lumMod val="75000"/>
                  </a:schemeClr>
                </a:solidFill>
                <a:cs typeface="Arial Unicode MS" panose="020B0604020202020204" pitchFamily="34" charset="-128"/>
              </a:rPr>
              <a:t>Ты</a:t>
            </a:r>
            <a:r>
              <a:rPr lang="en-US" altLang="ru-RU" sz="3600" i="1" dirty="0">
                <a:solidFill>
                  <a:schemeClr val="accent6">
                    <a:lumMod val="75000"/>
                  </a:schemeClr>
                </a:solidFill>
                <a:cs typeface="Arial Unicode MS" panose="020B0604020202020204" pitchFamily="34" charset="-128"/>
              </a:rPr>
              <a:t> </a:t>
            </a:r>
            <a:r>
              <a:rPr lang="en-US" altLang="ru-RU" sz="3600" i="1" dirty="0" err="1">
                <a:solidFill>
                  <a:schemeClr val="accent6">
                    <a:lumMod val="75000"/>
                  </a:schemeClr>
                </a:solidFill>
                <a:cs typeface="Arial Unicode MS" panose="020B0604020202020204" pitchFamily="34" charset="-128"/>
              </a:rPr>
              <a:t>очень</a:t>
            </a:r>
            <a:r>
              <a:rPr lang="en-US" altLang="ru-RU" sz="3600" i="1" dirty="0">
                <a:solidFill>
                  <a:schemeClr val="accent6">
                    <a:lumMod val="75000"/>
                  </a:schemeClr>
                </a:solidFill>
                <a:cs typeface="Arial Unicode MS" panose="020B0604020202020204" pitchFamily="34" charset="-128"/>
              </a:rPr>
              <a:t> </a:t>
            </a:r>
            <a:r>
              <a:rPr lang="en-US" altLang="ru-RU" sz="3600" i="1" dirty="0" err="1">
                <a:solidFill>
                  <a:schemeClr val="accent6">
                    <a:lumMod val="75000"/>
                  </a:schemeClr>
                </a:solidFill>
                <a:cs typeface="Arial Unicode MS" panose="020B0604020202020204" pitchFamily="34" charset="-128"/>
              </a:rPr>
              <a:t>умелый</a:t>
            </a:r>
            <a:r>
              <a:rPr lang="en-US" altLang="ru-RU" sz="3600" i="1" dirty="0">
                <a:solidFill>
                  <a:schemeClr val="accent6">
                    <a:lumMod val="75000"/>
                  </a:schemeClr>
                </a:solidFill>
                <a:cs typeface="Arial Unicode MS" panose="020B0604020202020204" pitchFamily="34" charset="-128"/>
              </a:rPr>
              <a:t>"</a:t>
            </a:r>
          </a:p>
          <a:p>
            <a:r>
              <a:rPr lang="en-US" altLang="ru-RU" sz="3600" i="1" dirty="0">
                <a:solidFill>
                  <a:srgbClr val="CC0066"/>
                </a:solidFill>
                <a:cs typeface="Arial Unicode MS" panose="020B0604020202020204" pitchFamily="34" charset="-128"/>
              </a:rPr>
              <a:t>"</a:t>
            </a:r>
            <a:r>
              <a:rPr lang="en-US" altLang="ru-RU" sz="3600" i="1" dirty="0" err="1">
                <a:solidFill>
                  <a:srgbClr val="CC0066"/>
                </a:solidFill>
                <a:cs typeface="Arial Unicode MS" panose="020B0604020202020204" pitchFamily="34" charset="-128"/>
              </a:rPr>
              <a:t>Ты</a:t>
            </a:r>
            <a:r>
              <a:rPr lang="en-US" altLang="ru-RU" sz="3600" i="1" dirty="0">
                <a:solidFill>
                  <a:srgbClr val="CC0066"/>
                </a:solidFill>
                <a:cs typeface="Arial Unicode MS" panose="020B0604020202020204" pitchFamily="34" charset="-128"/>
              </a:rPr>
              <a:t> </a:t>
            </a:r>
            <a:r>
              <a:rPr lang="en-US" altLang="ru-RU" sz="3600" i="1" dirty="0" err="1">
                <a:solidFill>
                  <a:srgbClr val="CC0066"/>
                </a:solidFill>
                <a:cs typeface="Arial Unicode MS" panose="020B0604020202020204" pitchFamily="34" charset="-128"/>
              </a:rPr>
              <a:t>самая</a:t>
            </a:r>
            <a:r>
              <a:rPr lang="en-US" altLang="ru-RU" sz="3600" i="1" dirty="0">
                <a:solidFill>
                  <a:srgbClr val="CC0066"/>
                </a:solidFill>
                <a:cs typeface="Arial Unicode MS" panose="020B0604020202020204" pitchFamily="34" charset="-128"/>
              </a:rPr>
              <a:t> </a:t>
            </a:r>
            <a:r>
              <a:rPr lang="en-US" altLang="ru-RU" sz="3600" i="1" dirty="0" err="1">
                <a:solidFill>
                  <a:srgbClr val="CC0066"/>
                </a:solidFill>
                <a:cs typeface="Arial Unicode MS" panose="020B0604020202020204" pitchFamily="34" charset="-128"/>
              </a:rPr>
              <a:t>лучшая</a:t>
            </a:r>
            <a:r>
              <a:rPr lang="en-US" altLang="ru-RU" sz="3600" i="1" dirty="0">
                <a:solidFill>
                  <a:srgbClr val="CC0066"/>
                </a:solidFill>
                <a:cs typeface="Arial Unicode MS" panose="020B0604020202020204" pitchFamily="34" charset="-128"/>
              </a:rPr>
              <a:t> </a:t>
            </a:r>
            <a:r>
              <a:rPr lang="en-US" altLang="ru-RU" sz="3600" i="1" dirty="0" err="1">
                <a:solidFill>
                  <a:srgbClr val="CC0066"/>
                </a:solidFill>
                <a:cs typeface="Arial Unicode MS" panose="020B0604020202020204" pitchFamily="34" charset="-128"/>
              </a:rPr>
              <a:t>мама</a:t>
            </a:r>
            <a:r>
              <a:rPr lang="en-US" altLang="ru-RU" sz="3600" i="1" dirty="0">
                <a:solidFill>
                  <a:srgbClr val="CC0066"/>
                </a:solidFill>
                <a:cs typeface="Arial Unicode MS" panose="020B0604020202020204" pitchFamily="34" charset="-128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550621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6289C62-F736-CE43-B305-8D68E235CBC4}"/>
              </a:ext>
            </a:extLst>
          </p:cNvPr>
          <p:cNvSpPr txBox="1"/>
          <p:nvPr/>
        </p:nvSpPr>
        <p:spPr>
          <a:xfrm>
            <a:off x="1331640" y="332656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0090"/>
                </a:solidFill>
              </a:rPr>
              <a:t>О правилах и традициях.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9F10778-6387-C44C-AC16-32A8326D251A}"/>
              </a:ext>
            </a:extLst>
          </p:cNvPr>
          <p:cNvSpPr txBox="1"/>
          <p:nvPr/>
        </p:nvSpPr>
        <p:spPr>
          <a:xfrm>
            <a:off x="395536" y="1124744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rgbClr val="000090"/>
                </a:solidFill>
              </a:rPr>
              <a:t>А ещё у нас есть хорошее негласное </a:t>
            </a:r>
          </a:p>
          <a:p>
            <a:pPr algn="ctr"/>
            <a:r>
              <a:rPr lang="ru-RU" sz="3200" b="1" i="1" dirty="0">
                <a:solidFill>
                  <a:srgbClr val="000090"/>
                </a:solidFill>
              </a:rPr>
              <a:t>правило:</a:t>
            </a:r>
          </a:p>
          <a:p>
            <a:pPr algn="ctr"/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AB2ABE9-2407-5141-82FE-EA1F83B61676}"/>
              </a:ext>
            </a:extLst>
          </p:cNvPr>
          <p:cNvSpPr txBox="1"/>
          <p:nvPr/>
        </p:nvSpPr>
        <p:spPr>
          <a:xfrm>
            <a:off x="395536" y="2204864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i="1" dirty="0">
                <a:solidFill>
                  <a:srgbClr val="CC0066"/>
                </a:solidFill>
                <a:cs typeface="Arial Unicode MS" panose="020B0604020202020204" pitchFamily="34" charset="-128"/>
              </a:rPr>
              <a:t>В свой день рождения мы с сестрой дарим цветы маме.</a:t>
            </a:r>
            <a:endParaRPr lang="en-US" altLang="ru-RU" sz="2800" i="1" dirty="0">
              <a:solidFill>
                <a:srgbClr val="CC0066"/>
              </a:solidFill>
              <a:cs typeface="Arial Unicode MS" panose="020B060402020202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6EB958A-70C5-0E4A-8747-8232E50D11DB}"/>
              </a:ext>
            </a:extLst>
          </p:cNvPr>
          <p:cNvSpPr txBox="1"/>
          <p:nvPr/>
        </p:nvSpPr>
        <p:spPr>
          <a:xfrm>
            <a:off x="251520" y="2924944"/>
            <a:ext cx="48245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000090"/>
                </a:solidFill>
              </a:rPr>
              <a:t>Это мы придумали, когда у нас появились свои  «карманные» деньги (мама говорит, что каждый труд должен оплачиваться и поэтому даёт нам понемногу за хорошо выполненную работу. Заодно мы учимся правильно расходовать </a:t>
            </a:r>
            <a:r>
              <a:rPr lang="ru-RU" sz="2400" i="1" dirty="0" smtClean="0">
                <a:solidFill>
                  <a:srgbClr val="000090"/>
                </a:solidFill>
              </a:rPr>
              <a:t>деньги.</a:t>
            </a:r>
            <a:r>
              <a:rPr lang="ru-RU" sz="2000" dirty="0">
                <a:solidFill>
                  <a:srgbClr val="000090"/>
                </a:solidFill>
              </a:rPr>
              <a:t>)</a:t>
            </a:r>
          </a:p>
        </p:txBody>
      </p:sp>
      <p:pic>
        <p:nvPicPr>
          <p:cNvPr id="7" name="Рисунок 5">
            <a:extLst>
              <a:ext uri="{FF2B5EF4-FFF2-40B4-BE49-F238E27FC236}">
                <a16:creationId xmlns:a16="http://schemas.microsoft.com/office/drawing/2014/main" xmlns="" id="{BB56513D-49D4-5745-ADFC-1B5C7CDA4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284984"/>
            <a:ext cx="3802201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43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5"/>
            <a:ext cx="79928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0"/>
                </a:solidFill>
                <a:latin typeface="+mj-lt"/>
              </a:rPr>
              <a:t>Вот такие правила у нас в семье. </a:t>
            </a:r>
          </a:p>
          <a:p>
            <a:pPr algn="ctr"/>
            <a:r>
              <a:rPr lang="ru-RU" sz="3200" b="1" dirty="0" smtClean="0">
                <a:solidFill>
                  <a:srgbClr val="000090"/>
                </a:solidFill>
                <a:latin typeface="+mj-lt"/>
              </a:rPr>
              <a:t>Думаю, что они очень хорошие.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348880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000090"/>
                </a:solidFill>
              </a:rPr>
              <a:t>За всю свою жизнь я только 2 раза поссорился с мамой, а сестра – ни разу.</a:t>
            </a:r>
          </a:p>
          <a:p>
            <a:r>
              <a:rPr lang="ru-RU" sz="2400" i="1" dirty="0" smtClean="0">
                <a:solidFill>
                  <a:srgbClr val="000090"/>
                </a:solidFill>
              </a:rPr>
              <a:t> Это потому, что мама  правильно нас воспитывает. </a:t>
            </a:r>
          </a:p>
          <a:p>
            <a:r>
              <a:rPr lang="ru-RU" sz="2400" i="1" dirty="0" smtClean="0">
                <a:solidFill>
                  <a:srgbClr val="000090"/>
                </a:solidFill>
              </a:rPr>
              <a:t>Она никогда не кричит на нас, а просто тихо объясняет, как не надо поступать. </a:t>
            </a:r>
          </a:p>
          <a:p>
            <a:endParaRPr lang="ru-RU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6375B874-0E92-F84B-BF4D-90941BBB2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348880"/>
            <a:ext cx="3195663" cy="388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893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7920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90"/>
                </a:solidFill>
              </a:rPr>
              <a:t>У нас очень дружная семья.</a:t>
            </a:r>
            <a:endParaRPr lang="ru-RU" sz="36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340768"/>
            <a:ext cx="6552728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i="1" dirty="0" smtClean="0">
                <a:solidFill>
                  <a:srgbClr val="000090"/>
                </a:solidFill>
              </a:rPr>
              <a:t>Мы  разные: </a:t>
            </a:r>
          </a:p>
          <a:p>
            <a:pPr algn="ctr">
              <a:lnSpc>
                <a:spcPct val="150000"/>
              </a:lnSpc>
            </a:pPr>
            <a:r>
              <a:rPr lang="ru-RU" sz="3600" i="1" dirty="0" smtClean="0">
                <a:solidFill>
                  <a:srgbClr val="FF0000"/>
                </a:solidFill>
              </a:rPr>
              <a:t>Я – активный, </a:t>
            </a:r>
          </a:p>
          <a:p>
            <a:pPr algn="ctr">
              <a:lnSpc>
                <a:spcPct val="150000"/>
              </a:lnSpc>
            </a:pPr>
            <a:r>
              <a:rPr lang="ru-RU" sz="3600" i="1" dirty="0" smtClean="0">
                <a:solidFill>
                  <a:srgbClr val="0F3E90"/>
                </a:solidFill>
              </a:rPr>
              <a:t>Сестра – спокойная,</a:t>
            </a:r>
          </a:p>
          <a:p>
            <a:pPr algn="ctr">
              <a:lnSpc>
                <a:spcPct val="150000"/>
              </a:lnSpc>
            </a:pPr>
            <a:r>
              <a:rPr lang="ru-RU" sz="3600" i="1" dirty="0" smtClean="0">
                <a:solidFill>
                  <a:srgbClr val="008000"/>
                </a:solidFill>
              </a:rPr>
              <a:t>А мама – очень мудрая.</a:t>
            </a:r>
          </a:p>
          <a:p>
            <a:pPr algn="ctr">
              <a:lnSpc>
                <a:spcPct val="150000"/>
              </a:lnSpc>
            </a:pPr>
            <a:r>
              <a:rPr lang="ru-RU" sz="3600" b="1" i="1" dirty="0" smtClean="0">
                <a:solidFill>
                  <a:srgbClr val="000090"/>
                </a:solidFill>
              </a:rPr>
              <a:t>Нам хорошо вместе.</a:t>
            </a:r>
            <a:endParaRPr lang="ru-RU" sz="3600" b="1" i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76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396</Words>
  <Application>Microsoft Macintosh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Какой предмет лишний?</dc:title>
  <dc:creator>Ольга Михайловна</dc:creator>
  <cp:lastModifiedBy>user</cp:lastModifiedBy>
  <cp:revision>29</cp:revision>
  <dcterms:created xsi:type="dcterms:W3CDTF">2014-07-31T18:33:06Z</dcterms:created>
  <dcterms:modified xsi:type="dcterms:W3CDTF">2024-03-11T10:13:56Z</dcterms:modified>
</cp:coreProperties>
</file>