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0"/>
  </p:notesMasterIdLst>
  <p:sldIdLst>
    <p:sldId id="316" r:id="rId2"/>
    <p:sldId id="302" r:id="rId3"/>
    <p:sldId id="317" r:id="rId4"/>
    <p:sldId id="286" r:id="rId5"/>
    <p:sldId id="282" r:id="rId6"/>
    <p:sldId id="300" r:id="rId7"/>
    <p:sldId id="297" r:id="rId8"/>
    <p:sldId id="289" r:id="rId9"/>
    <p:sldId id="310" r:id="rId10"/>
    <p:sldId id="311" r:id="rId11"/>
    <p:sldId id="294" r:id="rId12"/>
    <p:sldId id="293" r:id="rId13"/>
    <p:sldId id="290" r:id="rId14"/>
    <p:sldId id="291" r:id="rId15"/>
    <p:sldId id="292" r:id="rId16"/>
    <p:sldId id="295" r:id="rId17"/>
    <p:sldId id="260" r:id="rId18"/>
    <p:sldId id="314" r:id="rId19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66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987FD-9D1B-4F2E-90AD-A1FF7F5AC3B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83146-FFBD-46EC-8F64-C3D7FC370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926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29DDE-1AD9-4CB7-81C1-575C545A03F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4796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687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715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403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630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4637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162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0934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8944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565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25847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7653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114653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0083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2905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55672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6B90A-8021-4717-AC1E-59FBF3690366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F06023-7E8D-4386-8FD5-E94C24D3D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127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бу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928670"/>
            <a:ext cx="1905000" cy="1352550"/>
          </a:xfrm>
          <a:prstGeom prst="rect">
            <a:avLst/>
          </a:prstGeom>
          <a:noFill/>
        </p:spPr>
      </p:pic>
      <p:pic>
        <p:nvPicPr>
          <p:cNvPr id="1028" name="Picture 4" descr="ребус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928670"/>
            <a:ext cx="1033073" cy="1357322"/>
          </a:xfrm>
          <a:prstGeom prst="rect">
            <a:avLst/>
          </a:prstGeom>
          <a:noFill/>
        </p:spPr>
      </p:pic>
      <p:pic>
        <p:nvPicPr>
          <p:cNvPr id="1030" name="Picture 6" descr="ребус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928670"/>
            <a:ext cx="1905000" cy="1419226"/>
          </a:xfrm>
          <a:prstGeom prst="rect">
            <a:avLst/>
          </a:prstGeom>
          <a:noFill/>
        </p:spPr>
      </p:pic>
      <p:pic>
        <p:nvPicPr>
          <p:cNvPr id="1032" name="Picture 8" descr="ребус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1071546"/>
            <a:ext cx="701649" cy="1179242"/>
          </a:xfrm>
          <a:prstGeom prst="rect">
            <a:avLst/>
          </a:prstGeom>
          <a:noFill/>
        </p:spPr>
      </p:pic>
      <p:grpSp>
        <p:nvGrpSpPr>
          <p:cNvPr id="1033" name="Group 9"/>
          <p:cNvGrpSpPr>
            <a:grpSpLocks/>
          </p:cNvGrpSpPr>
          <p:nvPr/>
        </p:nvGrpSpPr>
        <p:grpSpPr bwMode="auto">
          <a:xfrm>
            <a:off x="928662" y="2357430"/>
            <a:ext cx="4643529" cy="357190"/>
            <a:chOff x="660" y="1665"/>
            <a:chExt cx="6170" cy="775"/>
          </a:xfrm>
        </p:grpSpPr>
        <p:pic>
          <p:nvPicPr>
            <p:cNvPr id="1034" name="Рисунок 4" descr="ребусы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60" y="1725"/>
              <a:ext cx="63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5" name="Text Box 11"/>
            <p:cNvSpPr txBox="1">
              <a:spLocks noChangeArrowheads="1"/>
            </p:cNvSpPr>
            <p:nvPr/>
          </p:nvSpPr>
          <p:spPr bwMode="auto">
            <a:xfrm>
              <a:off x="1290" y="1725"/>
              <a:ext cx="889" cy="7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З=Д</a:t>
              </a:r>
              <a:endPara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Text Box 12"/>
            <p:cNvSpPr txBox="1">
              <a:spLocks noChangeArrowheads="1"/>
            </p:cNvSpPr>
            <p:nvPr/>
          </p:nvSpPr>
          <p:spPr bwMode="auto">
            <a:xfrm>
              <a:off x="3705" y="1665"/>
              <a:ext cx="847" cy="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Ц=Р</a:t>
              </a:r>
              <a:endPara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Text Box 13"/>
            <p:cNvSpPr txBox="1">
              <a:spLocks noChangeArrowheads="1"/>
            </p:cNvSpPr>
            <p:nvPr/>
          </p:nvSpPr>
          <p:spPr bwMode="auto">
            <a:xfrm>
              <a:off x="6015" y="1665"/>
              <a:ext cx="815" cy="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1=В</a:t>
              </a:r>
              <a:endPara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357290" y="214290"/>
            <a:ext cx="578647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РЕШИТЕ РЕБУС И УЗНАЕТЕ ТЕМУ УРОКА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454400" y="500063"/>
            <a:ext cx="5689600" cy="180022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2800" dirty="0" smtClean="0">
                <a:latin typeface="Times New Roman" pitchFamily="16" charset="0"/>
              </a:rPr>
              <a:t>   </a:t>
            </a:r>
            <a:endParaRPr lang="ru-RU" dirty="0" smtClean="0">
              <a:latin typeface="Times New Roman" pitchFamily="16" charset="0"/>
            </a:endParaRPr>
          </a:p>
        </p:txBody>
      </p:sp>
      <p:sp>
        <p:nvSpPr>
          <p:cNvPr id="25606" name="Rectangle 10"/>
          <p:cNvSpPr>
            <a:spLocks noChangeArrowheads="1"/>
          </p:cNvSpPr>
          <p:nvPr/>
        </p:nvSpPr>
        <p:spPr bwMode="auto">
          <a:xfrm>
            <a:off x="0" y="-8588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5607" name="Rectangle 11"/>
          <p:cNvSpPr>
            <a:spLocks noChangeArrowheads="1"/>
          </p:cNvSpPr>
          <p:nvPr/>
        </p:nvSpPr>
        <p:spPr bwMode="auto">
          <a:xfrm>
            <a:off x="0" y="6802438"/>
            <a:ext cx="184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0" y="2554288"/>
            <a:ext cx="184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571480"/>
            <a:ext cx="771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урока : 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86050" y="571480"/>
            <a:ext cx="7286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6" charset="0"/>
              </a:rPr>
              <a:t>«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6" charset="0"/>
              </a:rPr>
              <a:t>Моделирование</a:t>
            </a:r>
            <a:r>
              <a:rPr lang="en-US" sz="2400" b="1" i="1" dirty="0" smtClean="0">
                <a:solidFill>
                  <a:srgbClr val="0070C0"/>
                </a:solidFill>
                <a:latin typeface="Times New Roman" pitchFamily="16" charset="0"/>
              </a:rPr>
              <a:t>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6" charset="0"/>
              </a:rPr>
              <a:t> конической юбки». </a:t>
            </a:r>
            <a:endParaRPr lang="ru-RU" sz="2400" b="1" i="1" dirty="0">
              <a:solidFill>
                <a:srgbClr val="0070C0"/>
              </a:solidFill>
              <a:latin typeface="Times New Roman" pitchFamily="1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3143248"/>
            <a:ext cx="23574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:</a:t>
            </a:r>
            <a:endParaRPr lang="ru-RU" sz="28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03648" y="3789040"/>
            <a:ext cx="5857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6" charset="0"/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6" charset="0"/>
              </a:rPr>
              <a:t>Познакомиться :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6" charset="0"/>
              </a:rPr>
              <a:t>с  приёмами  моделирования; 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59632" y="5013176"/>
            <a:ext cx="7072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  <a:latin typeface="Times New Roman" pitchFamily="16" charset="0"/>
              </a:rPr>
              <a:t>Научиться: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6" charset="0"/>
              </a:rPr>
              <a:t> изготавливать выкройки согласно эскизу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6" charset="0"/>
              </a:rPr>
              <a:t>;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547664" y="4221088"/>
            <a:ext cx="65008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Times New Roman" pitchFamily="16" charset="0"/>
              </a:rPr>
              <a:t>                             с профессией художник-модельер,                   художник-конструктор</a:t>
            </a:r>
            <a:r>
              <a:rPr lang="en-US" sz="2000" dirty="0" smtClean="0">
                <a:solidFill>
                  <a:srgbClr val="0070C0"/>
                </a:solidFill>
                <a:latin typeface="Times New Roman" pitchFamily="16" charset="0"/>
              </a:rPr>
              <a:t>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6" charset="0"/>
              </a:rPr>
              <a:t>;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472" y="2000240"/>
            <a:ext cx="71287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научиться выполнять моделирование конической юбки</a:t>
            </a:r>
            <a:endParaRPr lang="ru-RU" sz="2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узел 1"/>
          <p:cNvSpPr/>
          <p:nvPr/>
        </p:nvSpPr>
        <p:spPr>
          <a:xfrm>
            <a:off x="3929058" y="714356"/>
            <a:ext cx="1143008" cy="121444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юбка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1714480" y="1714488"/>
            <a:ext cx="1500198" cy="1143008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назначение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1571604" y="285728"/>
            <a:ext cx="1285884" cy="928694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повседневная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357158" y="785794"/>
            <a:ext cx="1285884" cy="928694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праздничная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2" name="Блок-схема: узел 21"/>
          <p:cNvSpPr/>
          <p:nvPr/>
        </p:nvSpPr>
        <p:spPr>
          <a:xfrm>
            <a:off x="214282" y="1785926"/>
            <a:ext cx="1285884" cy="928694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форменная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3" name="Блок-схема: узел 22"/>
          <p:cNvSpPr/>
          <p:nvPr/>
        </p:nvSpPr>
        <p:spPr>
          <a:xfrm>
            <a:off x="500034" y="3000372"/>
            <a:ext cx="1285884" cy="928694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Для отдыха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00694" y="1142984"/>
            <a:ext cx="1500198" cy="1214446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конструкция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00958" y="357166"/>
            <a:ext cx="1285884" cy="1071570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прямая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500958" y="1643050"/>
            <a:ext cx="1285884" cy="1071570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коническая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500958" y="2928934"/>
            <a:ext cx="1357322" cy="1071570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клиньевая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48" name="Прямая со стрелкой 47"/>
          <p:cNvCxnSpPr>
            <a:stCxn id="2" idx="6"/>
            <a:endCxn id="32" idx="1"/>
          </p:cNvCxnSpPr>
          <p:nvPr/>
        </p:nvCxnSpPr>
        <p:spPr>
          <a:xfrm>
            <a:off x="5072066" y="1321579"/>
            <a:ext cx="428628" cy="428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2" idx="4"/>
          </p:cNvCxnSpPr>
          <p:nvPr/>
        </p:nvCxnSpPr>
        <p:spPr>
          <a:xfrm rot="16200000" flipH="1">
            <a:off x="4161231" y="2268132"/>
            <a:ext cx="714380" cy="3571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4" idx="0"/>
            <a:endCxn id="17" idx="4"/>
          </p:cNvCxnSpPr>
          <p:nvPr/>
        </p:nvCxnSpPr>
        <p:spPr>
          <a:xfrm rot="16200000" flipV="1">
            <a:off x="2089530" y="1339438"/>
            <a:ext cx="500066" cy="2500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4" idx="1"/>
            <a:endCxn id="21" idx="5"/>
          </p:cNvCxnSpPr>
          <p:nvPr/>
        </p:nvCxnSpPr>
        <p:spPr>
          <a:xfrm rot="16200000" flipV="1">
            <a:off x="1542757" y="1490456"/>
            <a:ext cx="303394" cy="4794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4" idx="2"/>
            <a:endCxn id="22" idx="6"/>
          </p:cNvCxnSpPr>
          <p:nvPr/>
        </p:nvCxnSpPr>
        <p:spPr>
          <a:xfrm rot="10800000">
            <a:off x="1500166" y="2250274"/>
            <a:ext cx="214314" cy="3571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4" idx="3"/>
            <a:endCxn id="23" idx="7"/>
          </p:cNvCxnSpPr>
          <p:nvPr/>
        </p:nvCxnSpPr>
        <p:spPr>
          <a:xfrm rot="5400000">
            <a:off x="1542757" y="2744954"/>
            <a:ext cx="446270" cy="3365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32" idx="3"/>
            <a:endCxn id="35" idx="1"/>
          </p:cNvCxnSpPr>
          <p:nvPr/>
        </p:nvCxnSpPr>
        <p:spPr>
          <a:xfrm flipV="1">
            <a:off x="7000892" y="892951"/>
            <a:ext cx="500066" cy="8572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7000892" y="1714488"/>
            <a:ext cx="500066" cy="428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stCxn id="32" idx="3"/>
            <a:endCxn id="42" idx="1"/>
          </p:cNvCxnSpPr>
          <p:nvPr/>
        </p:nvCxnSpPr>
        <p:spPr>
          <a:xfrm>
            <a:off x="7000892" y="1750207"/>
            <a:ext cx="500066" cy="17145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Шестиугольник 70"/>
          <p:cNvSpPr/>
          <p:nvPr/>
        </p:nvSpPr>
        <p:spPr>
          <a:xfrm>
            <a:off x="357158" y="4857760"/>
            <a:ext cx="1417894" cy="1200152"/>
          </a:xfrm>
          <a:prstGeom prst="hexagon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классический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2" name="Шестиугольник 71"/>
          <p:cNvSpPr/>
          <p:nvPr/>
        </p:nvSpPr>
        <p:spPr>
          <a:xfrm>
            <a:off x="2500298" y="4929198"/>
            <a:ext cx="1417894" cy="1200152"/>
          </a:xfrm>
          <a:prstGeom prst="hexagon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спортивный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3" name="Шестиугольник 72"/>
          <p:cNvSpPr/>
          <p:nvPr/>
        </p:nvSpPr>
        <p:spPr>
          <a:xfrm>
            <a:off x="4857752" y="4929198"/>
            <a:ext cx="1417894" cy="1200152"/>
          </a:xfrm>
          <a:prstGeom prst="hexagon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романтический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4" name="Шестиугольник 73"/>
          <p:cNvSpPr/>
          <p:nvPr/>
        </p:nvSpPr>
        <p:spPr>
          <a:xfrm>
            <a:off x="7072330" y="4857760"/>
            <a:ext cx="1417894" cy="1200152"/>
          </a:xfrm>
          <a:prstGeom prst="hexagon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фольклорный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76" name="Прямая со стрелкой 75"/>
          <p:cNvCxnSpPr>
            <a:endCxn id="71" idx="5"/>
          </p:cNvCxnSpPr>
          <p:nvPr/>
        </p:nvCxnSpPr>
        <p:spPr>
          <a:xfrm rot="5400000">
            <a:off x="2577020" y="2898499"/>
            <a:ext cx="857256" cy="30612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endCxn id="74" idx="4"/>
          </p:cNvCxnSpPr>
          <p:nvPr/>
        </p:nvCxnSpPr>
        <p:spPr>
          <a:xfrm rot="16200000" flipH="1">
            <a:off x="5525696" y="3011088"/>
            <a:ext cx="857256" cy="28360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rot="16200000" flipH="1">
            <a:off x="4589859" y="3946925"/>
            <a:ext cx="928694" cy="10358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 rot="5400000">
            <a:off x="3411133" y="3804050"/>
            <a:ext cx="928694" cy="13216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Шестиугольник 84"/>
          <p:cNvSpPr/>
          <p:nvPr/>
        </p:nvSpPr>
        <p:spPr>
          <a:xfrm>
            <a:off x="3857620" y="2643182"/>
            <a:ext cx="1428760" cy="1357322"/>
          </a:xfrm>
          <a:prstGeom prst="hexagon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TextBox 85"/>
          <p:cNvSpPr txBox="1"/>
          <p:nvPr/>
        </p:nvSpPr>
        <p:spPr>
          <a:xfrm>
            <a:off x="4071934" y="314324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стиль</a:t>
            </a:r>
            <a:endParaRPr lang="ru-RU" b="1" i="1" dirty="0">
              <a:solidFill>
                <a:srgbClr val="002060"/>
              </a:solidFill>
            </a:endParaRPr>
          </a:p>
        </p:txBody>
      </p:sp>
      <p:cxnSp>
        <p:nvCxnSpPr>
          <p:cNvPr id="88" name="Прямая со стрелкой 87"/>
          <p:cNvCxnSpPr>
            <a:stCxn id="2" idx="2"/>
          </p:cNvCxnSpPr>
          <p:nvPr/>
        </p:nvCxnSpPr>
        <p:spPr>
          <a:xfrm rot="10800000" flipV="1">
            <a:off x="3214678" y="1321578"/>
            <a:ext cx="714380" cy="8215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3000364" y="214290"/>
            <a:ext cx="4214842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Повторение изученного материала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7" grpId="0" animBg="1"/>
      <p:bldP spid="21" grpId="0" animBg="1"/>
      <p:bldP spid="22" grpId="0" animBg="1"/>
      <p:bldP spid="23" grpId="0" animBg="1"/>
      <p:bldP spid="32" grpId="0" animBg="1"/>
      <p:bldP spid="35" grpId="0" animBg="1"/>
      <p:bldP spid="40" grpId="0" animBg="1"/>
      <p:bldP spid="42" grpId="0" animBg="1"/>
      <p:bldP spid="71" grpId="0" animBg="1"/>
      <p:bldP spid="72" grpId="0" animBg="1"/>
      <p:bldP spid="73" grpId="0" animBg="1"/>
      <p:bldP spid="74" grpId="0" animBg="1"/>
      <p:bldP spid="85" grpId="0" animBg="1"/>
      <p:bldP spid="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Поясная одежда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юбка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Рисунок 4" descr="http://images.wildberries.ru/big/new/3830000/3831729-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1604636" cy="2095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57224" y="2928934"/>
            <a:ext cx="686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юбка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 descr="Красивая сексуальная молодой бизнес женщина с Вечерний макияж, одетые в узкие брюки Шелковые блузки с кружевом обувь на высоких каблуках с длинными рукавами и маленькая черная сумочка, деловая одежда для встреч и прогулок Лицензионные Стоковые Изображения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6540" y="1285876"/>
            <a:ext cx="1433856" cy="2171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357422" y="3571876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брюки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Рисунок 10" descr="http://images.wildberries.ru/big/new/2880000/2889063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1214" y="1311167"/>
            <a:ext cx="1540792" cy="2090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929058" y="3500438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шорты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Рисунок 12" descr="https://avatars.mds.yandex.net/get-pdb/51720/b488a0b3-42ec-42f8-bbc7-769506eff1da/s80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1285876"/>
            <a:ext cx="1479243" cy="211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786446" y="3643314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Капри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00958" y="3214686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бриджи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7" name="Рисунок 16" descr="http://cutur.ru/_pu/0/99306493.jpg"/>
          <p:cNvPicPr/>
          <p:nvPr/>
        </p:nvPicPr>
        <p:blipFill>
          <a:blip r:embed="rId6"/>
          <a:srcRect r="73789"/>
          <a:stretch>
            <a:fillRect/>
          </a:stretch>
        </p:blipFill>
        <p:spPr bwMode="auto">
          <a:xfrm>
            <a:off x="357158" y="3472538"/>
            <a:ext cx="1005176" cy="223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57158" y="5715016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бермуды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9" name="Рисунок 18" descr="https://img1.wbstatic.net/large/new/470000/475459-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8625" y="571481"/>
            <a:ext cx="1425341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285984" y="5857892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парео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6" name="Рисунок 25" descr="http://cdn-nus-1.pinme.ru/tumb/600/photo/fe/d3/fed3226b35b75fce15125ef719cca0a3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62664" y="4000504"/>
            <a:ext cx="2258427" cy="176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4357687" y="5857892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Саронг</a:t>
            </a:r>
            <a:r>
              <a:rPr lang="ru-RU" sz="1600" dirty="0" smtClean="0"/>
              <a:t>        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pic>
        <p:nvPicPr>
          <p:cNvPr id="28" name="Рисунок 27" descr="http://cdn.iofferphoto.com/img3/item/613/551/046/3ipJwomen-sexy-chiffon-wrap-dress-pareo-sarong-beach-floral.jpg"/>
          <p:cNvPicPr/>
          <p:nvPr/>
        </p:nvPicPr>
        <p:blipFill>
          <a:blip r:embed="rId9" cstate="print"/>
          <a:srcRect b="35601"/>
          <a:stretch>
            <a:fillRect/>
          </a:stretch>
        </p:blipFill>
        <p:spPr bwMode="auto">
          <a:xfrm>
            <a:off x="1428728" y="4000504"/>
            <a:ext cx="235745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https://thumbs.dreamstime.com/z/beautiful-balinese-women-sarong-dressed-traditional-new-years-nyepi-festival-ubud-bali-indonesia-34801449.jpg"/>
          <p:cNvPicPr/>
          <p:nvPr/>
        </p:nvPicPr>
        <p:blipFill>
          <a:blip r:embed="rId10" cstate="print"/>
          <a:srcRect r="9711"/>
          <a:stretch>
            <a:fillRect/>
          </a:stretch>
        </p:blipFill>
        <p:spPr bwMode="auto">
          <a:xfrm>
            <a:off x="7643834" y="3567802"/>
            <a:ext cx="1147928" cy="220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https://plamod.ru/wp-content/uploads/2017/07/sarong-muzhskoj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80112" y="4509120"/>
            <a:ext cx="1920846" cy="134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7292211" y="5929330"/>
            <a:ext cx="1917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Юго-восточная Азия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57884" y="5929330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Шри-Ланка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риалы за Март 2008 года &quot; Ежедневное интернет издание дл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214554"/>
            <a:ext cx="1722619" cy="242889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28662" y="5000636"/>
            <a:ext cx="2071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Вячеслав Зайцев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1938г. 77 лет </a:t>
            </a:r>
          </a:p>
        </p:txBody>
      </p:sp>
      <p:pic>
        <p:nvPicPr>
          <p:cNvPr id="1026" name="Picture 2" descr="https://fs00.infourok.ru/images/doc/215/244919/img20.jpg"/>
          <p:cNvPicPr>
            <a:picLocks noChangeAspect="1" noChangeArrowheads="1"/>
          </p:cNvPicPr>
          <p:nvPr/>
        </p:nvPicPr>
        <p:blipFill>
          <a:blip r:embed="rId3"/>
          <a:srcRect r="50820" b="40984"/>
          <a:stretch>
            <a:fillRect/>
          </a:stretch>
        </p:blipFill>
        <p:spPr bwMode="auto">
          <a:xfrm>
            <a:off x="3286116" y="2143116"/>
            <a:ext cx="2825770" cy="254319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00430" y="5000636"/>
            <a:ext cx="2265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Валентин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Юдашкин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1963г.54 года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08" y="857232"/>
            <a:ext cx="5870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Российские художники - модельеры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4" descr="Ъ-Справочни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2178836"/>
            <a:ext cx="1663456" cy="24951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572264" y="5000636"/>
            <a:ext cx="2491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Елена Супрун 52 года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1802" y="500042"/>
            <a:ext cx="32719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Великие модельеры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12" descr="Coco Chanel Profi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285860"/>
            <a:ext cx="1551842" cy="129614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428992" y="2571744"/>
            <a:ext cx="1811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Коко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Шанель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1883-1971(88).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 descr="http://www.dv-reclama.ru/ftp/2013/izvestnye_dizaynery_odejdy_samye_znamenitye_modelyery_kutyurye_mir_mody_dizayna_foto_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286124"/>
            <a:ext cx="2448232" cy="17897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85786" y="5286388"/>
            <a:ext cx="1965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Джанни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Версачи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1946-1997г(51)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Picture 10" descr="http://www.dv-reclama.ru/ftp/2013/izvestnye_dizaynery_odejdy_samye_znamenitye_modelyery_kutyurye_mir_mody_dizayna_foto_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3357562"/>
            <a:ext cx="2142994" cy="17973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29388" y="5214950"/>
            <a:ext cx="2194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Джорджио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Армани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1934г.83лет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Picture 16" descr="Пьер Карде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3275919"/>
            <a:ext cx="1517889" cy="195157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71868" y="5429264"/>
            <a:ext cx="2908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Пьер Карден1922г. 95ода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28625"/>
            <a:ext cx="7000875" cy="421481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</p:txBody>
      </p:sp>
      <p:sp>
        <p:nvSpPr>
          <p:cNvPr id="25606" name="Rectangle 10"/>
          <p:cNvSpPr>
            <a:spLocks noChangeArrowheads="1"/>
          </p:cNvSpPr>
          <p:nvPr/>
        </p:nvSpPr>
        <p:spPr bwMode="auto">
          <a:xfrm>
            <a:off x="0" y="-8588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5607" name="Rectangle 11"/>
          <p:cNvSpPr>
            <a:spLocks noChangeArrowheads="1"/>
          </p:cNvSpPr>
          <p:nvPr/>
        </p:nvSpPr>
        <p:spPr bwMode="auto">
          <a:xfrm>
            <a:off x="0" y="6802438"/>
            <a:ext cx="184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0" y="2554288"/>
            <a:ext cx="184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642918"/>
            <a:ext cx="7143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Художественное моделирование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создание эскизов новых моделей одежды.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1_35"/>
          <p:cNvPicPr/>
          <p:nvPr/>
        </p:nvPicPr>
        <p:blipFill>
          <a:blip r:embed="rId2" cstate="print"/>
          <a:srcRect l="24023"/>
          <a:stretch>
            <a:fillRect/>
          </a:stretch>
        </p:blipFill>
        <p:spPr bwMode="auto">
          <a:xfrm>
            <a:off x="3357554" y="2786058"/>
            <a:ext cx="4970477" cy="243641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928794" y="5500702"/>
            <a:ext cx="374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Профессия художник - модельер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Рисунок 12" descr="http://fgospostavki.ru/uploadedFiles/eshopimages/big/teh06-03.jpg"/>
          <p:cNvPicPr/>
          <p:nvPr/>
        </p:nvPicPr>
        <p:blipFill>
          <a:blip r:embed="rId3"/>
          <a:srcRect l="5610" t="11250" r="4637" b="2499"/>
          <a:stretch>
            <a:fillRect/>
          </a:stretch>
        </p:blipFill>
        <p:spPr bwMode="auto">
          <a:xfrm>
            <a:off x="714348" y="1714488"/>
            <a:ext cx="228601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928670"/>
            <a:ext cx="728667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Техническое моделирование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процесс разработки выкроек изделия по готовой модели или ее графическому изображению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6072206"/>
            <a:ext cx="415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Профессия   модельер- конструктор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Рисунок 8" descr="http://img1.liveinternet.ru/images/attach/c/0/119/423/119423161_RRRSRSRRSR_20.JPG"/>
          <p:cNvPicPr/>
          <p:nvPr/>
        </p:nvPicPr>
        <p:blipFill>
          <a:blip r:embed="rId2"/>
          <a:srcRect l="51951" t="1435"/>
          <a:stretch>
            <a:fillRect/>
          </a:stretch>
        </p:blipFill>
        <p:spPr bwMode="auto">
          <a:xfrm>
            <a:off x="3428991" y="2786058"/>
            <a:ext cx="2214579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 descr="Яркая летняя коническая юбк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2500306"/>
            <a:ext cx="976079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Коническая белая юбка для полных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4786322"/>
            <a:ext cx="838200" cy="1255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images.myshared.ru/25/1280172/slide_8.jpg"/>
          <p:cNvPicPr/>
          <p:nvPr/>
        </p:nvPicPr>
        <p:blipFill>
          <a:blip r:embed="rId5"/>
          <a:srcRect t="13034" r="75147" b="25641"/>
          <a:stretch>
            <a:fillRect/>
          </a:stretch>
        </p:blipFill>
        <p:spPr bwMode="auto">
          <a:xfrm>
            <a:off x="642910" y="2500306"/>
            <a:ext cx="93623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images.myshared.ru/25/1280172/slide_8.jpg"/>
          <p:cNvPicPr/>
          <p:nvPr/>
        </p:nvPicPr>
        <p:blipFill>
          <a:blip r:embed="rId5"/>
          <a:srcRect l="35756" t="26282" r="35673" b="2137"/>
          <a:stretch>
            <a:fillRect/>
          </a:stretch>
        </p:blipFill>
        <p:spPr bwMode="auto">
          <a:xfrm>
            <a:off x="7572396" y="4357694"/>
            <a:ext cx="876300" cy="1646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images.myshared.ru/25/1280172/slide_8.jpg"/>
          <p:cNvPicPr/>
          <p:nvPr/>
        </p:nvPicPr>
        <p:blipFill>
          <a:blip r:embed="rId5"/>
          <a:srcRect l="75361" t="29274"/>
          <a:stretch>
            <a:fillRect/>
          </a:stretch>
        </p:blipFill>
        <p:spPr bwMode="auto">
          <a:xfrm>
            <a:off x="6215074" y="3500438"/>
            <a:ext cx="765002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vikagreen.ru/wp-content/uploads/2014/03/17/19981/Valentino-Paris-FW-2014-15-101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3286124"/>
            <a:ext cx="100424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ages.myshared.ru/4/67608/slide_11.jpg"/>
          <p:cNvPicPr/>
          <p:nvPr/>
        </p:nvPicPr>
        <p:blipFill>
          <a:blip r:embed="rId2"/>
          <a:srcRect l="72615" t="46834" r="6770" b="21975"/>
          <a:stretch>
            <a:fillRect/>
          </a:stretch>
        </p:blipFill>
        <p:spPr bwMode="auto">
          <a:xfrm>
            <a:off x="285720" y="428604"/>
            <a:ext cx="321471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500430" y="571481"/>
            <a:ext cx="58579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Приступая к моделированию, необходимо:</a:t>
            </a:r>
          </a:p>
          <a:p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внимательно изучить эскиз модели;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определить, на каких участках надо сделать изменения чертежа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юбки, чтобы получить модель, соответствующую эскизу;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нанести вспомогательные линии изменения на чертеж основы юбки;</a:t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вырезать полученную выкройку.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ages.myshared.ru/4/67608/slide_11.jpg"/>
          <p:cNvPicPr/>
          <p:nvPr/>
        </p:nvPicPr>
        <p:blipFill>
          <a:blip r:embed="rId2"/>
          <a:srcRect l="72615" t="46834" r="6770" b="21975"/>
          <a:stretch>
            <a:fillRect/>
          </a:stretch>
        </p:blipFill>
        <p:spPr bwMode="auto">
          <a:xfrm>
            <a:off x="2786050" y="0"/>
            <a:ext cx="385765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lanita.ru/images/ru/80/1003480/yub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929066"/>
            <a:ext cx="2928958" cy="2491678"/>
          </a:xfrm>
          <a:prstGeom prst="rect">
            <a:avLst/>
          </a:prstGeom>
          <a:noFill/>
        </p:spPr>
      </p:pic>
      <p:pic>
        <p:nvPicPr>
          <p:cNvPr id="4" name="Рисунок 3" descr="https://cdn3.justbutik.ru/sites/justbutik.ru/files/styles/large/public/externals/96/30/9630d1080ecd37d26868547830ee3173.jpg?itok=GvBZC9HP"/>
          <p:cNvPicPr/>
          <p:nvPr/>
        </p:nvPicPr>
        <p:blipFill>
          <a:blip r:embed="rId4"/>
          <a:srcRect l="18750" r="9375"/>
          <a:stretch>
            <a:fillRect/>
          </a:stretch>
        </p:blipFill>
        <p:spPr bwMode="auto">
          <a:xfrm>
            <a:off x="6643702" y="2071678"/>
            <a:ext cx="185738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nsally.ru/__images/?http://images.wildberries.ru/big/new/3390000/3393444-2.jpg"/>
          <p:cNvPicPr/>
          <p:nvPr/>
        </p:nvPicPr>
        <p:blipFill>
          <a:blip r:embed="rId5" cstate="print"/>
          <a:srcRect l="23429" r="14652"/>
          <a:stretch>
            <a:fillRect/>
          </a:stretch>
        </p:blipFill>
        <p:spPr bwMode="auto">
          <a:xfrm flipH="1">
            <a:off x="428594" y="2285992"/>
            <a:ext cx="1785951" cy="3324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57166"/>
            <a:ext cx="900115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Практическая работа</a:t>
            </a:r>
          </a:p>
          <a:p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Выполнить и защитить мини проект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выполнить моделирование (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изготовить лекало согласно модели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Описать модель по следующим пунктам: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Название изделия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Назначение юбки.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Покрой юбки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подобрать ткань для изготовления полученной модели из предложенных образцов.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s03.infourok.ru/uploads/ex/0388/0003244f-42f26a62/img10.jpg"/>
          <p:cNvPicPr/>
          <p:nvPr/>
        </p:nvPicPr>
        <p:blipFill>
          <a:blip r:embed="rId2"/>
          <a:srcRect l="29904" t="28797" r="26563"/>
          <a:stretch>
            <a:fillRect/>
          </a:stretch>
        </p:blipFill>
        <p:spPr bwMode="auto">
          <a:xfrm>
            <a:off x="857224" y="1928802"/>
            <a:ext cx="221457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57159" y="571480"/>
            <a:ext cx="2143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Модель №1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Коническая юбка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с оборкой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5008" y="500042"/>
            <a:ext cx="21139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Модель №3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коническая юбка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ярусов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571480"/>
            <a:ext cx="30621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Модель 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коническая юбка в технике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лоскутной пластики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https://bigslide.ru/images/36/35082/960/img7.jpg"/>
          <p:cNvPicPr/>
          <p:nvPr/>
        </p:nvPicPr>
        <p:blipFill>
          <a:blip r:embed="rId3"/>
          <a:srcRect l="43987" t="11518" r="35569" b="35569"/>
          <a:stretch>
            <a:fillRect/>
          </a:stretch>
        </p:blipFill>
        <p:spPr bwMode="auto">
          <a:xfrm>
            <a:off x="3143240" y="1785926"/>
            <a:ext cx="142876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bigslide.ru/images/36/35082/960/img7.jpg"/>
          <p:cNvPicPr/>
          <p:nvPr/>
        </p:nvPicPr>
        <p:blipFill>
          <a:blip r:embed="rId3"/>
          <a:srcRect l="78862" t="11518" r="1897" b="33966"/>
          <a:stretch>
            <a:fillRect/>
          </a:stretch>
        </p:blipFill>
        <p:spPr bwMode="auto">
          <a:xfrm>
            <a:off x="5929322" y="1785926"/>
            <a:ext cx="150019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428604"/>
            <a:ext cx="4382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Модель № 1 коническая юбка с оборкой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ds03.infourok.ru/uploads/ex/0388/0003244f-42f26a62/img10.jpg"/>
          <p:cNvPicPr/>
          <p:nvPr/>
        </p:nvPicPr>
        <p:blipFill>
          <a:blip r:embed="rId2"/>
          <a:srcRect l="15393" t="28797" r="26563"/>
          <a:stretch>
            <a:fillRect/>
          </a:stretch>
        </p:blipFill>
        <p:spPr bwMode="auto">
          <a:xfrm>
            <a:off x="500034" y="1142984"/>
            <a:ext cx="285752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image.slidesharecdn.com/random-111210082939-phpapp01/95/-11-728.jpg?cb=1323505957"/>
          <p:cNvPicPr>
            <a:picLocks noChangeAspect="1" noChangeArrowheads="1"/>
          </p:cNvPicPr>
          <p:nvPr/>
        </p:nvPicPr>
        <p:blipFill>
          <a:blip r:embed="rId3"/>
          <a:srcRect l="6181" t="28846" r="4189" b="13461"/>
          <a:stretch>
            <a:fillRect/>
          </a:stretch>
        </p:blipFill>
        <p:spPr bwMode="auto">
          <a:xfrm>
            <a:off x="3342244" y="1285860"/>
            <a:ext cx="4587341" cy="2214578"/>
          </a:xfrm>
          <a:prstGeom prst="rect">
            <a:avLst/>
          </a:prstGeom>
          <a:noFill/>
        </p:spPr>
      </p:pic>
      <p:pic>
        <p:nvPicPr>
          <p:cNvPr id="9" name="Рисунок 8" descr="http://vykroika.kiev.ua/wp-content/uploads/2012/01/%D0%AE%D0%B1%D0%BA%D0%B0-%D1%81-%D0%B2%D0%BE%D0%BB%D0%B0%D0%BD%D0%BE%D0%BC-%D1%81%D0%BE%D0%BB%D0%BD%D1%86%D0%B5%D0%BA%D0%BB%D0%B5%D1%88-%D0%B8-%D0%BE%D0%B1%D0%BE%D1%80%D0%BA%D0%BE%D0%B9.jpg"/>
          <p:cNvPicPr/>
          <p:nvPr/>
        </p:nvPicPr>
        <p:blipFill>
          <a:blip r:embed="rId4"/>
          <a:srcRect t="10994" b="27484"/>
          <a:stretch>
            <a:fillRect/>
          </a:stretch>
        </p:blipFill>
        <p:spPr bwMode="auto">
          <a:xfrm>
            <a:off x="1142976" y="3571876"/>
            <a:ext cx="3429024" cy="241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Одежда по способу изготовления"/>
          <p:cNvPicPr/>
          <p:nvPr/>
        </p:nvPicPr>
        <p:blipFill>
          <a:blip r:embed="rId5"/>
          <a:srcRect l="47595" t="33966" r="37974"/>
          <a:stretch>
            <a:fillRect/>
          </a:stretch>
        </p:blipFill>
        <p:spPr bwMode="auto">
          <a:xfrm>
            <a:off x="5286380" y="3429000"/>
            <a:ext cx="857256" cy="2942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14282" y="428604"/>
            <a:ext cx="117769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Группа  №1 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428604"/>
            <a:ext cx="6575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Модель № 2 коническая юбка в технике лоскутной пластики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bigslide.ru/images/36/35082/960/img7.jpg"/>
          <p:cNvPicPr/>
          <p:nvPr/>
        </p:nvPicPr>
        <p:blipFill>
          <a:blip r:embed="rId2"/>
          <a:srcRect l="43987" t="11518" r="35569" b="35569"/>
          <a:stretch>
            <a:fillRect/>
          </a:stretch>
        </p:blipFill>
        <p:spPr bwMode="auto">
          <a:xfrm>
            <a:off x="928662" y="1428736"/>
            <a:ext cx="142876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900igr.net/up/datas/82050/008.jpg"/>
          <p:cNvPicPr/>
          <p:nvPr/>
        </p:nvPicPr>
        <p:blipFill>
          <a:blip r:embed="rId3"/>
          <a:srcRect l="34367" t="22742" r="6707" b="16328"/>
          <a:stretch>
            <a:fillRect/>
          </a:stretch>
        </p:blipFill>
        <p:spPr bwMode="auto">
          <a:xfrm>
            <a:off x="3286116" y="1428736"/>
            <a:ext cx="350046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ds03.infourok.ru/uploads/ex/0721/0002ed50-d22eb141/img3.jpg"/>
          <p:cNvPicPr/>
          <p:nvPr/>
        </p:nvPicPr>
        <p:blipFill>
          <a:blip r:embed="rId4"/>
          <a:srcRect l="5249" t="15845" r="4271" b="8634"/>
          <a:stretch>
            <a:fillRect/>
          </a:stretch>
        </p:blipFill>
        <p:spPr bwMode="auto">
          <a:xfrm>
            <a:off x="2214546" y="4357694"/>
            <a:ext cx="392909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500042"/>
            <a:ext cx="11429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Группа №2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571480"/>
            <a:ext cx="5741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Модель № 3 коническая юбка из ярусов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bigslide.ru/images/36/35082/960/img7.jpg"/>
          <p:cNvPicPr/>
          <p:nvPr/>
        </p:nvPicPr>
        <p:blipFill>
          <a:blip r:embed="rId2"/>
          <a:srcRect l="78862" t="11518" r="1897" b="33966"/>
          <a:stretch>
            <a:fillRect/>
          </a:stretch>
        </p:blipFill>
        <p:spPr bwMode="auto">
          <a:xfrm>
            <a:off x="928662" y="1428736"/>
            <a:ext cx="164307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mypresentation.ru/documents/a1f75c56784c4e98f626e70f6bf7b978/img14.jpg"/>
          <p:cNvPicPr/>
          <p:nvPr/>
        </p:nvPicPr>
        <p:blipFill>
          <a:blip r:embed="rId3"/>
          <a:srcRect l="35318" t="18697" r="38116" b="15866"/>
          <a:stretch>
            <a:fillRect/>
          </a:stretch>
        </p:blipFill>
        <p:spPr bwMode="auto">
          <a:xfrm>
            <a:off x="3428992" y="1500174"/>
            <a:ext cx="164307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>
            <a:off x="2857488" y="2857496"/>
            <a:ext cx="42862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http://mypresentation.ru/documents/a1f75c56784c4e98f626e70f6bf7b978/img14.jpg"/>
          <p:cNvPicPr/>
          <p:nvPr/>
        </p:nvPicPr>
        <p:blipFill>
          <a:blip r:embed="rId3"/>
          <a:srcRect l="61884" t="18697" r="11550" b="15866"/>
          <a:stretch>
            <a:fillRect/>
          </a:stretch>
        </p:blipFill>
        <p:spPr bwMode="auto">
          <a:xfrm>
            <a:off x="6072198" y="1500174"/>
            <a:ext cx="164307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 стрелкой 13"/>
          <p:cNvCxnSpPr/>
          <p:nvPr/>
        </p:nvCxnSpPr>
        <p:spPr>
          <a:xfrm>
            <a:off x="5286380" y="3000372"/>
            <a:ext cx="64294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 descr="http://images.myshared.ru/4/280143/slide_1.jpg"/>
          <p:cNvPicPr/>
          <p:nvPr/>
        </p:nvPicPr>
        <p:blipFill>
          <a:blip r:embed="rId4"/>
          <a:srcRect t="38776" r="57215"/>
          <a:stretch>
            <a:fillRect/>
          </a:stretch>
        </p:blipFill>
        <p:spPr bwMode="auto">
          <a:xfrm>
            <a:off x="2357422" y="4500570"/>
            <a:ext cx="1643074" cy="194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«Летящая» ярусная юбка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4572008"/>
            <a:ext cx="1295403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https://bigslide.ru/images/36/35082/960/img7.jpg"/>
          <p:cNvPicPr/>
          <p:nvPr/>
        </p:nvPicPr>
        <p:blipFill>
          <a:blip r:embed="rId2"/>
          <a:srcRect l="63228" t="30759" r="15125" b="17931"/>
          <a:stretch>
            <a:fillRect/>
          </a:stretch>
        </p:blipFill>
        <p:spPr bwMode="auto">
          <a:xfrm>
            <a:off x="5072066" y="4143380"/>
            <a:ext cx="128588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Одежда по способу изготовления"/>
          <p:cNvPicPr/>
          <p:nvPr/>
        </p:nvPicPr>
        <p:blipFill>
          <a:blip r:embed="rId6"/>
          <a:srcRect l="47595" t="33966" r="37974"/>
          <a:stretch>
            <a:fillRect/>
          </a:stretch>
        </p:blipFill>
        <p:spPr bwMode="auto">
          <a:xfrm>
            <a:off x="6000760" y="4429132"/>
            <a:ext cx="642942" cy="208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42918"/>
            <a:ext cx="11328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Группа № 3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6182" y="0"/>
            <a:ext cx="183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рефлексия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43372" y="857232"/>
            <a:ext cx="571504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Тему </a:t>
            </a:r>
          </a:p>
          <a:p>
            <a:pPr algn="ctr"/>
            <a:endParaRPr lang="ru-RU" sz="2800" b="1" dirty="0" smtClean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</a:t>
            </a:r>
          </a:p>
          <a:p>
            <a:pPr algn="ctr"/>
            <a:r>
              <a:rPr lang="ru-RU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</a:t>
            </a:r>
          </a:p>
          <a:p>
            <a:pPr algn="ctr"/>
            <a:r>
              <a:rPr lang="ru-RU" sz="2800" b="1" dirty="0" err="1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воили</a:t>
            </a:r>
            <a:endParaRPr lang="ru-RU" sz="2800" b="1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Рисунок 5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79488" b="12820"/>
          <a:stretch>
            <a:fillRect/>
          </a:stretch>
        </p:blipFill>
        <p:spPr bwMode="auto">
          <a:xfrm>
            <a:off x="2500298" y="5143512"/>
            <a:ext cx="378621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73078" b="19230"/>
          <a:stretch>
            <a:fillRect/>
          </a:stretch>
        </p:blipFill>
        <p:spPr bwMode="auto">
          <a:xfrm>
            <a:off x="2500298" y="4786322"/>
            <a:ext cx="378621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65385" b="26923"/>
          <a:stretch>
            <a:fillRect/>
          </a:stretch>
        </p:blipFill>
        <p:spPr bwMode="auto">
          <a:xfrm>
            <a:off x="2500298" y="4357694"/>
            <a:ext cx="378621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57693" b="34615"/>
          <a:stretch>
            <a:fillRect/>
          </a:stretch>
        </p:blipFill>
        <p:spPr bwMode="auto">
          <a:xfrm>
            <a:off x="2500298" y="3929066"/>
            <a:ext cx="378621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50000" b="42308"/>
          <a:stretch>
            <a:fillRect/>
          </a:stretch>
        </p:blipFill>
        <p:spPr bwMode="auto">
          <a:xfrm>
            <a:off x="2500298" y="3500438"/>
            <a:ext cx="378621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38462" b="50000"/>
          <a:stretch>
            <a:fillRect/>
          </a:stretch>
        </p:blipFill>
        <p:spPr bwMode="auto">
          <a:xfrm>
            <a:off x="2500298" y="2857496"/>
            <a:ext cx="378621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26924" b="61538"/>
          <a:stretch>
            <a:fillRect/>
          </a:stretch>
        </p:blipFill>
        <p:spPr bwMode="auto">
          <a:xfrm>
            <a:off x="2500298" y="2214554"/>
            <a:ext cx="378621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17949" b="73077"/>
          <a:stretch>
            <a:fillRect/>
          </a:stretch>
        </p:blipFill>
        <p:spPr bwMode="auto">
          <a:xfrm>
            <a:off x="2500298" y="1714488"/>
            <a:ext cx="378621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10257" b="82051"/>
          <a:stretch>
            <a:fillRect/>
          </a:stretch>
        </p:blipFill>
        <p:spPr bwMode="auto">
          <a:xfrm>
            <a:off x="2500298" y="1285860"/>
            <a:ext cx="378621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b="89744"/>
          <a:stretch>
            <a:fillRect/>
          </a:stretch>
        </p:blipFill>
        <p:spPr bwMode="auto">
          <a:xfrm>
            <a:off x="2500298" y="714356"/>
            <a:ext cx="378621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crossborderfinancing.ru/gallery/vykroyka-rovnoy-yubki-vnizu-s-volanami-45509-large.jpg"/>
          <p:cNvPicPr/>
          <p:nvPr/>
        </p:nvPicPr>
        <p:blipFill>
          <a:blip r:embed="rId2">
            <a:clrChange>
              <a:clrFrom>
                <a:srgbClr val="FFFFCC"/>
              </a:clrFrom>
              <a:clrTo>
                <a:srgbClr val="FFFFCC">
                  <a:alpha val="0"/>
                </a:srgbClr>
              </a:clrTo>
            </a:clrChange>
          </a:blip>
          <a:srcRect t="87180"/>
          <a:stretch>
            <a:fillRect/>
          </a:stretch>
        </p:blipFill>
        <p:spPr bwMode="auto">
          <a:xfrm>
            <a:off x="2500298" y="5572140"/>
            <a:ext cx="378621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454400" y="500063"/>
            <a:ext cx="5689600" cy="180022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2800" dirty="0" smtClean="0">
                <a:latin typeface="Times New Roman" pitchFamily="16" charset="0"/>
              </a:rPr>
              <a:t>   </a:t>
            </a:r>
            <a:endParaRPr lang="ru-RU" dirty="0" smtClean="0">
              <a:latin typeface="Times New Roman" pitchFamily="16" charset="0"/>
            </a:endParaRPr>
          </a:p>
        </p:txBody>
      </p:sp>
      <p:sp>
        <p:nvSpPr>
          <p:cNvPr id="25606" name="Rectangle 10"/>
          <p:cNvSpPr>
            <a:spLocks noChangeArrowheads="1"/>
          </p:cNvSpPr>
          <p:nvPr/>
        </p:nvSpPr>
        <p:spPr bwMode="auto">
          <a:xfrm>
            <a:off x="0" y="-8588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5607" name="Rectangle 11"/>
          <p:cNvSpPr>
            <a:spLocks noChangeArrowheads="1"/>
          </p:cNvSpPr>
          <p:nvPr/>
        </p:nvSpPr>
        <p:spPr bwMode="auto">
          <a:xfrm>
            <a:off x="0" y="6802438"/>
            <a:ext cx="184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0" y="2554288"/>
            <a:ext cx="184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71604" y="571480"/>
            <a:ext cx="32147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28794" y="3286124"/>
            <a:ext cx="5857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6" charset="0"/>
              </a:rPr>
              <a:t> </a:t>
            </a: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357167"/>
            <a:ext cx="8858280" cy="642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357298"/>
            <a:ext cx="8215338" cy="280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Применяя полученные знания, выполните моделирование выбранной для пошива </a:t>
            </a:r>
          </a:p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юбки.</a:t>
            </a:r>
          </a:p>
          <a:p>
            <a:pPr>
              <a:lnSpc>
                <a:spcPct val="90000"/>
              </a:lnSpc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принести: ткань, портновский мел, ножницы, английские булавки, готовую выкройку.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1714488"/>
            <a:ext cx="671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24500" cmpd="dbl">
                  <a:solidFill>
                    <a:srgbClr val="2E83C3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2E83C3">
                        <a:tint val="10000"/>
                        <a:satMod val="155000"/>
                      </a:srgbClr>
                    </a:gs>
                    <a:gs pos="60000">
                      <a:srgbClr val="2E83C3">
                        <a:tint val="30000"/>
                        <a:satMod val="155000"/>
                      </a:srgbClr>
                    </a:gs>
                    <a:gs pos="100000">
                      <a:srgbClr val="2E83C3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 П А С И Б О   З А    Р А Б О Т У</a:t>
            </a:r>
            <a:endParaRPr lang="ru-RU" sz="2800" b="1" dirty="0">
              <a:ln w="24500" cmpd="dbl">
                <a:solidFill>
                  <a:srgbClr val="2E83C3">
                    <a:shade val="85000"/>
                    <a:satMod val="155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2E83C3">
                      <a:tint val="10000"/>
                      <a:satMod val="155000"/>
                    </a:srgbClr>
                  </a:gs>
                  <a:gs pos="60000">
                    <a:srgbClr val="2E83C3">
                      <a:tint val="30000"/>
                      <a:satMod val="155000"/>
                    </a:srgbClr>
                  </a:gs>
                  <a:gs pos="100000">
                    <a:srgbClr val="2E83C3">
                      <a:tint val="73000"/>
                      <a:satMod val="155000"/>
                    </a:srgb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755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617eb9b1f3e87a38d1bd9aef1d84475fb69ad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2107</TotalTime>
  <Words>316</Words>
  <Application>Microsoft Office PowerPoint</Application>
  <PresentationFormat>Экран (4:3)</PresentationFormat>
  <Paragraphs>114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Грань</vt:lpstr>
      <vt:lpstr>Слайд 1</vt:lpstr>
      <vt:lpstr>Слайд 2</vt:lpstr>
      <vt:lpstr>Слайд 3</vt:lpstr>
      <vt:lpstr>Поясная одежда юбка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</dc:creator>
  <cp:lastModifiedBy>Галина</cp:lastModifiedBy>
  <cp:revision>147</cp:revision>
  <dcterms:created xsi:type="dcterms:W3CDTF">2017-11-07T15:11:29Z</dcterms:created>
  <dcterms:modified xsi:type="dcterms:W3CDTF">2020-09-09T14:34:32Z</dcterms:modified>
</cp:coreProperties>
</file>