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50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Default Extension="gif" ContentType="image/gif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theme/theme11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s/slide24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7" r:id="rId3"/>
    <p:sldMasterId id="2147483694" r:id="rId4"/>
    <p:sldMasterId id="2147483711" r:id="rId5"/>
    <p:sldMasterId id="2147483728" r:id="rId6"/>
    <p:sldMasterId id="2147483745" r:id="rId7"/>
    <p:sldMasterId id="2147483762" r:id="rId8"/>
    <p:sldMasterId id="2147483779" r:id="rId9"/>
    <p:sldMasterId id="2147483796" r:id="rId10"/>
    <p:sldMasterId id="2147483808" r:id="rId11"/>
    <p:sldMasterId id="2147483820" r:id="rId12"/>
  </p:sldMasterIdLst>
  <p:notesMasterIdLst>
    <p:notesMasterId r:id="rId44"/>
  </p:notesMasterIdLst>
  <p:sldIdLst>
    <p:sldId id="260" r:id="rId13"/>
    <p:sldId id="308" r:id="rId14"/>
    <p:sldId id="309" r:id="rId15"/>
    <p:sldId id="311" r:id="rId16"/>
    <p:sldId id="310" r:id="rId17"/>
    <p:sldId id="276" r:id="rId18"/>
    <p:sldId id="272" r:id="rId19"/>
    <p:sldId id="294" r:id="rId20"/>
    <p:sldId id="275" r:id="rId21"/>
    <p:sldId id="295" r:id="rId22"/>
    <p:sldId id="305" r:id="rId23"/>
    <p:sldId id="261" r:id="rId24"/>
    <p:sldId id="258" r:id="rId25"/>
    <p:sldId id="273" r:id="rId26"/>
    <p:sldId id="270" r:id="rId27"/>
    <p:sldId id="262" r:id="rId28"/>
    <p:sldId id="264" r:id="rId29"/>
    <p:sldId id="263" r:id="rId30"/>
    <p:sldId id="265" r:id="rId31"/>
    <p:sldId id="296" r:id="rId32"/>
    <p:sldId id="304" r:id="rId33"/>
    <p:sldId id="297" r:id="rId34"/>
    <p:sldId id="298" r:id="rId35"/>
    <p:sldId id="306" r:id="rId36"/>
    <p:sldId id="299" r:id="rId37"/>
    <p:sldId id="300" r:id="rId38"/>
    <p:sldId id="278" r:id="rId39"/>
    <p:sldId id="307" r:id="rId40"/>
    <p:sldId id="303" r:id="rId41"/>
    <p:sldId id="301" r:id="rId42"/>
    <p:sldId id="302" r:id="rId4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691" autoAdjust="0"/>
    <p:restoredTop sz="75448" autoAdjust="0"/>
  </p:normalViewPr>
  <p:slideViewPr>
    <p:cSldViewPr>
      <p:cViewPr varScale="1">
        <p:scale>
          <a:sx n="87" d="100"/>
          <a:sy n="87" d="100"/>
        </p:scale>
        <p:origin x="-229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8BB8737-7E3C-4FC9-A03E-CAFA92AA6D18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58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2C125FF5-2922-448D-B198-56133A2E2B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386370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6D19C-DED5-46DD-9569-F64A53B79070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6D19C-DED5-46DD-9569-F64A53B79070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Образ слайда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6626" name="Заметки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ru-RU"/>
          </a:p>
        </p:txBody>
      </p:sp>
      <p:sp>
        <p:nvSpPr>
          <p:cNvPr id="266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D6D19C-DED5-46DD-9569-F64A53B79070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4578B4-4F3A-4C0B-B6BC-E0C27F3E9EAE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07119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E19C-75AC-4C96-AA20-465BFD8DCE0E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0785D-6F1C-4186-899F-39839EA916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A950-A635-49EE-92A1-FF075F4C2D05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1A2D3-F3B2-42C9-AAA1-4E6CE335B5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98336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49639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9440045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0223671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6064599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405627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571917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46700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780144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11328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D09DF-59CF-4029-999A-40F7D27A3E87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19A9F-0C5B-4C85-8B98-76D1C2B58D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95231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29164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38110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9706377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96796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12865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3109413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887000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8233723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2000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9313946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3364111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1150528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4113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4344962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8779084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061983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602577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4535112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729707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451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60888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239312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31387374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272251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21762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3491479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858601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21364134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646760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379551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21476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709517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DDE19C-75AC-4C96-AA20-465BFD8DCE0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0785D-6F1C-4186-899F-39839EA9166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5478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37DF2-3318-4432-96E5-3092E61303F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D432-AA45-4287-AD27-5AAB8E2F32A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6971866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E025-8024-44AF-B538-01A56A6BDBC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3F73-5C86-423B-8A51-53659F8D872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082595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5F9D7-A36D-41C1-904B-8D36482AC74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5DBF-B36C-46ED-822D-322D6AAFEB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723769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69BFB-5EA1-44B5-8C4D-7FB5D1D19FF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AC3CB-5CA4-462B-ADEE-F98D337A4F2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7401741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9B953-7BAE-4DEE-993A-D86F3AD6122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12CB-A7BF-4998-9D41-E756BE7999B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8597684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C59F-DB0C-4FF4-BD2E-3924ED575D13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20E5C-D15E-491A-872F-3C89308C5F94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2022891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3ACD4-149B-42CD-B474-CB16769B3E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2DC3E-53D9-40EA-97A1-1B190200603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256618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15E4-08CB-4F32-B2EF-601C54FD31E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755DE-A2D6-443A-B5AB-5B7783691B4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5385180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0A950-A635-49EE-92A1-FF075F4C2D05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1A2D3-F3B2-42C9-AAA1-4E6CE335B5D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5752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8103892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ED09DF-59CF-4029-999A-40F7D27A3E8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819A9F-0C5B-4C85-8B98-76D1C2B58D5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9813771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7778931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10491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4311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6536446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2239957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4080251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6749212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08269264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3049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1478658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184514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216555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414139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499655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988847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626277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51029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88364918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18668972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767482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363391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20610099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030518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0763C2-2CF3-4A8D-A2F6-52AAD25DF55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032708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82051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72059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937DF2-3318-4432-96E5-3092E61303F5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CBD432-AA45-4287-AD27-5AAB8E2F32A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6773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26629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7147354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24193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8349767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52991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41491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0280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25000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0679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5E025-8024-44AF-B538-01A56A6BDBCA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FA3F73-5C86-423B-8A51-53659F8D872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534006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08413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61355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434782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7962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343683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477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286851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4158186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8164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5F9D7-A36D-41C1-904B-8D36482AC747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765DBF-B36C-46ED-822D-322D6AAFE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305837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384702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8093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240339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640520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95419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63187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7059699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72752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568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769BFB-5EA1-44B5-8C4D-7FB5D1D19FF3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DAC3CB-5CA4-462B-ADEE-F98D337A4F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72485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708355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246105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32836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93666900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99118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75393630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10465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86868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8611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49B953-7BAE-4DEE-993A-D86F3AD6122B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A312CB-A7BF-4998-9D41-E756BE7999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392777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161437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479919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38318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23159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034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4947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1156109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06359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04783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B8C59F-DB0C-4FF4-BD2E-3924ED575D13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20E5C-D15E-491A-872F-3C89308C5F9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14503749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756468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6170987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3738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970830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89447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041515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128242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06190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55752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93ACD4-149B-42CD-B474-CB16769B3E98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A2DC3E-53D9-40EA-97A1-1B1902006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222140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338888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906860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323681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4319248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4432738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14492754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432872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8000" dirty="0">
                <a:ln w="3175" cmpd="sng">
                  <a:noFill/>
                </a:ln>
                <a:solidFill>
                  <a:srgbClr val="90C226">
                    <a:lumMod val="60000"/>
                    <a:lumOff val="40000"/>
                  </a:srgbClr>
                </a:solidFill>
                <a:latin typeface="Arial"/>
                <a:cs typeface="+mn-cs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2558658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1443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15E4-08CB-4F32-B2EF-601C54FD31EE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755DE-A2D6-443A-B5AB-5B7783691B4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783947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9134400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670322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6323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31836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6895123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67418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3568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854873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041CD8-5F01-41BD-8BAE-BE997424579F}" type="slidenum">
              <a:rPr lang="ru-RU" smtClean="0">
                <a:solidFill>
                  <a:srgbClr val="90C226"/>
                </a:solidFill>
              </a:rPr>
              <a:pPr/>
              <a:t>‹#›</a:t>
            </a:fld>
            <a:endParaRPr lang="ru-RU">
              <a:solidFill>
                <a:srgbClr val="90C22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52633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2.xml"/><Relationship Id="rId7" Type="http://schemas.openxmlformats.org/officeDocument/2006/relationships/slideLayout" Target="../slideLayouts/slideLayout14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40.xml"/><Relationship Id="rId6" Type="http://schemas.openxmlformats.org/officeDocument/2006/relationships/slideLayout" Target="../slideLayouts/slideLayout145.xml"/><Relationship Id="rId11" Type="http://schemas.openxmlformats.org/officeDocument/2006/relationships/slideLayout" Target="../slideLayouts/slideLayout150.xml"/><Relationship Id="rId5" Type="http://schemas.openxmlformats.org/officeDocument/2006/relationships/slideLayout" Target="../slideLayouts/slideLayout144.xml"/><Relationship Id="rId10" Type="http://schemas.openxmlformats.org/officeDocument/2006/relationships/slideLayout" Target="../slideLayouts/slideLayout149.xml"/><Relationship Id="rId4" Type="http://schemas.openxmlformats.org/officeDocument/2006/relationships/slideLayout" Target="../slideLayouts/slideLayout143.xml"/><Relationship Id="rId9" Type="http://schemas.openxmlformats.org/officeDocument/2006/relationships/slideLayout" Target="../slideLayouts/slideLayout14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53.xml"/><Relationship Id="rId7" Type="http://schemas.openxmlformats.org/officeDocument/2006/relationships/slideLayout" Target="../slideLayouts/slideLayout15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51.xml"/><Relationship Id="rId6" Type="http://schemas.openxmlformats.org/officeDocument/2006/relationships/slideLayout" Target="../slideLayouts/slideLayout156.xml"/><Relationship Id="rId11" Type="http://schemas.openxmlformats.org/officeDocument/2006/relationships/slideLayout" Target="../slideLayouts/slideLayout161.xml"/><Relationship Id="rId5" Type="http://schemas.openxmlformats.org/officeDocument/2006/relationships/slideLayout" Target="../slideLayouts/slideLayout155.xml"/><Relationship Id="rId10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54.xml"/><Relationship Id="rId9" Type="http://schemas.openxmlformats.org/officeDocument/2006/relationships/slideLayout" Target="../slideLayouts/slideLayout159.xml"/><Relationship Id="rId14" Type="http://schemas.openxmlformats.org/officeDocument/2006/relationships/image" Target="../media/image4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64.xml"/><Relationship Id="rId7" Type="http://schemas.openxmlformats.org/officeDocument/2006/relationships/slideLayout" Target="../slideLayouts/slideLayout16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63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image" Target="../media/image4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slideLayout" Target="../slideLayouts/slideLayout5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3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69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8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77.xml"/><Relationship Id="rId16" Type="http://schemas.openxmlformats.org/officeDocument/2006/relationships/slideLayout" Target="../slideLayouts/slideLayout91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85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slideLayout" Target="../slideLayouts/slideLayout8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theme" Target="../theme/theme8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26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theme" Target="../theme/theme9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33.xml"/><Relationship Id="rId19" Type="http://schemas.microsoft.com/office/2007/relationships/hdphoto" Target="../media/hdphoto1.wdp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47BDFE-0A9E-44AB-8A48-4891DF6548A8}" type="datetimeFigureOut">
              <a:rPr lang="ru-RU"/>
              <a:pPr>
                <a:defRPr/>
              </a:pPr>
              <a:t>29.03.2024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69A6A2-2EBE-4018-9ED8-8279AEE5C2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B47BDFE-0A9E-44AB-8A48-4891DF6548A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369A6A2-2EBE-4018-9ED8-8279AEE5C21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320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40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corowina.ucoz.com</a:t>
            </a: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08578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alphaModFix amt="40000"/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 userDrawn="1"/>
        </p:nvSpPr>
        <p:spPr>
          <a:xfrm>
            <a:off x="357158" y="285728"/>
            <a:ext cx="8501122" cy="6215106"/>
          </a:xfrm>
          <a:prstGeom prst="roundRect">
            <a:avLst>
              <a:gd name="adj" fmla="val 9106"/>
            </a:avLst>
          </a:prstGeom>
          <a:noFill/>
          <a:ln>
            <a:solidFill>
              <a:srgbClr val="57D3FF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white"/>
              </a:solidFill>
            </a:endParaRPr>
          </a:p>
        </p:txBody>
      </p:sp>
      <p:pic>
        <p:nvPicPr>
          <p:cNvPr id="8" name="Рисунок 7" descr="0_75c96_b715e7d3_XL.jpeg"/>
          <p:cNvPicPr>
            <a:picLocks noChangeAspect="1"/>
          </p:cNvPicPr>
          <p:nvPr userDrawn="1"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71406" y="71414"/>
            <a:ext cx="2000264" cy="20002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043CAFAF-F440-4BEA-83C0-06215780B219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t>corowina.ucoz.com</a:t>
            </a:r>
            <a:endParaRPr lang="ru-RU" dirty="0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565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064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192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9406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2921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6991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296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  <p:sldLayoutId id="2147483760" r:id="rId15"/>
    <p:sldLayoutId id="2147483761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6048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  <p:sldLayoutId id="2147483777" r:id="rId15"/>
    <p:sldLayoutId id="2147483778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19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744E8781-53BD-4414-A09F-532EBE8F9537}" type="datetimeFigureOut">
              <a:rPr lang="ru-RU" smtClean="0">
                <a:solidFill>
                  <a:prstClr val="black">
                    <a:tint val="75000"/>
                  </a:prstClr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29.03.2024</a:t>
            </a:fld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>
                  <a:tint val="75000"/>
                </a:prstClr>
              </a:solidFill>
              <a:latin typeface="Trebuchet MS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E5041CD8-5F01-41BD-8BAE-BE997424579F}" type="slidenum">
              <a:rPr lang="ru-RU" smtClean="0">
                <a:solidFill>
                  <a:srgbClr val="90C226"/>
                </a:solidFill>
                <a:latin typeface="Trebuchet MS"/>
                <a:cs typeface="+mn-cs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ru-RU">
              <a:solidFill>
                <a:srgbClr val="90C226"/>
              </a:solidFill>
              <a:latin typeface="Trebuchet MS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17462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Содержимое 2"/>
          <p:cNvSpPr>
            <a:spLocks noGrp="1"/>
          </p:cNvSpPr>
          <p:nvPr>
            <p:ph idx="4294967295"/>
          </p:nvPr>
        </p:nvSpPr>
        <p:spPr>
          <a:xfrm>
            <a:off x="827584" y="1844824"/>
            <a:ext cx="7474024" cy="4000500"/>
          </a:xfrm>
        </p:spPr>
        <p:txBody>
          <a:bodyPr/>
          <a:lstStyle/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000" b="1" dirty="0"/>
              <a:t>Дуем, дуем, задуваем –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000" b="1" dirty="0"/>
              <a:t> свою речь мы развиваем.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>
              <a:solidFill>
                <a:prstClr val="black"/>
              </a:solidFill>
              <a:latin typeface="Trebuchet MS"/>
            </a:endParaRP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prstClr val="black"/>
                </a:solidFill>
                <a:latin typeface="Trebuchet MS"/>
              </a:rPr>
              <a:t>«Люди плохо дышат, говорят, кричат и поют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prstClr val="black"/>
                </a:solidFill>
                <a:latin typeface="Trebuchet MS"/>
              </a:rPr>
              <a:t>  Потому, что болеют, а болеют потому, 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prstClr val="black"/>
                </a:solidFill>
                <a:latin typeface="Trebuchet MS"/>
              </a:rPr>
              <a:t> Что не умеют правильно дышать. 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prstClr val="black"/>
                </a:solidFill>
                <a:latin typeface="Trebuchet MS"/>
              </a:rPr>
              <a:t> Научите их этому – и болезнь отступит».</a:t>
            </a:r>
          </a:p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i="1" dirty="0">
                <a:solidFill>
                  <a:prstClr val="black"/>
                </a:solidFill>
                <a:latin typeface="Trebuchet MS"/>
              </a:rPr>
              <a:t>                                А. Н. Стрельникова</a:t>
            </a:r>
            <a:endParaRPr lang="ru-RU" sz="2800" b="1" dirty="0">
              <a:solidFill>
                <a:prstClr val="black"/>
              </a:solidFill>
            </a:endParaRP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4000" b="1" dirty="0"/>
              <a:t/>
            </a:r>
            <a:br>
              <a:rPr lang="ru-RU" sz="4000" b="1" dirty="0"/>
            </a:br>
            <a:r>
              <a:rPr lang="ru-RU" sz="2400" b="1" dirty="0"/>
              <a:t>Подготовила учитель-логопед </a:t>
            </a:r>
            <a:r>
              <a:rPr lang="ru-RU" sz="2400" b="1" dirty="0" err="1"/>
              <a:t>Шамина</a:t>
            </a:r>
            <a:r>
              <a:rPr lang="ru-RU" sz="2400" b="1" dirty="0"/>
              <a:t> М.А.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800" dirty="0">
              <a:solidFill>
                <a:prstClr val="black">
                  <a:tint val="75000"/>
                </a:prstClr>
              </a:solidFill>
            </a:endParaRPr>
          </a:p>
          <a:p>
            <a:pPr algn="ctr" eaLnBrk="1" hangingPunct="1">
              <a:buFont typeface="Arial" charset="0"/>
              <a:buNone/>
              <a:defRPr/>
            </a:pP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25C656-EB19-49F7-8C5F-5F1F15860537}"/>
              </a:ext>
            </a:extLst>
          </p:cNvPr>
          <p:cNvPicPr/>
          <p:nvPr/>
        </p:nvPicPr>
        <p:blipFill>
          <a:blip r:embed="rId2" cstate="print"/>
          <a:srcRect l="43586"/>
          <a:stretch>
            <a:fillRect/>
          </a:stretch>
        </p:blipFill>
        <p:spPr bwMode="auto">
          <a:xfrm>
            <a:off x="539552" y="3140968"/>
            <a:ext cx="201622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3165" y="124585"/>
            <a:ext cx="6457829" cy="864096"/>
          </a:xfrm>
        </p:spPr>
        <p:txBody>
          <a:bodyPr>
            <a:normAutofit fontScale="90000"/>
          </a:bodyPr>
          <a:lstStyle/>
          <a:p>
            <a:pPr lvl="0" algn="ctr" defTabSz="914400" eaLnBrk="0" fontAlgn="base" hangingPunct="0">
              <a:spcAft>
                <a:spcPct val="0"/>
              </a:spcAft>
            </a:pPr>
            <a:r>
              <a:rPr lang="ru-RU" sz="27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Существуют три основных направления </a:t>
            </a:r>
            <a:br>
              <a:rPr lang="ru-RU" sz="27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7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>воздушной струи:</a:t>
            </a:r>
            <a:br>
              <a:rPr lang="ru-RU" sz="27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</a:br>
            <a:r>
              <a:rPr lang="ru-RU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  <a:t/>
            </a:r>
            <a:br>
              <a:rPr lang="ru-RU" sz="2000" b="1" dirty="0">
                <a:ln w="11430"/>
                <a:solidFill>
                  <a:srgbClr val="00206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0596" y="1484784"/>
            <a:ext cx="3813743" cy="5434655"/>
          </a:xfrm>
        </p:spPr>
        <p:txBody>
          <a:bodyPr/>
          <a:lstStyle/>
          <a:p>
            <a:r>
              <a:rPr lang="ru-RU" dirty="0"/>
              <a:t>. </a:t>
            </a:r>
          </a:p>
          <a:p>
            <a:endParaRPr lang="ru-RU" dirty="0"/>
          </a:p>
        </p:txBody>
      </p:sp>
      <p:graphicFrame>
        <p:nvGraphicFramePr>
          <p:cNvPr id="12" name="Объект 11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xmlns="" val="402922918"/>
              </p:ext>
            </p:extLst>
          </p:nvPr>
        </p:nvGraphicFramePr>
        <p:xfrm>
          <a:off x="2273166" y="1311294"/>
          <a:ext cx="6457830" cy="5056645"/>
        </p:xfrm>
        <a:graphic>
          <a:graphicData uri="http://schemas.openxmlformats.org/drawingml/2006/table">
            <a:tbl>
              <a:tblPr/>
              <a:tblGrid>
                <a:gridCol w="3180640">
                  <a:extLst>
                    <a:ext uri="{9D8B030D-6E8A-4147-A177-3AD203B41FA5}">
                      <a16:colId xmlns:a16="http://schemas.microsoft.com/office/drawing/2014/main" xmlns="" val="3618036083"/>
                    </a:ext>
                  </a:extLst>
                </a:gridCol>
                <a:gridCol w="3277190">
                  <a:extLst>
                    <a:ext uri="{9D8B030D-6E8A-4147-A177-3AD203B41FA5}">
                      <a16:colId xmlns:a16="http://schemas.microsoft.com/office/drawing/2014/main" xmlns="" val="2045272708"/>
                    </a:ext>
                  </a:extLst>
                </a:gridCol>
              </a:tblGrid>
              <a:tr h="7656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Воздушная струя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Воздушная струя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64697658"/>
                  </a:ext>
                </a:extLst>
              </a:tr>
              <a:tr h="133499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Широкая</a:t>
                      </a:r>
                      <a:r>
                        <a:rPr lang="ru-RU" sz="2000" b="0" i="0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произнесении шипящих звуков)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Узкая</a:t>
                      </a:r>
                      <a:r>
                        <a:rPr lang="ru-RU" sz="2000" b="0" i="0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произнесении свистящих звуков)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59623523"/>
                  </a:ext>
                </a:extLst>
              </a:tr>
              <a:tr h="107804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Тёплая</a:t>
                      </a:r>
                      <a:r>
                        <a:rPr lang="ru-RU" sz="2000" b="0" i="0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произнесении шипящих звуков)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Холодная</a:t>
                      </a:r>
                      <a:r>
                        <a:rPr lang="ru-RU" sz="2000" b="0" i="0" kern="1200" baseline="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2000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(при произнесении свистящих звуков)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949581566"/>
                  </a:ext>
                </a:extLst>
              </a:tr>
              <a:tr h="7656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Слабая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Сильная </a:t>
                      </a:r>
                      <a:endParaRPr lang="ru-RU" sz="200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185096771"/>
                  </a:ext>
                </a:extLst>
              </a:tr>
              <a:tr h="76565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Рассеянная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b="1" i="1" kern="1200" dirty="0"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Направленная</a:t>
                      </a:r>
                      <a:endParaRPr lang="ru-RU" sz="2000" dirty="0"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352" marR="59352" marT="8243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223080216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2834" y="1395512"/>
            <a:ext cx="1308831" cy="1467305"/>
          </a:xfrm>
          <a:prstGeom prst="rect">
            <a:avLst/>
          </a:prstGeom>
        </p:spPr>
      </p:pic>
      <p:pic>
        <p:nvPicPr>
          <p:cNvPr id="6" name="Picture 14" descr="ÐÐ°ÑÑÐ¸Ð½ÐºÐ¸ Ð¿Ð¾ Ð·Ð°Ð¿ÑÐ¾ÑÑ ÑÐ°Ð·Ð½Ð¾ÑÐ²ÐµÑÐ½ÑÐµ Ð±ÑÐºÐ²Ñ Ð°Ð½Ð¸Ð¼Ð°ÑÐ¸Ñ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8116" y="179817"/>
            <a:ext cx="1517682" cy="1149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956" y="3415417"/>
            <a:ext cx="846670" cy="902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0569" y="4818809"/>
            <a:ext cx="862401" cy="983728"/>
          </a:xfrm>
          <a:prstGeom prst="rect">
            <a:avLst/>
          </a:prstGeom>
        </p:spPr>
      </p:pic>
      <p:pic>
        <p:nvPicPr>
          <p:cNvPr id="9" name="Picture 18" descr="ÐÐ°ÑÑÐ¸Ð½ÐºÐ¸ Ð¿Ð¾ Ð·Ð°Ð¿ÑÐ¾ÑÑ ÑÐ°Ð·Ð½Ð¾ÑÐ²ÐµÑÐ½ÑÐµ Ð±ÑÐºÐ²Ñ Ð°Ð½Ð¸Ð¼Ð°ÑÐ¸Ñ"/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7683" y="2862983"/>
            <a:ext cx="838924" cy="838924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xmlns="" val="3288532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395536" y="1000125"/>
            <a:ext cx="8352928" cy="4857750"/>
          </a:xfrm>
        </p:spPr>
        <p:txBody>
          <a:bodyPr>
            <a:normAutofit/>
          </a:bodyPr>
          <a:lstStyle/>
          <a:p>
            <a:pPr marL="0" lvl="0" indent="0" algn="ctr">
              <a:lnSpc>
                <a:spcPct val="90000"/>
              </a:lnSpc>
              <a:spcBef>
                <a:spcPts val="1000"/>
              </a:spcBef>
              <a:buNone/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ПЛЮСЫ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Хорошо поставленное речевое дыхание обеспечивает ясную дикцию и четкое произношение звуков.</a:t>
            </a:r>
            <a:endParaRPr lang="ru-RU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    Дыхательные упражнения помогут достичь плавного выдоха и быстрее освоить труднопроизносимые звуки.</a:t>
            </a:r>
            <a:endParaRPr lang="ru-RU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</a:rPr>
              <a:t>          Выполнение дыхательных упражнений не только влияет на формирование правильного речевого дыхания , но и способствует профилактике заболеваний.</a:t>
            </a:r>
            <a:endParaRPr lang="ru-RU" sz="28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81484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>
          <a:xfrm>
            <a:off x="611188" y="1857375"/>
            <a:ext cx="7705725" cy="492125"/>
          </a:xfrm>
        </p:spPr>
        <p:txBody>
          <a:bodyPr/>
          <a:lstStyle/>
          <a:p>
            <a:pPr eaLnBrk="1" hangingPunct="1"/>
            <a:r>
              <a:rPr lang="ru-RU" sz="3200" b="1" dirty="0"/>
              <a:t>Параметры правильного  выдоха: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4" name="Содержимое 2"/>
          <p:cNvSpPr>
            <a:spLocks noGrp="1"/>
          </p:cNvSpPr>
          <p:nvPr>
            <p:ph idx="1"/>
          </p:nvPr>
        </p:nvSpPr>
        <p:spPr>
          <a:xfrm>
            <a:off x="468313" y="2349500"/>
            <a:ext cx="8280400" cy="4032250"/>
          </a:xfrm>
        </p:spPr>
        <p:txBody>
          <a:bodyPr/>
          <a:lstStyle/>
          <a:p>
            <a:pPr eaLnBrk="1" hangingPunct="1">
              <a:buFont typeface="Wingdings" pitchFamily="2" charset="2"/>
              <a:buChar char="v"/>
            </a:pPr>
            <a:r>
              <a:rPr lang="ru-RU" sz="2400" b="1" dirty="0">
                <a:solidFill>
                  <a:srgbClr val="000000"/>
                </a:solidFill>
              </a:rPr>
              <a:t>выдоху предшествует сильный вдох через нос – «набираем полную грудь воздуха»;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400" b="1" dirty="0">
                <a:solidFill>
                  <a:srgbClr val="000000"/>
                </a:solidFill>
              </a:rPr>
              <a:t>выдох происходит плавно, а не толчками;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400" b="1" dirty="0">
                <a:solidFill>
                  <a:srgbClr val="000000"/>
                </a:solidFill>
              </a:rPr>
              <a:t>во время выдоха губы складываются трубочкой, не следует сжимать губы, надувать щеки;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400" b="1" dirty="0">
                <a:solidFill>
                  <a:srgbClr val="000000"/>
                </a:solidFill>
              </a:rPr>
              <a:t>во время выдоха воздух выходит через рот, нельзя допускать выдоха через нос;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400" b="1" dirty="0">
                <a:solidFill>
                  <a:srgbClr val="000000"/>
                </a:solidFill>
              </a:rPr>
              <a:t>выдыхать следует, пока не закончится воздух;</a:t>
            </a:r>
          </a:p>
          <a:p>
            <a:pPr eaLnBrk="1" hangingPunct="1">
              <a:buFont typeface="Wingdings" pitchFamily="2" charset="2"/>
              <a:buChar char="v"/>
            </a:pPr>
            <a:r>
              <a:rPr lang="ru-RU" sz="2400" b="1" dirty="0">
                <a:solidFill>
                  <a:srgbClr val="000000"/>
                </a:solidFill>
              </a:rPr>
              <a:t>во время пения или разговора нельзя добирать воздух при помощи частых коротких вдохов. 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500063" y="928688"/>
            <a:ext cx="6115050" cy="428625"/>
          </a:xfrm>
        </p:spPr>
        <p:txBody>
          <a:bodyPr/>
          <a:lstStyle/>
          <a:p>
            <a:pPr eaLnBrk="1" hangingPunct="1"/>
            <a:r>
              <a:rPr lang="ru-RU" sz="3200" b="1"/>
              <a:t> </a:t>
            </a:r>
            <a:endParaRPr lang="ru-RU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99" name="Содержимое 2"/>
          <p:cNvSpPr>
            <a:spLocks noGrp="1"/>
          </p:cNvSpPr>
          <p:nvPr>
            <p:ph idx="1"/>
          </p:nvPr>
        </p:nvSpPr>
        <p:spPr>
          <a:xfrm>
            <a:off x="468313" y="1844675"/>
            <a:ext cx="6215062" cy="4735513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prstClr val="black"/>
                </a:solidFill>
              </a:rPr>
              <a:t>5 – 8 минут в проветриваемом помещении;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prstClr val="black"/>
                </a:solidFill>
              </a:rPr>
              <a:t>упражнение повторяется 3 – 5 раз;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prstClr val="black"/>
                </a:solidFill>
              </a:rPr>
              <a:t>дуть можно не более 10 секунд с паузами, чтобы не закружилась голова;</a:t>
            </a:r>
          </a:p>
          <a:p>
            <a:pPr eaLnBrk="1" fontAlgn="auto" hangingPunct="1">
              <a:spcAft>
                <a:spcPts val="0"/>
              </a:spcAft>
              <a:buFont typeface="Wingdings" panose="05000000000000000000" pitchFamily="2" charset="2"/>
              <a:buChar char="v"/>
              <a:defRPr/>
            </a:pPr>
            <a:r>
              <a:rPr lang="ru-RU" sz="2800" b="1" dirty="0">
                <a:solidFill>
                  <a:prstClr val="black"/>
                </a:solidFill>
              </a:rPr>
              <a:t>обязательно чередовать с другими упражнениями.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514350" indent="-514350" eaLnBrk="1" hangingPunct="1">
              <a:buFont typeface="Arial" charset="0"/>
              <a:buAutoNum type="arabicPeriod"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8313" y="333375"/>
            <a:ext cx="638968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prstClr val="black"/>
                </a:solidFill>
                <a:latin typeface="Calibri"/>
                <a:ea typeface="+mj-ea"/>
                <a:cs typeface="+mj-cs"/>
              </a:rPr>
              <a:t>Продолжительность игровых упражнений:</a:t>
            </a:r>
            <a:endParaRPr lang="ru-RU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Содержимое 2"/>
          <p:cNvSpPr>
            <a:spLocks noGrp="1"/>
          </p:cNvSpPr>
          <p:nvPr>
            <p:ph idx="4294967295"/>
          </p:nvPr>
        </p:nvSpPr>
        <p:spPr>
          <a:xfrm>
            <a:off x="1141413" y="2133600"/>
            <a:ext cx="8002587" cy="3992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dirty="0"/>
              <a:t>                     </a:t>
            </a:r>
          </a:p>
          <a:p>
            <a:pPr eaLnBrk="1" hangingPunct="1">
              <a:buFont typeface="Arial" charset="0"/>
              <a:buNone/>
            </a:pPr>
            <a:endParaRPr lang="ru-RU" dirty="0"/>
          </a:p>
          <a:p>
            <a:pPr eaLnBrk="1" hangingPunct="1">
              <a:buFont typeface="Arial" charset="0"/>
              <a:buNone/>
            </a:pPr>
            <a:endParaRPr lang="ru-RU" dirty="0"/>
          </a:p>
          <a:p>
            <a:pPr eaLnBrk="1" hangingPunct="1">
              <a:buFont typeface="Arial" charset="0"/>
              <a:buNone/>
            </a:pPr>
            <a:endParaRPr lang="ru-RU" dirty="0"/>
          </a:p>
          <a:p>
            <a:pPr eaLnBrk="1" hangingPunct="1">
              <a:buFont typeface="Arial" charset="0"/>
              <a:buNone/>
            </a:pPr>
            <a:r>
              <a:rPr lang="ru-RU" b="1" i="1" dirty="0"/>
              <a:t>В небе солнышко сияет</a:t>
            </a:r>
          </a:p>
          <a:p>
            <a:pPr eaLnBrk="1" hangingPunct="1">
              <a:buFont typeface="Arial" charset="0"/>
              <a:buNone/>
            </a:pPr>
            <a:r>
              <a:rPr lang="ru-RU" b="1" i="1" dirty="0"/>
              <a:t>И кораблик подгоняет.</a:t>
            </a:r>
          </a:p>
        </p:txBody>
      </p:sp>
      <p:pic>
        <p:nvPicPr>
          <p:cNvPr id="20483" name="Рисунок 2"/>
          <p:cNvPicPr>
            <a:picLocks noChangeAspect="1"/>
          </p:cNvPicPr>
          <p:nvPr/>
        </p:nvPicPr>
        <p:blipFill rotWithShape="1">
          <a:blip r:embed="rId2"/>
          <a:srcRect t="50000"/>
          <a:stretch/>
        </p:blipFill>
        <p:spPr bwMode="auto">
          <a:xfrm>
            <a:off x="6012160" y="4332239"/>
            <a:ext cx="2911475" cy="183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23528" y="3562798"/>
            <a:ext cx="53279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ct val="20000"/>
              </a:spcBef>
              <a:defRPr/>
            </a:pPr>
            <a:r>
              <a:rPr lang="ru-RU" sz="3600" b="1" dirty="0">
                <a:solidFill>
                  <a:prstClr val="black"/>
                </a:solidFill>
                <a:latin typeface="Calibri"/>
                <a:cs typeface="+mn-cs"/>
              </a:rPr>
              <a:t>Плыви, кораблик.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43608" y="1975113"/>
            <a:ext cx="6912768" cy="15573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0000"/>
                </a:solidFill>
                <a:latin typeface="Calibri"/>
                <a:cs typeface="+mn-cs"/>
              </a:rPr>
              <a:t>Игры и упражнения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0000"/>
                </a:solidFill>
                <a:latin typeface="Calibri"/>
                <a:cs typeface="+mn-cs"/>
              </a:rPr>
              <a:t> для развития речевого дыхания</a:t>
            </a:r>
          </a:p>
          <a:p>
            <a:pPr lvl="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2800" b="1" i="1" dirty="0">
                <a:solidFill>
                  <a:srgbClr val="FF0000"/>
                </a:solidFill>
                <a:latin typeface="Calibri"/>
                <a:cs typeface="+mn-cs"/>
              </a:rPr>
              <a:t> у детей дошкольного возраста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Текст 3"/>
          <p:cNvSpPr>
            <a:spLocks noGrp="1"/>
          </p:cNvSpPr>
          <p:nvPr>
            <p:ph type="body" sz="half" idx="4294967295"/>
          </p:nvPr>
        </p:nvSpPr>
        <p:spPr>
          <a:xfrm>
            <a:off x="251520" y="2276872"/>
            <a:ext cx="4176464" cy="3455987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endParaRPr lang="ru-RU" sz="2400" b="1" dirty="0">
              <a:solidFill>
                <a:prstClr val="black"/>
              </a:solidFill>
            </a:endParaRPr>
          </a:p>
          <a:p>
            <a:pPr marL="0" lvl="0" indent="0" algn="just" eaLnBrk="1" fontAlgn="auto" hangingPunct="1">
              <a:spcAft>
                <a:spcPts val="0"/>
              </a:spcAft>
              <a:buNone/>
            </a:pPr>
            <a:r>
              <a:rPr lang="ru-RU" sz="2400" b="1" dirty="0">
                <a:solidFill>
                  <a:prstClr val="black"/>
                </a:solidFill>
                <a:latin typeface="Sylfaen" panose="010A0502050306030303" pitchFamily="18" charset="0"/>
              </a:rPr>
              <a:t>Мыльные пузыри </a:t>
            </a:r>
            <a:r>
              <a:rPr lang="ru-RU" sz="2400" dirty="0">
                <a:solidFill>
                  <a:prstClr val="black"/>
                </a:solidFill>
                <a:latin typeface="Sylfaen" panose="010A0502050306030303" pitchFamily="18" charset="0"/>
              </a:rPr>
              <a:t>развивают плавный ротовой выдох, учат экономно расходовать воздух на выдохе. При этом у ребенка развивается еще и способность направлять воздушную струю в нужном направлении</a:t>
            </a:r>
          </a:p>
          <a:p>
            <a:pPr eaLnBrk="1" hangingPunct="1">
              <a:defRPr/>
            </a:pP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Новая папка\0-02-05-d7ebf3b84b98c93ae1dce4ca10afb052131fa19593a98d93ec7107020ca540e1_52f9b0932c994e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20489" y="260648"/>
            <a:ext cx="4416491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Новая папка\0-02-05-51712bd0e6003b2ae9d57599f664e9346ffbf7d6adba720e2ecb171f5b61ecd6_55bf3a252f00cabc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25800"/>
            <a:ext cx="2311989" cy="3082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Заголовок 1"/>
          <p:cNvSpPr>
            <a:spLocks noGrp="1"/>
          </p:cNvSpPr>
          <p:nvPr>
            <p:ph type="title"/>
          </p:nvPr>
        </p:nvSpPr>
        <p:spPr>
          <a:xfrm>
            <a:off x="457200" y="1785938"/>
            <a:ext cx="7427913" cy="58737"/>
          </a:xfrm>
        </p:spPr>
        <p:txBody>
          <a:bodyPr/>
          <a:lstStyle/>
          <a:p>
            <a:pPr eaLnBrk="1" hangingPunct="1"/>
            <a:r>
              <a:rPr lang="ru-RU" sz="3200" b="1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22530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732240" y="2312987"/>
            <a:ext cx="2159000" cy="2232025"/>
          </a:xfrm>
        </p:spPr>
      </p:pic>
      <p:pic>
        <p:nvPicPr>
          <p:cNvPr id="2253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3681487"/>
            <a:ext cx="2592387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2016323" y="2076574"/>
            <a:ext cx="4572000" cy="156845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Calibri"/>
                <a:cs typeface="+mn-cs"/>
              </a:rPr>
              <a:t>Каждый  день я в тучку дую,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Calibri"/>
                <a:cs typeface="+mn-cs"/>
              </a:rPr>
              <a:t>Над дыханием колдую.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Calibri"/>
                <a:cs typeface="+mn-cs"/>
              </a:rPr>
              <a:t>Шарик я надуть стремлюсь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i="1" dirty="0">
                <a:solidFill>
                  <a:prstClr val="black"/>
                </a:solidFill>
                <a:latin typeface="Calibri"/>
                <a:cs typeface="+mn-cs"/>
              </a:rPr>
              <a:t> И сильнее становлюсь.</a:t>
            </a:r>
          </a:p>
        </p:txBody>
      </p:sp>
      <p:pic>
        <p:nvPicPr>
          <p:cNvPr id="3074" name="Picture 2" descr="C:\Users\1\Desktop\Новая папка\0-02-05-c96c45864d5255eecd69be4541585c6742ba5f92f10312cedae3dc9191c58f2d_2f6e1ac93b0ec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939" y="4077072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1\Desktop\Новая папка\0-02-05-bf1d20e8b765bd3a3926fdc10ff3eaf40d0463099dc8318d4fee22b713d4121f_fd40adc42867999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92" y="116632"/>
            <a:ext cx="1855431" cy="2473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Заголовок 1"/>
          <p:cNvSpPr>
            <a:spLocks noGrp="1"/>
          </p:cNvSpPr>
          <p:nvPr>
            <p:ph type="title"/>
          </p:nvPr>
        </p:nvSpPr>
        <p:spPr>
          <a:xfrm>
            <a:off x="457200" y="1557338"/>
            <a:ext cx="8229600" cy="1150937"/>
          </a:xfrm>
        </p:spPr>
        <p:txBody>
          <a:bodyPr/>
          <a:lstStyle/>
          <a:p>
            <a:pPr eaLnBrk="1" hangingPunct="1"/>
            <a:r>
              <a:rPr lang="ru-RU" b="1"/>
              <a:t>ВЕРТУШКИ</a:t>
            </a:r>
          </a:p>
        </p:txBody>
      </p:sp>
      <p:pic>
        <p:nvPicPr>
          <p:cNvPr id="23554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283968" y="2922512"/>
            <a:ext cx="1080740" cy="1417640"/>
          </a:xfrm>
        </p:spPr>
      </p:pic>
      <p:pic>
        <p:nvPicPr>
          <p:cNvPr id="2050" name="Picture 2" descr="C:\Users\1\Desktop\Новая папка\0-02-05-3dd2e3b3ba6621531a30b89a224a7a3184c52c6131066fdb20f64ecac2583572_30148da81e5fb2b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844824"/>
            <a:ext cx="2679762" cy="357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1\Desktop\Новая папка\0-02-05-36e733348cf3b6c6d78343add94167fcf3fe22a57efdc0a6311edca09b66aefe_4a30b6ccb754677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844824"/>
            <a:ext cx="2831697" cy="377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1\Desktop\Новая папка\0-02-05-ae92423b6409fd604a4f5c3f47c6685e6b29451a72428486fcd20cc221c14369_528775183d50593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520032"/>
            <a:ext cx="2300511" cy="3067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5417840"/>
            <a:ext cx="8064896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Sylfaen" panose="010A0502050306030303" pitchFamily="18" charset="0"/>
                <a:cs typeface="+mn-cs"/>
              </a:rPr>
              <a:t>Тренажер «</a:t>
            </a:r>
            <a:r>
              <a:rPr lang="ru-RU" sz="2400" b="1" dirty="0">
                <a:solidFill>
                  <a:prstClr val="black"/>
                </a:solidFill>
                <a:latin typeface="Sylfaen" panose="010A0502050306030303" pitchFamily="18" charset="0"/>
                <a:cs typeface="+mn-cs"/>
              </a:rPr>
              <a:t>ВЕТЕРОК»</a:t>
            </a:r>
          </a:p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Sylfaen" panose="010A0502050306030303" pitchFamily="18" charset="0"/>
                <a:cs typeface="+mn-cs"/>
              </a:rPr>
              <a:t>Цель игры: формирование у детей плавного длительного выдоха.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99392"/>
            <a:ext cx="2592288" cy="2091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05904" y="45244"/>
            <a:ext cx="1802958" cy="1799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Содержимое 2"/>
          <p:cNvSpPr>
            <a:spLocks noGrp="1"/>
          </p:cNvSpPr>
          <p:nvPr>
            <p:ph idx="4294967295"/>
          </p:nvPr>
        </p:nvSpPr>
        <p:spPr>
          <a:xfrm>
            <a:off x="0" y="3141663"/>
            <a:ext cx="3970338" cy="1871662"/>
          </a:xfrm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ru-RU" b="1" i="1"/>
              <a:t>Все умеет дудочка,</a:t>
            </a:r>
          </a:p>
          <a:p>
            <a:pPr marL="0" indent="0" algn="ctr">
              <a:buFont typeface="Arial" charset="0"/>
              <a:buNone/>
            </a:pPr>
            <a:r>
              <a:rPr lang="ru-RU" b="1" i="1"/>
              <a:t>Дудочка – погудочка! </a:t>
            </a:r>
          </a:p>
        </p:txBody>
      </p:sp>
      <p:pic>
        <p:nvPicPr>
          <p:cNvPr id="24579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7904" y="3068960"/>
            <a:ext cx="3311525" cy="352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C:\Users\1\Desktop\Новая папка\0-02-05-a7713f14b36fc443dd6e98043c67e9fc9bd6b3e0bdc714570424ae714af3f78b_c0bd5ca07b9114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1712" y="908720"/>
            <a:ext cx="2592288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57200" y="1844675"/>
            <a:ext cx="8229600" cy="1296988"/>
          </a:xfrm>
        </p:spPr>
        <p:txBody>
          <a:bodyPr/>
          <a:lstStyle/>
          <a:p>
            <a:pPr eaLnBrk="1" hangingPunct="1"/>
            <a:r>
              <a:rPr lang="ru-RU" sz="2400" b="1" dirty="0"/>
              <a:t>Тренажер футбол   </a:t>
            </a:r>
            <a:r>
              <a:rPr lang="ru-RU" sz="2400" dirty="0"/>
              <a:t>              </a:t>
            </a:r>
            <a:r>
              <a:rPr lang="ru-RU" sz="2400" b="1" dirty="0"/>
              <a:t>  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>
          <a:xfrm>
            <a:off x="179513" y="2643188"/>
            <a:ext cx="8507287" cy="3482975"/>
          </a:xfrm>
        </p:spPr>
        <p:txBody>
          <a:bodyPr/>
          <a:lstStyle/>
          <a:p>
            <a:pPr marL="457200" lvl="1" indent="0" algn="just" eaLnBrk="1" fontAlgn="auto" hangingPunct="1">
              <a:spcAft>
                <a:spcPts val="0"/>
              </a:spcAft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>
                <a:solidFill>
                  <a:prstClr val="black"/>
                </a:solidFill>
                <a:latin typeface="Sylfaen" panose="010A0502050306030303" pitchFamily="18" charset="0"/>
              </a:rPr>
              <a:t>Этот чудо-футбол полезен для развития речевого дыхания у детей. Конкретнее - для формирования сильного и плавного ротового выдоха.            </a:t>
            </a:r>
          </a:p>
          <a:p>
            <a:pPr marL="457200" lvl="1" indent="0" algn="just" eaLnBrk="1" fontAlgn="auto" hangingPunct="1">
              <a:spcAft>
                <a:spcPts val="0"/>
              </a:spcAft>
              <a:buNone/>
            </a:pPr>
            <a:r>
              <a:rPr lang="ru-RU" sz="2400" b="1" dirty="0">
                <a:solidFill>
                  <a:prstClr val="black"/>
                </a:solidFill>
                <a:latin typeface="Sylfaen" panose="010A0502050306030303" pitchFamily="18" charset="0"/>
              </a:rPr>
              <a:t>                                                                          Горячий чай</a:t>
            </a:r>
          </a:p>
          <a:p>
            <a:pPr algn="just" eaLnBrk="1" hangingPunct="1">
              <a:buFont typeface="Arial" charset="0"/>
              <a:buNone/>
            </a:pPr>
            <a:endParaRPr lang="ru-RU" dirty="0"/>
          </a:p>
        </p:txBody>
      </p:sp>
      <p:pic>
        <p:nvPicPr>
          <p:cNvPr id="25603" name="Рисунок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90967" y="124280"/>
            <a:ext cx="1586193" cy="1721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4" name="Рисунок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06082" y="4403725"/>
            <a:ext cx="2882900" cy="2454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Users\1\Desktop\Новая папка\0-02-05-c074144d94e8753edbeafea8a7bab379b54ee69017dfc0c6c7a4f5b09b2bef24_36f5006ac5c17b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3910818"/>
            <a:ext cx="3457277" cy="2592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3" y="-119062"/>
            <a:ext cx="2782424" cy="2035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611560" y="1600200"/>
            <a:ext cx="8136904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/>
              <a:t>     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</a:rPr>
              <a:t>    </a:t>
            </a:r>
          </a:p>
        </p:txBody>
      </p:sp>
      <p:pic>
        <p:nvPicPr>
          <p:cNvPr id="5122" name="Picture 2" descr="E:\документы по логопункту\2023-2024\консультации\проекты\дыхание\25eb7d3cdb7dcfe6b6c21df2ef31d423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87967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7104" y="632143"/>
            <a:ext cx="8426896" cy="731168"/>
          </a:xfrm>
        </p:spPr>
        <p:txBody>
          <a:bodyPr/>
          <a:lstStyle/>
          <a:p>
            <a:r>
              <a:rPr lang="ru-RU" sz="2800" b="1" dirty="0">
                <a:solidFill>
                  <a:srgbClr val="002060"/>
                </a:solidFill>
                <a:ea typeface="+mn-ea"/>
                <a:cs typeface="+mn-cs"/>
              </a:rPr>
              <a:t>                                          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Игры-соревнования: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51520" y="1020094"/>
            <a:ext cx="4573488" cy="6044711"/>
          </a:xfrm>
        </p:spPr>
        <p:txBody>
          <a:bodyPr>
            <a:noAutofit/>
          </a:bodyPr>
          <a:lstStyle/>
          <a:p>
            <a:pPr lvl="0" algn="just">
              <a:buClr>
                <a:srgbClr val="90C226"/>
              </a:buClr>
            </a:pPr>
            <a:r>
              <a:rPr lang="ru-RU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«Горка»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90C226"/>
              </a:buClr>
              <a:buNone/>
            </a:pP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«Улыбнись. Покажи зубы. Приоткрой рот. Приподними язык вверх. Подуй на язык. Сдуй снежинки с горки». Широкий кончик языка упирается в нижние резцы, а переднее-средняя (или задняя) часть его спинки сначала приподнимается до соприкосновения с верхними резцами, затем опускается. Следить, чтобы губы не натягивались на зубы.</a:t>
            </a:r>
          </a:p>
          <a:p>
            <a:pPr lvl="0" algn="just">
              <a:buClr>
                <a:srgbClr val="90C226"/>
              </a:buClr>
            </a:pP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«Охотник идёт по болоту»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90C226"/>
              </a:buClr>
              <a:buNone/>
            </a:pP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</a:t>
            </a:r>
            <a:r>
              <a:rPr lang="ru-RU" sz="13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 Улыбнись. Покажи зубы. Приоткрой рот. Слегка прикуси кончик языка. Подуй». Воздушная струя будет проходить по боковым краям языка. Для контроля направления воздушной струи указательными пальцами легко постукивать по щекам. В результате слышится звук, напоминающий хлюпанье воды под сапогами охотника. Щёки расслаблены.</a:t>
            </a:r>
          </a:p>
          <a:p>
            <a:pPr lvl="0" algn="just">
              <a:buClr>
                <a:srgbClr val="90C226"/>
              </a:buClr>
            </a:pP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«Пускание корабликов»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90C226"/>
              </a:buClr>
              <a:buNone/>
            </a:pP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«Улыбнись. Покажи зубы. Приоткрой рот. Вытяни губы трубочкой. Подуй на «кораблики». Можно предложить ребёнку подуть на кораблики, которые плывут из одного города в другой, обозначив города значками на краях таза.</a:t>
            </a:r>
          </a:p>
          <a:p>
            <a:pPr lvl="0" algn="just">
              <a:buClr>
                <a:srgbClr val="90C226"/>
              </a:buClr>
              <a:buNone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И МНОГИЕ ДРУГИЕ ИГРЫ…</a:t>
            </a:r>
            <a:endParaRPr lang="ru-RU" sz="130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88024" y="1124744"/>
            <a:ext cx="4176464" cy="5544616"/>
          </a:xfrm>
        </p:spPr>
        <p:txBody>
          <a:bodyPr>
            <a:normAutofit/>
          </a:bodyPr>
          <a:lstStyle/>
          <a:p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а) </a:t>
            </a: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дольше?»: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прожужжит пчелой (ж-ж-ж-ж-ж);</a:t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прозвенит комаром (з-з-з-з-з);</a:t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б) </a:t>
            </a: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«Кто больше?»:</a:t>
            </a: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выпустит воздуха из проколотой шины (с-с-с-с);</a:t>
            </a:r>
            <a:b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 задует свечей на именинном торте (ф-ф-ф-ф-ф).</a:t>
            </a:r>
          </a:p>
          <a:p>
            <a:pPr lvl="0" algn="just">
              <a:buClr>
                <a:srgbClr val="90C226"/>
              </a:buClr>
            </a:pPr>
            <a:r>
              <a:rPr lang="ru-RU" sz="15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«Чей пароход лучше гудит?»</a:t>
            </a: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algn="just">
              <a:buClr>
                <a:srgbClr val="90C226"/>
              </a:buClr>
              <a:buNone/>
            </a:pP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Приготавливаются чистые стеклянные пузырьки высотой примерно 7 см, диаметром горлышка 1-1, 5 см. « Послушай, как гудит пузырёк, если я в него подую. Загудел, как пароход». </a:t>
            </a:r>
          </a:p>
          <a:p>
            <a:pPr marL="0" lvl="0" indent="0" algn="just">
              <a:buClr>
                <a:srgbClr val="90C226"/>
              </a:buClr>
              <a:buNone/>
            </a:pPr>
            <a:r>
              <a:rPr lang="ru-RU" sz="13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Инструкция: </a:t>
            </a:r>
            <a:r>
              <a:rPr lang="ru-RU" sz="1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«Улыбнись. Приоткрой рот. Дотронься кончиком языка до горлышка пузырька. Подуй. Погуди». Следить, чтобы воздушная струя была длительной и шла по середине языка.</a:t>
            </a:r>
          </a:p>
          <a:p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42975" y="759160"/>
            <a:ext cx="1198884" cy="115767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82549"/>
            <a:ext cx="8596105" cy="493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700066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0" y="2643188"/>
            <a:ext cx="8229600" cy="3482975"/>
          </a:xfrm>
        </p:spPr>
        <p:txBody>
          <a:bodyPr/>
          <a:lstStyle/>
          <a:p>
            <a:pPr algn="just" eaLnBrk="1" hangingPunct="1">
              <a:buFont typeface="Arial" charset="0"/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   </a:t>
            </a:r>
            <a:endParaRPr lang="ru-RU" dirty="0"/>
          </a:p>
        </p:txBody>
      </p:sp>
      <p:pic>
        <p:nvPicPr>
          <p:cNvPr id="5122" name="Picture 2" descr="C:\Users\1\Desktop\Новая папка\0-02-05-891d88be0e8ec1ee5e51ad067e9e133021591f1982a25937fefc6341fa5f5176_9aacc189e77afc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95380" y="861988"/>
            <a:ext cx="3456384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1\Desktop\Новая папка\0-02-05-03c2cb251bcb872dfba9ff865ec940d38e24e46ecfdc7e471a670315116ce43a_38fb5ed0e5cc9d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760044"/>
            <a:ext cx="2843808" cy="2132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1\Desktop\Новая папка\0-02-05-0d9001c70d2bd2fd05a67652bda014e305011ff6aee1c210da4d04e3ded1f39a_15190fe17cf900a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71800" cy="3695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1\Desktop\Новая папка\0-02-05-b7ca181a79408cb8ba8ea8319f437a921d98ffdb81b603a06b3ee799f0372ecc_3250419b41481a9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7856" y="3981522"/>
            <a:ext cx="3835304" cy="287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1\Desktop\Новая папка\0-02-05-1e39c8368d9f0d870984b71d523691ef93d35b072aef9c5c5973b68413dda2ed_5e38bcca3fd6f69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41257" y="2284117"/>
            <a:ext cx="3554123" cy="2665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44049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1999" t="34442" r="43833" b="11015"/>
          <a:stretch/>
        </p:blipFill>
        <p:spPr>
          <a:xfrm>
            <a:off x="2035570" y="1916832"/>
            <a:ext cx="993939" cy="2756997"/>
          </a:xfrm>
        </p:spPr>
      </p:pic>
      <p:sp>
        <p:nvSpPr>
          <p:cNvPr id="6" name="Прямоугольник 5"/>
          <p:cNvSpPr/>
          <p:nvPr/>
        </p:nvSpPr>
        <p:spPr>
          <a:xfrm>
            <a:off x="3649519" y="249576"/>
            <a:ext cx="5321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kern="1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«Буря в стакане (бутылке)</a:t>
            </a:r>
            <a:r>
              <a:rPr lang="ru-RU" sz="3200" kern="1800" dirty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lang="ru-RU" sz="32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48912" y="908720"/>
            <a:ext cx="472251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правильной, непрерывной воздушной струи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маленькая пластиковая 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бутылка 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(от фруктового сиропа 200 мл.) красочно оформленная, с отверстием в крышке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раскрошенный пенопласт, конфети или кусочки мишуры,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пластиковая трубочка.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бутылке сделать отверстия для трубочки, внутрь положить кусочки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раскрошенный пенопласт,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конфети или кусочки мишуры.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-Ребята, давайте устроим настоящую снежную бурю.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нужно набрать побольше воздуха и подуть в трубочку, белые кусочки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пенопласта и конфети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закружатся.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3528" y="0"/>
            <a:ext cx="3384376" cy="2537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322660" y="4509120"/>
            <a:ext cx="3487236" cy="21511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26556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3409" y="260648"/>
            <a:ext cx="4019345" cy="72008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       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«Фейерверк»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 descr="http://ped-kopilka.ru/upload/blogs/eaa14c9cea18de1bf17d4cc409d233fe.jpg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617990"/>
            <a:ext cx="4106416" cy="348734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189105" y="1124744"/>
            <a:ext cx="4412256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правильной, непрерывной воздушной струи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Оборудование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пластиковая бутылка с крышкой, мелко нарезанная фольга, пластиковые трубочки.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бутылке сделать отверстия для трубочек, внутрь положить кусочки фольги. 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игры:      В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игре участвуют 2-3 ребенка.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-Ребята, давайте для хорошего  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настроения устроим фейерверк. Для этого нужно подуть в трубочки и  кусочки фольги, переливаясь, закружатся. 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8235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Содержимое 2"/>
          <p:cNvSpPr>
            <a:spLocks noGrp="1"/>
          </p:cNvSpPr>
          <p:nvPr>
            <p:ph idx="4294967295"/>
          </p:nvPr>
        </p:nvSpPr>
        <p:spPr>
          <a:xfrm>
            <a:off x="395536" y="2060848"/>
            <a:ext cx="3600400" cy="1008112"/>
          </a:xfrm>
        </p:spPr>
        <p:txBody>
          <a:bodyPr/>
          <a:lstStyle/>
          <a:p>
            <a:pPr marL="0" lvl="0" indent="0" algn="just" eaLnBrk="1" fontAlgn="auto" hangingPunct="1">
              <a:spcAft>
                <a:spcPts val="0"/>
              </a:spcAft>
              <a:buNone/>
            </a:pPr>
            <a:r>
              <a:rPr lang="ru-RU" sz="2400" dirty="0">
                <a:solidFill>
                  <a:prstClr val="black"/>
                </a:solidFill>
                <a:latin typeface="Sylfaen" panose="010A0502050306030303" pitchFamily="18" charset="0"/>
              </a:rPr>
              <a:t>Тренажер развивает целенаправленную воздушную струю при постановке свистящих звуков.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57357" y="10840"/>
            <a:ext cx="4076757" cy="6155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400" b="1" dirty="0">
                <a:solidFill>
                  <a:prstClr val="black"/>
                </a:solidFill>
                <a:latin typeface="Sylfaen" panose="010A0502050306030303" pitchFamily="18" charset="0"/>
                <a:ea typeface="+mj-ea"/>
                <a:cs typeface="+mj-cs"/>
              </a:rPr>
              <a:t>Тренажер «</a:t>
            </a:r>
            <a:r>
              <a:rPr lang="ru-RU" sz="3400" b="1" dirty="0" err="1">
                <a:solidFill>
                  <a:prstClr val="black"/>
                </a:solidFill>
                <a:latin typeface="Sylfaen" panose="010A0502050306030303" pitchFamily="18" charset="0"/>
                <a:ea typeface="+mj-ea"/>
                <a:cs typeface="+mj-cs"/>
              </a:rPr>
              <a:t>Аэробол</a:t>
            </a:r>
            <a:r>
              <a:rPr lang="ru-RU" sz="3400" b="1" dirty="0">
                <a:solidFill>
                  <a:prstClr val="black"/>
                </a:solidFill>
                <a:latin typeface="Sylfaen" panose="010A0502050306030303" pitchFamily="18" charset="0"/>
                <a:ea typeface="+mj-ea"/>
                <a:cs typeface="+mj-cs"/>
              </a:rPr>
              <a:t>»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3" y="3951387"/>
            <a:ext cx="2808312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030153"/>
            <a:ext cx="3538463" cy="265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173488" y="1844824"/>
            <a:ext cx="49502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400" b="1" dirty="0">
                <a:solidFill>
                  <a:prstClr val="black"/>
                </a:solidFill>
                <a:latin typeface="Sylfaen" panose="010A0502050306030303" pitchFamily="18" charset="0"/>
                <a:ea typeface="+mj-ea"/>
                <a:cs typeface="+mj-cs"/>
              </a:rPr>
              <a:t>Тренажер «Султанчики»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545620" y="263691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auto">
              <a:spcBef>
                <a:spcPct val="20000"/>
              </a:spcBef>
              <a:spcAft>
                <a:spcPts val="0"/>
              </a:spcAft>
            </a:pPr>
            <a:r>
              <a:rPr lang="ru-RU" sz="2400" dirty="0">
                <a:solidFill>
                  <a:prstClr val="black"/>
                </a:solidFill>
                <a:latin typeface="Sylfaen" panose="010A0502050306030303" pitchFamily="18" charset="0"/>
                <a:cs typeface="+mn-cs"/>
              </a:rPr>
              <a:t>Тренажер развивает плавный продолжительный выдох</a:t>
            </a:r>
          </a:p>
        </p:txBody>
      </p:sp>
    </p:spTree>
    <p:extLst>
      <p:ext uri="{BB962C8B-B14F-4D97-AF65-F5344CB8AC3E}">
        <p14:creationId xmlns:p14="http://schemas.microsoft.com/office/powerpoint/2010/main" xmlns="" val="34375619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3885" y="1708"/>
            <a:ext cx="4610815" cy="86804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«Бабочки порхают»</a:t>
            </a:r>
            <a: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5" name="Picture 2" descr="C:\Users\123\Desktop\На дыхание\IMG_20181102_103031.jpg"/>
          <p:cNvPicPr>
            <a:picLocks noChangeAspect="1" noChangeArrowheads="1"/>
          </p:cNvPicPr>
          <p:nvPr/>
        </p:nvPicPr>
        <p:blipFill>
          <a:blip r:embed="rId2" cstate="print"/>
          <a:srcRect l="6838" t="25641" r="7693" b="7693"/>
          <a:stretch>
            <a:fillRect/>
          </a:stretch>
        </p:blipFill>
        <p:spPr bwMode="auto">
          <a:xfrm>
            <a:off x="6084168" y="1196752"/>
            <a:ext cx="2927321" cy="338437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435730"/>
            <a:ext cx="5940152" cy="60193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905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развитие сильного плавного выдоха.</a:t>
            </a:r>
          </a:p>
          <a:p>
            <a:pPr indent="1905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Оборудование: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тубусы из-под туалетной бумаги, нитки, яркие      фантики из-под конфет, клей, скотч. Тубусы можно украсить.</a:t>
            </a:r>
          </a:p>
          <a:p>
            <a:pPr indent="190500" algn="just" fontAlgn="auto">
              <a:spcBef>
                <a:spcPts val="0"/>
              </a:spcBef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Ход игры: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-На лесной полянке проснулись красивые бабочки, но     летать пока не хотят, давай им поможем, подуем на них,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носом вдохнули, сложили губы трубочкой и долго дуем на бабочек, как ветерок, стараясь не надувать щеки. Следить за тем, чтобы при вдохе рот был закрыт.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1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1905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ru-RU" sz="115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90500" algn="just" fontAlgn="auto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ru-RU" sz="11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37516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332656"/>
            <a:ext cx="8712968" cy="640871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собственно речевого дыхания</a:t>
            </a:r>
          </a:p>
          <a:p>
            <a:pPr marL="0" indent="0" algn="ctr">
              <a:buNone/>
            </a:pPr>
            <a:endParaRPr lang="ru-RU" sz="19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Длительное протяжное произнесение гласных звуков: «Кукла Катя хочет спать» (А-а-а), «Дует сильный ветер» (У-у-у) и др.</a:t>
            </a:r>
          </a:p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Многократное повторение слогов на одном выдохе: «Дождик капает по крыше» («Па-па-па»), «Зайка прыгает» («Оп-оп-оп»), «Мишка топает» («Топ-топ-топ») и т.д.;</a:t>
            </a:r>
          </a:p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Произнесение на одном выдохе слов и фраз с использованием приема наращивания: «Ветер. Дует ветер. Дует сильный ветер. Дует сильный и холодный ветер.»;</a:t>
            </a:r>
          </a:p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Проговаривание скороговорок и </a:t>
            </a:r>
            <a:r>
              <a:rPr lang="ru-RU" sz="1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чистоговорок</a:t>
            </a: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algn="just"/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Выразительное чтение стихотворений.</a:t>
            </a:r>
          </a:p>
          <a:p>
            <a:pPr indent="0" algn="just">
              <a:buNone/>
            </a:pPr>
            <a:r>
              <a:rPr lang="ru-RU" sz="1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Контролируя правильность речевого дыхания малыша, следует обращать внимание на то, чтобы он не делал слишком большой вдох и не «выжимал» из себя воздух до конца (не начинал задыхаться). </a:t>
            </a:r>
          </a:p>
          <a:p>
            <a:pPr algn="just">
              <a:buNone/>
            </a:pP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17158937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Содержимое 2"/>
          <p:cNvSpPr>
            <a:spLocks noGrp="1"/>
          </p:cNvSpPr>
          <p:nvPr>
            <p:ph idx="4294967295"/>
          </p:nvPr>
        </p:nvSpPr>
        <p:spPr>
          <a:xfrm>
            <a:off x="323528" y="1600200"/>
            <a:ext cx="8568952" cy="4525963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endParaRPr lang="ru-RU" dirty="0"/>
          </a:p>
          <a:p>
            <a:pPr marL="45720" indent="0" algn="just" eaLnBrk="1" fontAlgn="auto" hangingPunct="1">
              <a:spcBef>
                <a:spcPts val="300"/>
              </a:spcBef>
              <a:spcAft>
                <a:spcPts val="0"/>
              </a:spcAft>
              <a:buClr>
                <a:srgbClr val="A04DA3"/>
              </a:buClr>
              <a:buFont typeface="Arial" charset="0"/>
              <a:buNone/>
              <a:defRPr/>
            </a:pPr>
            <a:r>
              <a:rPr lang="ru-RU" sz="2800" b="1" dirty="0">
                <a:solidFill>
                  <a:prstClr val="black"/>
                </a:solidFill>
                <a:cs typeface="Times New Roman" panose="02020603050405020304" pitchFamily="18" charset="0"/>
              </a:rPr>
              <a:t>В ДОУ дыхательным упражнениям необходимо уделять особое внимание. Правильное речевое дыхание – основа для нормального звукопроизношения, речи в целом. </a:t>
            </a:r>
            <a:endParaRPr lang="ru-RU" dirty="0"/>
          </a:p>
          <a:p>
            <a:pPr marL="0" indent="0" algn="just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Дыхание – это энергетическая основа звучащей речи. От развития речевого дыхания во многом зависит то, как будет говорить ребенок: правильность его звукопроизношения, способность поддерживать плавность, нормальную громкость и интонационную выразительность речи.</a:t>
            </a:r>
            <a:endParaRPr lang="ru-RU" sz="2400" dirty="0">
              <a:ea typeface="Calibri"/>
              <a:cs typeface="Times New Roman"/>
            </a:endParaRPr>
          </a:p>
          <a:p>
            <a:pPr eaLnBrk="1" hangingPunct="1">
              <a:buFont typeface="Arial" charset="0"/>
              <a:buNone/>
              <a:defRPr/>
            </a:pPr>
            <a:endParaRPr lang="ru-RU" b="1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230393"/>
            <a:ext cx="6851104" cy="634082"/>
          </a:xfrm>
        </p:spPr>
        <p:txBody>
          <a:bodyPr>
            <a:normAutofit/>
          </a:bodyPr>
          <a:lstStyle/>
          <a:p>
            <a:r>
              <a:rPr lang="ru-RU" sz="3400" b="1" dirty="0">
                <a:latin typeface="Sylfaen" panose="010A0502050306030303" pitchFamily="18" charset="0"/>
              </a:rPr>
              <a:t>Результат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99592" y="1640557"/>
            <a:ext cx="7931224" cy="5217443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v"/>
            </a:pPr>
            <a:r>
              <a:rPr lang="ru-RU" sz="2600" dirty="0">
                <a:latin typeface="Sylfaen" panose="010A0502050306030303" pitchFamily="18" charset="0"/>
              </a:rPr>
              <a:t>Формирование правильного речевого дыхания у детей старшего дошкольного возраста позволяет: сократить время для постановки и автоматизации речевых звуков.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>
                <a:latin typeface="Sylfaen" panose="010A0502050306030303" pitchFamily="18" charset="0"/>
              </a:rPr>
              <a:t>Увеличить количество произнесенных слов на выдохе.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>
                <a:latin typeface="Sylfaen" panose="010A0502050306030303" pitchFamily="18" charset="0"/>
              </a:rPr>
              <a:t>Выработать четкую и внятную речь.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>
                <a:latin typeface="Sylfaen" panose="010A0502050306030303" pitchFamily="18" charset="0"/>
              </a:rPr>
              <a:t>Достичь координации дыхания, речи и движений. 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ru-RU" sz="2600" dirty="0">
                <a:latin typeface="Sylfaen" panose="010A0502050306030303" pitchFamily="18" charset="0"/>
              </a:rPr>
              <a:t>Повысить эффективность коррекции звукопроизношения.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013786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611560" y="1600200"/>
            <a:ext cx="7920880" cy="4525963"/>
          </a:xfrm>
        </p:spPr>
        <p:txBody>
          <a:bodyPr/>
          <a:lstStyle/>
          <a:p>
            <a:pPr marL="0" indent="0" algn="just">
              <a:buFont typeface="Arial" charset="0"/>
              <a:buNone/>
              <a:defRPr/>
            </a:pPr>
            <a:endParaRPr lang="ru-RU" dirty="0"/>
          </a:p>
          <a:p>
            <a:pPr marL="0" indent="0" algn="just">
              <a:buFont typeface="Arial" charset="0"/>
              <a:buNone/>
              <a:defRPr/>
            </a:pPr>
            <a:r>
              <a:rPr lang="ru-RU" dirty="0"/>
              <a:t> </a:t>
            </a:r>
            <a:r>
              <a:rPr lang="ru-RU" b="1" dirty="0"/>
              <a:t>Итог:</a:t>
            </a:r>
          </a:p>
          <a:p>
            <a:pPr algn="just" eaLnBrk="1" hangingPunct="1">
              <a:defRPr/>
            </a:pPr>
            <a:r>
              <a:rPr lang="ru-RU" b="1" dirty="0">
                <a:latin typeface="+mj-lt"/>
              </a:rPr>
              <a:t>У большинства детей  формируется  понимание о необходимости заботиться о своем здоровье.</a:t>
            </a:r>
          </a:p>
          <a:p>
            <a:pPr algn="just" eaLnBrk="1" hangingPunct="1">
              <a:defRPr/>
            </a:pPr>
            <a:r>
              <a:rPr lang="ru-RU" b="1" dirty="0">
                <a:latin typeface="+mj-lt"/>
              </a:rPr>
              <a:t>Создается  атмосфера взаимопонимания, направленная на развитие и укрепление здоровья детей.</a:t>
            </a:r>
          </a:p>
          <a:p>
            <a:pPr marL="0" indent="0" algn="just">
              <a:buFont typeface="Arial" charset="0"/>
              <a:buNone/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747664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611560" y="1600200"/>
            <a:ext cx="8136904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/>
              <a:t>     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</a:rPr>
              <a:t>    </a:t>
            </a:r>
          </a:p>
        </p:txBody>
      </p:sp>
      <p:pic>
        <p:nvPicPr>
          <p:cNvPr id="6146" name="Picture 2" descr="E:\документы по логопункту\2023-2024\консультации\проекты\дыхание\img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" y="-136526"/>
            <a:ext cx="9170524" cy="6994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22139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9802" y="894645"/>
            <a:ext cx="5941541" cy="1080119"/>
          </a:xfrm>
          <a:noFill/>
        </p:spPr>
        <p:txBody>
          <a:bodyPr>
            <a:no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buNone/>
            </a:pPr>
            <a:endParaRPr lang="ru-RU" b="1" cap="all" dirty="0">
              <a:ln/>
              <a:solidFill>
                <a:srgbClr val="002060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5786" y="5714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dirty="0">
              <a:solidFill>
                <a:prstClr val="black"/>
              </a:solidFill>
              <a:latin typeface="Trebuchet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dirty="0">
                <a:solidFill>
                  <a:srgbClr val="90C226">
                    <a:lumMod val="75000"/>
                  </a:srgbClr>
                </a:solidFill>
                <a:latin typeface="Trebuchet MS"/>
                <a:cs typeface="+mn-cs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937406" y="5589240"/>
            <a:ext cx="68407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ru-RU" sz="3200" b="1" i="1" dirty="0">
              <a:solidFill>
                <a:srgbClr val="002060"/>
              </a:solidFill>
              <a:latin typeface="Trebuchet MS"/>
              <a:cs typeface="+mn-c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ru-RU" sz="3200" b="1" i="1" dirty="0">
                <a:solidFill>
                  <a:srgbClr val="002060"/>
                </a:solidFill>
                <a:latin typeface="Trebuchet MS"/>
                <a:cs typeface="+mn-cs"/>
              </a:rPr>
              <a:t>СПАСИБО ЗА ВНИМАНИЕ!</a:t>
            </a:r>
          </a:p>
        </p:txBody>
      </p:sp>
      <p:sp>
        <p:nvSpPr>
          <p:cNvPr id="4" name="Левая фигурная скобка 3"/>
          <p:cNvSpPr/>
          <p:nvPr/>
        </p:nvSpPr>
        <p:spPr>
          <a:xfrm>
            <a:off x="8305270" y="1052736"/>
            <a:ext cx="45719" cy="165075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>
              <a:solidFill>
                <a:prstClr val="black"/>
              </a:solidFill>
            </a:endParaRPr>
          </a:p>
        </p:txBody>
      </p:sp>
      <p:pic>
        <p:nvPicPr>
          <p:cNvPr id="6" name="Picture 6" descr="ÐÐ½Ð¸Ð¼Ð°ÑÐ¸Ñ Ñ ÐºÑÐ¸Ð¿Ð°ÑÑÐ°Ð¼Ð¸. Ð¤Ð¾Ð½ Ð¸Ð· Ð¼Ð¾ÐµÐ³Ð¾ ÑÐ¾ÑÐ¾  ÐÐµÐ±Ð¾ Ð¸ ÐÐ±Ð»Ð°ÐºÐ°.   7.07.16Ð³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849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42321"/>
            <a:ext cx="8028384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 defTabSz="45720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endParaRPr lang="ru-RU" sz="2800" b="1" cap="all" dirty="0">
              <a:ln/>
              <a:solidFill>
                <a:srgbClr val="002060"/>
              </a:solidFill>
              <a:effectLst>
                <a:reflection blurRad="10000" stA="55000" endPos="48000" dist="500" dir="5400000" sy="-100000" algn="bl" rotWithShape="0"/>
              </a:effectLst>
              <a:latin typeface="Comic Sans MS" panose="030F0702030302020204" pitchFamily="66" charset="0"/>
              <a:cs typeface="+mn-cs"/>
            </a:endParaRPr>
          </a:p>
          <a:p>
            <a:pPr marL="342900" indent="-342900" algn="ctr" defTabSz="45720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b="1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  <a:cs typeface="+mn-cs"/>
              </a:rPr>
              <a:t>Дышите уверенно, дышите</a:t>
            </a:r>
          </a:p>
          <a:p>
            <a:pPr marL="342900" indent="-342900" algn="ctr" defTabSz="45720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b="1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  <a:cs typeface="+mn-cs"/>
              </a:rPr>
              <a:t> спокойно, чтоб все получалось </a:t>
            </a:r>
          </a:p>
          <a:p>
            <a:pPr marL="342900" indent="-342900" algn="ctr" defTabSz="457200" fontAlgn="auto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</a:pPr>
            <a:r>
              <a:rPr lang="ru-RU" sz="2800" b="1" cap="all" dirty="0">
                <a:ln/>
                <a:solidFill>
                  <a:srgbClr val="002060"/>
                </a:solidFill>
                <a:effectLst>
                  <a:reflection blurRad="10000" stA="55000" endPos="48000" dist="500" dir="5400000" sy="-100000" algn="bl" rotWithShape="0"/>
                </a:effectLst>
                <a:latin typeface="Comic Sans MS" panose="030F0702030302020204" pitchFamily="66" charset="0"/>
                <a:cs typeface="+mn-cs"/>
              </a:rPr>
              <a:t>легко и  свободно! </a:t>
            </a:r>
          </a:p>
        </p:txBody>
      </p:sp>
    </p:spTree>
    <p:extLst>
      <p:ext uri="{BB962C8B-B14F-4D97-AF65-F5344CB8AC3E}">
        <p14:creationId xmlns:p14="http://schemas.microsoft.com/office/powerpoint/2010/main" xmlns="" val="1820847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0"/>
            <a:ext cx="6347713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Используемая литература: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087740"/>
            <a:ext cx="8262966" cy="1152128"/>
          </a:xfrm>
        </p:spPr>
        <p:txBody>
          <a:bodyPr/>
          <a:lstStyle/>
          <a:p>
            <a:r>
              <a:rPr lang="en-US" u="sng" dirty="0">
                <a:solidFill>
                  <a:srgbClr val="002060"/>
                </a:solidFill>
              </a:rPr>
              <a:t>http://technics-spu</a:t>
            </a:r>
            <a:r>
              <a:rPr lang="ru-RU" u="sng" dirty="0">
                <a:solidFill>
                  <a:srgbClr val="002060"/>
                </a:solidFill>
              </a:rPr>
              <a:t>(© 2007 – 2012 «Техника речи».</a:t>
            </a:r>
          </a:p>
          <a:p>
            <a:r>
              <a:rPr lang="en-US" u="sng" dirty="0">
                <a:solidFill>
                  <a:srgbClr val="002060"/>
                </a:solidFill>
              </a:rPr>
              <a:t>http://mirsovetov.ru</a:t>
            </a:r>
            <a:r>
              <a:rPr lang="ru-RU" u="sng" dirty="0">
                <a:solidFill>
                  <a:srgbClr val="002060"/>
                </a:solidFill>
              </a:rPr>
              <a:t> (© 2006 – 2012 «Мир Советов.</a:t>
            </a:r>
            <a:r>
              <a:rPr lang="en-US" u="sng" dirty="0">
                <a:solidFill>
                  <a:srgbClr val="002060"/>
                </a:solidFill>
              </a:rPr>
              <a:t>Ru</a:t>
            </a:r>
            <a:r>
              <a:rPr lang="ru-RU" u="sng">
                <a:solidFill>
                  <a:srgbClr val="002060"/>
                </a:solidFill>
              </a:rPr>
              <a:t>».</a:t>
            </a:r>
            <a:endParaRPr lang="ru-RU" u="sng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9512" y="476672"/>
            <a:ext cx="8496945" cy="57571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469582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1.Белякова, Л.И. Методика развития речевого дыхания у дошкольников с нарушениями речи: практическое пособие / Л.И. Белякова, Н.Н. Гончарова, Т.Г. Шишкова ; под общ. ред. Л.И. Беляковой. – М. : Книголюб, 2005. – 65 с.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2.Богатырева А. В.,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Косткина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М. А. Развитие речевого дыхания у детей с ОВЗ [Текст] // Педагогика: традиции и инновации: материалы IX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Междунар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науч.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конф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(г. Казань, январь 2018 г.). — Казань: Бук, 2018. — С. 11-16. — URL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469582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Воробьева Т. А., Воробьева П. А. Дыхание и речь. Работа над дыханием в комплексной методике коррекции звукопроизношения [Текст] / Т.А. Воробьева, П. А. Воробьева-  С-П.: Литера, 2014 г.-112с.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4695825" algn="l"/>
              </a:tabLs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</a:t>
            </a:r>
            <a:r>
              <a:rPr lang="ru-RU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Поваляева М.А. Настольная книга логопеда. Полный справочник  [Текст] / М.А. Поваляева. - М.: АСТ,Астрель,Полиграфиздат,2010 – 608 с.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tabLst>
                <a:tab pos="4695825" algn="l"/>
              </a:tabLst>
            </a:pPr>
            <a:r>
              <a:rPr lang="ru-RU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5.Ткаченко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Т.А. Логопедическая энциклопедия [Текст] / Т. А. Ткаченко.- М.: Мир книги, 2010 – 248 с.</a:t>
            </a:r>
            <a:endParaRPr lang="ru-RU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660640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611560" y="1600200"/>
            <a:ext cx="8136904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/>
              <a:t>     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</a:rPr>
              <a:t>    </a:t>
            </a:r>
          </a:p>
        </p:txBody>
      </p:sp>
      <p:pic>
        <p:nvPicPr>
          <p:cNvPr id="9218" name="Picture 2" descr="E:\документы по логопункту\2023-2024\консультации\проекты\дыхание\4b0b94fe4876c3989ece18076073aec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3890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467544" y="1844824"/>
            <a:ext cx="8352928" cy="4857750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E:\документы по логопункту\2023-2024\консультации\проекты\дыхание\0-02-05-77e2d68d1430fbd8f9102a350b138526742e3574d8091794c76c189bcfd29161_e439a5da02e34c8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320"/>
          <a:stretch/>
        </p:blipFill>
        <p:spPr bwMode="auto">
          <a:xfrm>
            <a:off x="323528" y="1"/>
            <a:ext cx="849694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794201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Содержимое 2"/>
          <p:cNvSpPr>
            <a:spLocks noGrp="1"/>
          </p:cNvSpPr>
          <p:nvPr>
            <p:ph idx="4294967295"/>
          </p:nvPr>
        </p:nvSpPr>
        <p:spPr>
          <a:xfrm>
            <a:off x="611560" y="1600200"/>
            <a:ext cx="8136904" cy="4525963"/>
          </a:xfrm>
        </p:spPr>
        <p:txBody>
          <a:bodyPr/>
          <a:lstStyle/>
          <a:p>
            <a:pPr marL="0" indent="0" eaLnBrk="1" hangingPunct="1">
              <a:buFont typeface="Arial" charset="0"/>
              <a:buNone/>
              <a:defRPr/>
            </a:pPr>
            <a:r>
              <a:rPr lang="ru-RU" dirty="0"/>
              <a:t>      </a:t>
            </a:r>
          </a:p>
          <a:p>
            <a:pPr marL="0" indent="0" algn="r">
              <a:buFont typeface="Arial" charset="0"/>
              <a:buNone/>
              <a:defRPr/>
            </a:pPr>
            <a:r>
              <a:rPr lang="ru-RU" sz="3600" b="1" dirty="0">
                <a:solidFill>
                  <a:prstClr val="black"/>
                </a:solidFill>
                <a:ea typeface="+mj-ea"/>
                <a:cs typeface="+mj-cs"/>
              </a:rPr>
              <a:t>Актуальность                   </a:t>
            </a:r>
            <a:r>
              <a:rPr lang="ru-RU" sz="2200" dirty="0">
                <a:solidFill>
                  <a:srgbClr val="800000"/>
                </a:solidFill>
                <a:latin typeface="Times New Roman" pitchFamily="18" charset="0"/>
              </a:rPr>
              <a:t> </a:t>
            </a:r>
            <a:r>
              <a:rPr lang="ru-RU" sz="2000" b="1" i="1" dirty="0">
                <a:solidFill>
                  <a:prstClr val="black"/>
                </a:solidFill>
              </a:rPr>
              <a:t>«Дыхание – основа жизни.</a:t>
            </a:r>
          </a:p>
          <a:p>
            <a:pPr marL="0" indent="0" algn="r">
              <a:buFont typeface="Arial" charset="0"/>
              <a:buNone/>
              <a:defRPr/>
            </a:pPr>
            <a:r>
              <a:rPr lang="ru-RU" sz="2000" b="1" i="1" dirty="0">
                <a:solidFill>
                  <a:prstClr val="black"/>
                </a:solidFill>
              </a:rPr>
              <a:t>Правильное дыхание – </a:t>
            </a:r>
          </a:p>
          <a:p>
            <a:pPr marL="0" indent="0" algn="r">
              <a:buFont typeface="Arial" charset="0"/>
              <a:buNone/>
              <a:defRPr/>
            </a:pPr>
            <a:r>
              <a:rPr lang="ru-RU" sz="2000" b="1" i="1" dirty="0">
                <a:solidFill>
                  <a:prstClr val="black"/>
                </a:solidFill>
              </a:rPr>
              <a:t>основа здоровья и долголетия».</a:t>
            </a:r>
          </a:p>
          <a:p>
            <a:pPr marL="0" indent="0" algn="r">
              <a:buFont typeface="Arial" charset="0"/>
              <a:buNone/>
              <a:defRPr/>
            </a:pPr>
            <a:r>
              <a:rPr lang="ru-RU" sz="2000" b="1" i="1" dirty="0">
                <a:solidFill>
                  <a:prstClr val="black"/>
                </a:solidFill>
              </a:rPr>
              <a:t> К.С. Станиславский</a:t>
            </a:r>
            <a:endParaRPr lang="ru-RU" sz="3600" b="1" dirty="0">
              <a:solidFill>
                <a:prstClr val="black"/>
              </a:solidFill>
              <a:ea typeface="+mj-ea"/>
              <a:cs typeface="+mj-cs"/>
            </a:endParaRPr>
          </a:p>
          <a:p>
            <a:pPr marL="0" indent="0" algn="just">
              <a:buFont typeface="Arial" charset="0"/>
              <a:buNone/>
              <a:defRPr/>
            </a:pPr>
            <a:r>
              <a:rPr lang="ru-RU" sz="2400" b="1" dirty="0"/>
              <a:t>У детей дошкольного возраста речевое дыхание несовершенно. Дети не умеют рационально использовать вдох и выдох, что отрицательно влияет на развитие речи детей.    Дети, имеющие ослабленный вдох и выдох, как правило, говорят тихо, затрудняются в произношении длинных фраз и не договаривают слова. </a:t>
            </a:r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400" dirty="0">
                <a:solidFill>
                  <a:srgbClr val="800000"/>
                </a:solidFill>
                <a:latin typeface="Times New Roman" pitchFamily="18" charset="0"/>
              </a:rPr>
              <a:t>   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Содержимое 2"/>
          <p:cNvSpPr>
            <a:spLocks noGrp="1"/>
          </p:cNvSpPr>
          <p:nvPr>
            <p:ph idx="4294967295"/>
          </p:nvPr>
        </p:nvSpPr>
        <p:spPr>
          <a:xfrm>
            <a:off x="323528" y="1600200"/>
            <a:ext cx="8640960" cy="4525963"/>
          </a:xfrm>
        </p:spPr>
        <p:txBody>
          <a:bodyPr/>
          <a:lstStyle/>
          <a:p>
            <a:pPr marL="0" lvl="0" indent="0" algn="r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ru-RU" sz="1800" i="1" dirty="0">
              <a:solidFill>
                <a:prstClr val="black"/>
              </a:solidFill>
              <a:latin typeface="Trebuchet MS"/>
            </a:endParaRPr>
          </a:p>
          <a:p>
            <a:pPr marL="0" lvl="0" indent="0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prstClr val="black"/>
                </a:solidFill>
                <a:ea typeface="+mj-ea"/>
                <a:cs typeface="+mj-cs"/>
              </a:rPr>
              <a:t>Цель: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ru-RU" sz="2800" b="1" dirty="0"/>
              <a:t>Формировать у детей умения и навыки         правильного физиологического и речевого дыхания. </a:t>
            </a:r>
          </a:p>
          <a:p>
            <a:pPr marL="0" indent="0">
              <a:lnSpc>
                <a:spcPct val="150000"/>
              </a:lnSpc>
              <a:buFont typeface="Arial" charset="0"/>
              <a:buNone/>
              <a:defRPr/>
            </a:pPr>
            <a:r>
              <a:rPr lang="ru-RU" sz="2800" b="1" dirty="0"/>
              <a:t>Развивать  силу, продолжительность, постепенность и целенаправленность  дыхания.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ru-RU" sz="2800" dirty="0"/>
          </a:p>
          <a:p>
            <a:pPr eaLnBrk="1" hangingPunct="1">
              <a:defRPr/>
            </a:pPr>
            <a:endParaRPr lang="ru-RU" sz="2800" dirty="0"/>
          </a:p>
          <a:p>
            <a:pPr eaLnBrk="1" hangingPunct="1">
              <a:defRPr/>
            </a:pPr>
            <a:endParaRPr lang="ru-RU" sz="2800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/>
          <a:lstStyle/>
          <a:p>
            <a:pPr eaLnBrk="1" hangingPunct="1"/>
            <a:r>
              <a:rPr lang="ru-RU" dirty="0"/>
              <a:t>задачи</a:t>
            </a:r>
          </a:p>
        </p:txBody>
      </p:sp>
      <p:sp>
        <p:nvSpPr>
          <p:cNvPr id="16386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45720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45720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понятия о здоровом образе жизни и правильном дыхании.</a:t>
            </a:r>
          </a:p>
          <a:p>
            <a:pPr marL="0" lvl="0" indent="45720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Обучить детей технике </a:t>
            </a:r>
            <a:r>
              <a:rPr lang="ru-RU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диафрагмально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релаксационного дыхания.</a:t>
            </a:r>
          </a:p>
          <a:p>
            <a:pPr marL="0" lvl="0" indent="45720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у детей навык дифференциации носового и ротового дыхания, эффективно использовать речевое дыхание.</a:t>
            </a:r>
          </a:p>
          <a:p>
            <a:pPr marL="0" lvl="0" indent="45720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силу, плавность и направленность выдыхаемой воздушной струи. </a:t>
            </a:r>
          </a:p>
          <a:p>
            <a:pPr marL="0" lvl="0" indent="45720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Повысить компетенцию педагогов в данной области.</a:t>
            </a:r>
          </a:p>
          <a:p>
            <a:pPr marL="0" lvl="0" indent="457200" algn="just" eaLnBrk="1" fontAlgn="auto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Привлечь внимание родителей к совместной работе по развитию правильного речевого дыхания у детей</a:t>
            </a:r>
            <a:r>
              <a:rPr lang="ru-RU" sz="2200" dirty="0">
                <a:solidFill>
                  <a:srgbClr val="002060"/>
                </a:solidFill>
                <a:latin typeface="Trebuchet MS"/>
              </a:rPr>
              <a:t>.</a:t>
            </a:r>
          </a:p>
          <a:p>
            <a:pPr eaLnBrk="1" hangingPunct="1">
              <a:defRPr/>
            </a:pPr>
            <a:endParaRPr lang="ru-RU" sz="2800" b="1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sz="2800" b="1" dirty="0"/>
              <a:t>                                       </a:t>
            </a:r>
            <a:endParaRPr lang="ru-RU" sz="2800" dirty="0"/>
          </a:p>
          <a:p>
            <a:pPr eaLnBrk="1" hangingPunct="1">
              <a:defRPr/>
            </a:pPr>
            <a:endParaRPr lang="ru-RU" sz="2800" dirty="0"/>
          </a:p>
          <a:p>
            <a:pPr eaLnBrk="1" hangingPunct="1">
              <a:defRPr/>
            </a:pPr>
            <a:endParaRPr lang="ru-RU" sz="2800" dirty="0"/>
          </a:p>
          <a:p>
            <a:pPr marL="0" indent="0" eaLnBrk="1" hangingPunct="1">
              <a:buFont typeface="Arial" charset="0"/>
              <a:buNone/>
              <a:defRPr/>
            </a:pP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3862811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Содержимое 2"/>
          <p:cNvSpPr>
            <a:spLocks noGrp="1"/>
          </p:cNvSpPr>
          <p:nvPr>
            <p:ph idx="4294967295"/>
          </p:nvPr>
        </p:nvSpPr>
        <p:spPr>
          <a:xfrm>
            <a:off x="971600" y="1600200"/>
            <a:ext cx="7258000" cy="4525963"/>
          </a:xfrm>
        </p:spPr>
        <p:txBody>
          <a:bodyPr/>
          <a:lstStyle/>
          <a:p>
            <a:pPr eaLnBrk="1" hangingPunct="1">
              <a:buFont typeface="Arial" charset="0"/>
              <a:buNone/>
              <a:defRPr/>
            </a:pPr>
            <a:r>
              <a:rPr lang="ru-RU" dirty="0"/>
              <a:t>    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ru-RU" dirty="0"/>
              <a:t>  </a:t>
            </a:r>
            <a:r>
              <a:rPr lang="ru-RU" sz="3600" b="1" dirty="0">
                <a:solidFill>
                  <a:prstClr val="black"/>
                </a:solidFill>
                <a:ea typeface="+mj-ea"/>
                <a:cs typeface="+mj-cs"/>
              </a:rPr>
              <a:t>Этапы работы: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>
                <a:solidFill>
                  <a:prstClr val="black"/>
                </a:solidFill>
              </a:rPr>
              <a:t>1 этап </a:t>
            </a:r>
            <a:r>
              <a:rPr lang="ru-RU" sz="2800" b="1" dirty="0">
                <a:solidFill>
                  <a:prstClr val="black"/>
                </a:solidFill>
              </a:rPr>
              <a:t>– выработка направленной воздушной струи, необходимой для правильного произношения;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b="1" dirty="0">
                <a:solidFill>
                  <a:prstClr val="black"/>
                </a:solidFill>
              </a:rPr>
              <a:t>2 этап </a:t>
            </a:r>
            <a:r>
              <a:rPr lang="ru-RU" sz="2800" b="1" dirty="0">
                <a:solidFill>
                  <a:prstClr val="black"/>
                </a:solidFill>
              </a:rPr>
              <a:t>– тренировка продолжительности речевого дыхания и умения на одном выдохе произнести фразу, состоящую из   3-6 слов.</a:t>
            </a:r>
          </a:p>
          <a:p>
            <a:pPr eaLnBrk="1" hangingPunct="1">
              <a:buFont typeface="Arial" charset="0"/>
              <a:buNone/>
              <a:defRPr/>
            </a:pPr>
            <a:endParaRPr lang="ru-RU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_Шаблон 2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1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4.xml><?xml version="1.0" encoding="utf-8"?>
<a:theme xmlns:a="http://schemas.openxmlformats.org/drawingml/2006/main" name="2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3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6.xml><?xml version="1.0" encoding="utf-8"?>
<a:theme xmlns:a="http://schemas.openxmlformats.org/drawingml/2006/main" name="4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7.xml><?xml version="1.0" encoding="utf-8"?>
<a:theme xmlns:a="http://schemas.openxmlformats.org/drawingml/2006/main" name="5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8.xml><?xml version="1.0" encoding="utf-8"?>
<a:theme xmlns:a="http://schemas.openxmlformats.org/drawingml/2006/main" name="6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7_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1075</TotalTime>
  <Words>1126</Words>
  <Application>Microsoft Office PowerPoint</Application>
  <PresentationFormat>Экран (4:3)</PresentationFormat>
  <Paragraphs>182</Paragraphs>
  <Slides>31</Slides>
  <Notes>4</Notes>
  <HiddenSlides>1</HiddenSlides>
  <MMClips>0</MMClips>
  <ScaleCrop>false</ScaleCrop>
  <HeadingPairs>
    <vt:vector size="4" baseType="variant">
      <vt:variant>
        <vt:lpstr>Тема</vt:lpstr>
      </vt:variant>
      <vt:variant>
        <vt:i4>12</vt:i4>
      </vt:variant>
      <vt:variant>
        <vt:lpstr>Заголовки слайдов</vt:lpstr>
      </vt:variant>
      <vt:variant>
        <vt:i4>31</vt:i4>
      </vt:variant>
    </vt:vector>
  </HeadingPairs>
  <TitlesOfParts>
    <vt:vector size="43" baseType="lpstr">
      <vt:lpstr>Шаблон 2</vt:lpstr>
      <vt:lpstr>Аспект</vt:lpstr>
      <vt:lpstr>1_Аспект</vt:lpstr>
      <vt:lpstr>2_Аспект</vt:lpstr>
      <vt:lpstr>3_Аспект</vt:lpstr>
      <vt:lpstr>4_Аспект</vt:lpstr>
      <vt:lpstr>5_Аспект</vt:lpstr>
      <vt:lpstr>6_Аспект</vt:lpstr>
      <vt:lpstr>7_Аспект</vt:lpstr>
      <vt:lpstr>1_Шаблон 2</vt:lpstr>
      <vt:lpstr>Тема Office</vt:lpstr>
      <vt:lpstr>1_Тема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задачи</vt:lpstr>
      <vt:lpstr>Слайд 9</vt:lpstr>
      <vt:lpstr>Существуют три основных направления  воздушной струи:  </vt:lpstr>
      <vt:lpstr>Слайд 11</vt:lpstr>
      <vt:lpstr>Параметры правильного  выдоха:</vt:lpstr>
      <vt:lpstr> </vt:lpstr>
      <vt:lpstr>Слайд 14</vt:lpstr>
      <vt:lpstr>Слайд 15</vt:lpstr>
      <vt:lpstr> </vt:lpstr>
      <vt:lpstr>ВЕРТУШКИ</vt:lpstr>
      <vt:lpstr>Слайд 18</vt:lpstr>
      <vt:lpstr>Тренажер футбол                   </vt:lpstr>
      <vt:lpstr>                                           Игры-соревнования:</vt:lpstr>
      <vt:lpstr>Слайд 21</vt:lpstr>
      <vt:lpstr>Слайд 22</vt:lpstr>
      <vt:lpstr>        «Фейерверк» </vt:lpstr>
      <vt:lpstr>Слайд 24</vt:lpstr>
      <vt:lpstr>«Бабочки порхают» </vt:lpstr>
      <vt:lpstr>Слайд 26</vt:lpstr>
      <vt:lpstr>Слайд 27</vt:lpstr>
      <vt:lpstr>Результат</vt:lpstr>
      <vt:lpstr>Слайд 29</vt:lpstr>
      <vt:lpstr>Слайд 30</vt:lpstr>
      <vt:lpstr>Используемая литература: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ТЕХНИКА САМОМАССАЖА</dc:title>
  <dc:creator>Admin</dc:creator>
  <cp:lastModifiedBy>Мария Александровна</cp:lastModifiedBy>
  <cp:revision>111</cp:revision>
  <dcterms:created xsi:type="dcterms:W3CDTF">2014-03-03T02:59:08Z</dcterms:created>
  <dcterms:modified xsi:type="dcterms:W3CDTF">2024-03-29T05:45:34Z</dcterms:modified>
</cp:coreProperties>
</file>