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5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A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80490-633E-467F-8335-0FD910DB2F45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DA4FF-F37E-4FDB-AE3A-FF02361B2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1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DADBFEB-57A0-4487-BFDE-3902F2B1C71B}" type="slidenum">
              <a:rPr lang="ru-RU" altLang="ru-RU">
                <a:solidFill>
                  <a:prstClr val="black"/>
                </a:solidFill>
              </a:rPr>
              <a:pPr/>
              <a:t>20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DADBFEB-57A0-4487-BFDE-3902F2B1C71B}" type="slidenum">
              <a:rPr lang="ru-RU" altLang="ru-RU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DADBFEB-57A0-4487-BFDE-3902F2B1C71B}" type="slidenum">
              <a:rPr lang="ru-RU" altLang="ru-RU">
                <a:solidFill>
                  <a:prstClr val="black"/>
                </a:solidFill>
              </a:rPr>
              <a:pPr/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23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DADBFEB-57A0-4487-BFDE-3902F2B1C71B}" type="slidenum">
              <a:rPr lang="ru-RU" altLang="ru-RU">
                <a:solidFill>
                  <a:prstClr val="black"/>
                </a:solidFill>
              </a:rPr>
              <a:pPr/>
              <a:t>24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D07BC-0562-474C-8792-020E8FF8BC6C}" type="slidenum">
              <a:rPr lang="ru-RU" altLang="ru-RU">
                <a:solidFill>
                  <a:prstClr val="black"/>
                </a:solidFill>
              </a:rPr>
              <a:pPr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2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7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microsoft.com/office/2007/relationships/hdphoto" Target="../media/hdphoto8.wdp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88640"/>
            <a:ext cx="6228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Зуева Надежда Валентиновна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r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музыкальный руководитель МБДОУ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r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«Детский сад комбинированного вида № 8»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r"/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</a:rPr>
              <a:t>город Иваново</a:t>
            </a:r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792" y="2348880"/>
            <a:ext cx="8262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Аннотация: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презентация служит дополнением к статье  на тему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652" y="335699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«Музыкальные занятия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как средство самовыражения и осознания собственной значимости ребёнком в детском </a:t>
            </a:r>
            <a:r>
              <a:rPr lang="ru-RU" altLang="ru-RU" sz="3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саду»</a:t>
            </a:r>
            <a:endParaRPr lang="ru-RU" altLang="ru-RU" sz="36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6093296"/>
            <a:ext cx="191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Ноябрь , 2023 год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747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865" y="1383596"/>
            <a:ext cx="7974782" cy="4711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16225" y="1569768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0466" y="692696"/>
            <a:ext cx="48702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38AC8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 </a:t>
            </a:r>
            <a:r>
              <a:rPr lang="ru-RU" sz="2800" b="1" dirty="0">
                <a:solidFill>
                  <a:srgbClr val="738AC8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ПРАКТИЧЕСКОЕ ЗАДАНИЕ</a:t>
            </a:r>
            <a:endParaRPr lang="ru-RU" sz="2800" dirty="0">
              <a:solidFill>
                <a:srgbClr val="738AC8">
                  <a:lumMod val="50000"/>
                </a:srgbClr>
              </a:solidFill>
              <a:latin typeface="Trebuchet MS"/>
            </a:endParaRPr>
          </a:p>
          <a:p>
            <a:pPr lvl="0" algn="ctr"/>
            <a:endParaRPr lang="ru-RU" sz="2800" dirty="0">
              <a:solidFill>
                <a:srgbClr val="738AC8">
                  <a:lumMod val="50000"/>
                </a:srgbClr>
              </a:solidFill>
              <a:latin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64724" y="4478236"/>
            <a:ext cx="1277252" cy="220311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7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pic>
        <p:nvPicPr>
          <p:cNvPr id="7" name="Picture 2" descr="https://i.ytimg.com/vi/BHgLCXJNa04/maxresdefaul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3710" y="1412777"/>
            <a:ext cx="6654674" cy="4111350"/>
          </a:xfrm>
          <a:prstGeom prst="rect">
            <a:avLst/>
          </a:prstGeom>
          <a:ln w="38100" cap="sq">
            <a:solidFill>
              <a:srgbClr val="FEB80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7689" y="771525"/>
            <a:ext cx="6966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EB80A">
                    <a:lumMod val="75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САМОВЫРАЖЕНИЕ ЧЕРЕЗ  РАССКАЗ</a:t>
            </a:r>
            <a:endParaRPr lang="ru-RU" sz="2800" dirty="0">
              <a:solidFill>
                <a:srgbClr val="FEB80A">
                  <a:lumMod val="75000"/>
                </a:srgbClr>
              </a:solidFill>
              <a:latin typeface="Trebuchet MS"/>
            </a:endParaRPr>
          </a:p>
        </p:txBody>
      </p:sp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06330" y="5339126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7505" y="5524127"/>
            <a:ext cx="6516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Рассказываем о «музыкальных образах»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словами 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6493" y="620688"/>
            <a:ext cx="6913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FD13B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САМОВЫРАЖЕНИЕ ЧЕРЕЗ РИСУНОК</a:t>
            </a:r>
            <a:endParaRPr lang="ru-RU" dirty="0">
              <a:solidFill>
                <a:srgbClr val="7FD13B">
                  <a:lumMod val="50000"/>
                </a:srgbClr>
              </a:solidFill>
              <a:latin typeface="Trebuchet MS"/>
            </a:endParaRPr>
          </a:p>
        </p:txBody>
      </p:sp>
      <p:pic>
        <p:nvPicPr>
          <p:cNvPr id="7" name="Picture 2" descr="https://pickimage.ru/wp-content/uploads/2021/04/detskoetvorchestv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553" y="1143908"/>
            <a:ext cx="6527402" cy="4233487"/>
          </a:xfrm>
          <a:prstGeom prst="rect">
            <a:avLst/>
          </a:prstGeom>
          <a:ln w="38100" cap="sq">
            <a:solidFill>
              <a:srgbClr val="7FD13B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06330" y="5339126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8802" y="5408871"/>
            <a:ext cx="5044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Рисуем «музыкальные образы»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на бумаге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700323" y="5195109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4753" y="273292"/>
            <a:ext cx="3810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>
                  <a:solidFill>
                    <a:srgbClr val="86AB2B"/>
                  </a:solidFill>
                </a:ln>
                <a:solidFill>
                  <a:srgbClr val="86AB2B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«</a:t>
            </a:r>
            <a:r>
              <a:rPr lang="ru-RU" sz="2800" b="1" dirty="0" smtClean="0">
                <a:ln>
                  <a:solidFill>
                    <a:srgbClr val="86AB2B"/>
                  </a:solidFill>
                </a:ln>
                <a:solidFill>
                  <a:srgbClr val="86AB2B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Колыбельная</a:t>
            </a:r>
            <a:r>
              <a:rPr lang="ru-RU" sz="2800" b="1" dirty="0" smtClean="0">
                <a:ln>
                  <a:solidFill>
                    <a:srgbClr val="86AB2B"/>
                  </a:solidFill>
                </a:ln>
                <a:solidFill>
                  <a:srgbClr val="86AB2B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»  </a:t>
            </a:r>
            <a:endParaRPr lang="ru-RU" dirty="0">
              <a:ln>
                <a:solidFill>
                  <a:srgbClr val="86AB2B"/>
                </a:solidFill>
              </a:ln>
              <a:solidFill>
                <a:srgbClr val="86AB2B"/>
              </a:solidFill>
              <a:latin typeface="Trebuchet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r="18076"/>
          <a:stretch/>
        </p:blipFill>
        <p:spPr bwMode="auto">
          <a:xfrm>
            <a:off x="4022995" y="908720"/>
            <a:ext cx="4905105" cy="3082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6AB2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21844" r="13545"/>
          <a:stretch/>
        </p:blipFill>
        <p:spPr bwMode="auto">
          <a:xfrm>
            <a:off x="251520" y="3451678"/>
            <a:ext cx="6571624" cy="31229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6AB2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7685" y="67881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EA157A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САМОВЫРАЖЕНИЕ ЧЕРЕЗ  ТАНЕЦ</a:t>
            </a:r>
            <a:endParaRPr lang="ru-RU" dirty="0">
              <a:solidFill>
                <a:srgbClr val="EA157A">
                  <a:lumMod val="50000"/>
                </a:srgbClr>
              </a:solidFill>
              <a:latin typeface="Trebuchet MS"/>
            </a:endParaRPr>
          </a:p>
        </p:txBody>
      </p:sp>
      <p:pic>
        <p:nvPicPr>
          <p:cNvPr id="8" name="Picture 2" descr="https://static.orgpage.ru/socialnewsphotos/fa/fa83446ad91946d885332ec29afe4a3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24" b="5680"/>
          <a:stretch/>
        </p:blipFill>
        <p:spPr bwMode="auto">
          <a:xfrm>
            <a:off x="1471850" y="1340767"/>
            <a:ext cx="6192390" cy="4027757"/>
          </a:xfrm>
          <a:prstGeom prst="rect">
            <a:avLst/>
          </a:prstGeom>
          <a:ln w="38100" cap="sq">
            <a:solidFill>
              <a:srgbClr val="EA157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06330" y="5339126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9641" y="5408871"/>
            <a:ext cx="5408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Передаём «музыкальные образы»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через движение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85" r="3313" b="13610"/>
          <a:stretch/>
        </p:blipFill>
        <p:spPr bwMode="auto">
          <a:xfrm>
            <a:off x="667126" y="1411567"/>
            <a:ext cx="7939854" cy="423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A157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0136" y="620688"/>
            <a:ext cx="3951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EA157A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Этюд «Осенний листок»</a:t>
            </a:r>
            <a:endParaRPr lang="ru-RU" dirty="0">
              <a:solidFill>
                <a:srgbClr val="EA157A">
                  <a:lumMod val="50000"/>
                </a:srgbClr>
              </a:solidFill>
              <a:latin typeface="Trebuchet MS"/>
            </a:endParaRPr>
          </a:p>
        </p:txBody>
      </p:sp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888488" y="5180917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47787" y="68334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37"/>
          <a:stretch/>
        </p:blipFill>
        <p:spPr bwMode="auto">
          <a:xfrm>
            <a:off x="443288" y="1163780"/>
            <a:ext cx="3778871" cy="4991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269895" y="5195110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88438" y="492125"/>
            <a:ext cx="60036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Танец  «От рассвета до рассвета»</a:t>
            </a:r>
            <a:endParaRPr lang="ru-RU" sz="2800" dirty="0">
              <a:solidFill>
                <a:srgbClr val="C00000"/>
              </a:solidFill>
              <a:latin typeface="Trebuchet M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37"/>
          <a:stretch/>
        </p:blipFill>
        <p:spPr bwMode="auto">
          <a:xfrm>
            <a:off x="4788024" y="1163781"/>
            <a:ext cx="3834499" cy="4991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71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646"/>
          <a:stretch/>
        </p:blipFill>
        <p:spPr bwMode="auto">
          <a:xfrm>
            <a:off x="2025098" y="528041"/>
            <a:ext cx="5130316" cy="5782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700324" y="5121173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6108" y="620688"/>
            <a:ext cx="3249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C544B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ТЕАТРАЛИЗАЦИЯ</a:t>
            </a:r>
            <a:endParaRPr lang="ru-RU" sz="2800" dirty="0">
              <a:solidFill>
                <a:srgbClr val="0C544B"/>
              </a:solidFill>
              <a:latin typeface="Trebuchet MS"/>
            </a:endParaRPr>
          </a:p>
        </p:txBody>
      </p:sp>
      <p:pic>
        <p:nvPicPr>
          <p:cNvPr id="1026" name="Picture 2" descr="https://ds91.centerstart.ru/sites/ds91.centerstart.ru/files/archive/-895x5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289" y="1168949"/>
            <a:ext cx="6827063" cy="4271683"/>
          </a:xfrm>
          <a:prstGeom prst="rect">
            <a:avLst/>
          </a:prstGeom>
          <a:ln w="38100" cap="sq">
            <a:solidFill>
              <a:srgbClr val="21B18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16224" y="4936176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6298" y="5482975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Обретаем уверенность через театрализацию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2062" y="1169857"/>
            <a:ext cx="6785425" cy="4995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9118" y="620688"/>
            <a:ext cx="215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738AC8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«Жди меня!»</a:t>
            </a:r>
            <a:endParaRPr lang="ru-RU" sz="28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8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455289" y="5353060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-3348880" y="335756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5616" y="600204"/>
            <a:ext cx="2987727" cy="1080120"/>
          </a:xfrm>
          <a:prstGeom prst="roundRect">
            <a:avLst/>
          </a:prstGeom>
          <a:gradFill rotWithShape="1">
            <a:gsLst>
              <a:gs pos="28000">
                <a:srgbClr val="FEB80A">
                  <a:tint val="18000"/>
                  <a:satMod val="120000"/>
                  <a:lumMod val="88000"/>
                </a:srgbClr>
              </a:gs>
              <a:gs pos="100000">
                <a:srgbClr val="FEB80A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FEB80A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srgbClr val="002060"/>
                </a:solidFill>
                <a:latin typeface="Trebuchet MS"/>
              </a:rPr>
              <a:t> </a:t>
            </a:r>
            <a:r>
              <a:rPr lang="ru-RU" sz="2800" b="1" kern="0" dirty="0" smtClean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самовыражение</a:t>
            </a:r>
            <a:endParaRPr lang="ru-RU" sz="2800" kern="0" dirty="0" smtClean="0">
              <a:solidFill>
                <a:srgbClr val="C00000"/>
              </a:solidFill>
              <a:latin typeface="Trebuchet M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1889" y="600204"/>
            <a:ext cx="2987727" cy="10801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Sylfaen" panose="010A0502050306030303" pitchFamily="18" charset="0"/>
              </a:rPr>
              <a:t>самореализация</a:t>
            </a:r>
            <a:endParaRPr lang="ru-RU" sz="2800" b="1" dirty="0">
              <a:solidFill>
                <a:prstClr val="black"/>
              </a:solidFill>
              <a:latin typeface="Sylfaen" panose="010A0502050306030303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4722" y="3789040"/>
            <a:ext cx="2987727" cy="10801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2 - опыт через действие</a:t>
            </a:r>
            <a:endParaRPr lang="ru-RU" dirty="0">
              <a:solidFill>
                <a:prstClr val="black"/>
              </a:solidFill>
              <a:latin typeface="Sylfaen" panose="010A050205030603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4722" y="2276872"/>
            <a:ext cx="2987727" cy="10801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3  -демонстрация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достижений</a:t>
            </a:r>
            <a:endParaRPr lang="ru-RU" sz="2400" dirty="0">
              <a:solidFill>
                <a:prstClr val="black"/>
              </a:solidFill>
              <a:latin typeface="Sylfaen" panose="010A05020503060303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9756" y="5301208"/>
            <a:ext cx="2987727" cy="10801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Sylfaen" panose="010A0502050306030303" pitchFamily="18" charset="0"/>
              </a:rPr>
              <a:t>1 – осознание, желание показать себя</a:t>
            </a:r>
          </a:p>
        </p:txBody>
      </p:sp>
      <p:pic>
        <p:nvPicPr>
          <p:cNvPr id="14" name="Picture 2" descr="https://sun9-34.userapi.com/TIj7OMsOH3AT0U_-1BQte_K3GBV94uASiaFBpQ/kLPykZNbJi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177" y="3080778"/>
            <a:ext cx="4335996" cy="3720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325616" y="2143485"/>
            <a:ext cx="2987727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ПРОГРЕСС</a:t>
            </a:r>
            <a:endParaRPr lang="ru-RU" sz="32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5" name="Стрелка вверх 14"/>
          <p:cNvSpPr/>
          <p:nvPr/>
        </p:nvSpPr>
        <p:spPr>
          <a:xfrm flipH="1">
            <a:off x="1736186" y="1680324"/>
            <a:ext cx="280358" cy="596548"/>
          </a:xfrm>
          <a:prstGeom prst="upArrow">
            <a:avLst/>
          </a:prstGeom>
          <a:solidFill>
            <a:srgbClr val="002060"/>
          </a:solidFill>
          <a:ln w="15875" cap="flat" cmpd="sng" algn="ctr">
            <a:solidFill>
              <a:srgbClr val="7FD13B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002060"/>
              </a:solidFill>
              <a:latin typeface="Trebuchet MS"/>
            </a:endParaRPr>
          </a:p>
        </p:txBody>
      </p:sp>
      <p:sp>
        <p:nvSpPr>
          <p:cNvPr id="16" name="Стрелка вверх 15"/>
          <p:cNvSpPr/>
          <p:nvPr/>
        </p:nvSpPr>
        <p:spPr>
          <a:xfrm flipH="1">
            <a:off x="1723440" y="3429000"/>
            <a:ext cx="280358" cy="360040"/>
          </a:xfrm>
          <a:prstGeom prst="upArrow">
            <a:avLst/>
          </a:prstGeom>
          <a:solidFill>
            <a:srgbClr val="002060"/>
          </a:solidFill>
          <a:ln w="15875" cap="flat" cmpd="sng" algn="ctr">
            <a:solidFill>
              <a:srgbClr val="7FD13B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002060"/>
              </a:solidFill>
              <a:latin typeface="Trebuchet MS"/>
            </a:endParaRPr>
          </a:p>
        </p:txBody>
      </p:sp>
      <p:sp>
        <p:nvSpPr>
          <p:cNvPr id="17" name="Стрелка вверх 16"/>
          <p:cNvSpPr/>
          <p:nvPr/>
        </p:nvSpPr>
        <p:spPr>
          <a:xfrm flipH="1">
            <a:off x="1748406" y="4941168"/>
            <a:ext cx="280358" cy="360040"/>
          </a:xfrm>
          <a:prstGeom prst="upArrow">
            <a:avLst/>
          </a:prstGeom>
          <a:solidFill>
            <a:srgbClr val="002060"/>
          </a:solidFill>
          <a:ln w="15875" cap="flat" cmpd="sng" algn="ctr">
            <a:solidFill>
              <a:srgbClr val="7FD13B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002060"/>
              </a:solidFill>
              <a:latin typeface="Trebuchet MS"/>
            </a:endParaRPr>
          </a:p>
        </p:txBody>
      </p:sp>
      <p:sp>
        <p:nvSpPr>
          <p:cNvPr id="18" name="Стрелка вверх 17"/>
          <p:cNvSpPr/>
          <p:nvPr/>
        </p:nvSpPr>
        <p:spPr>
          <a:xfrm rot="5400000" flipH="1">
            <a:off x="4314561" y="801830"/>
            <a:ext cx="244710" cy="568167"/>
          </a:xfrm>
          <a:prstGeom prst="upArrow">
            <a:avLst/>
          </a:prstGeom>
          <a:solidFill>
            <a:srgbClr val="002060"/>
          </a:solidFill>
          <a:ln w="15875" cap="flat" cmpd="sng" algn="ctr">
            <a:solidFill>
              <a:srgbClr val="7FD13B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002060"/>
              </a:solidFill>
              <a:latin typeface="Trebuchet MS"/>
            </a:endParaRPr>
          </a:p>
        </p:txBody>
      </p:sp>
      <p:sp>
        <p:nvSpPr>
          <p:cNvPr id="19" name="Стрелка вверх 18"/>
          <p:cNvSpPr/>
          <p:nvPr/>
        </p:nvSpPr>
        <p:spPr>
          <a:xfrm flipH="1" flipV="1">
            <a:off x="6819478" y="1724687"/>
            <a:ext cx="240249" cy="394096"/>
          </a:xfrm>
          <a:prstGeom prst="upArrow">
            <a:avLst/>
          </a:prstGeom>
          <a:solidFill>
            <a:srgbClr val="002060"/>
          </a:solidFill>
          <a:ln w="15875" cap="flat" cmpd="sng" algn="ctr">
            <a:solidFill>
              <a:srgbClr val="7FD13B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srgbClr val="00206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8724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675" y="1150167"/>
            <a:ext cx="7750062" cy="4965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ECFF">
                <a:lumMod val="75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514533"/>
            <a:ext cx="332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«Снежная королева»</a:t>
            </a:r>
            <a:endParaRPr lang="ru-RU" sz="2800" dirty="0">
              <a:solidFill>
                <a:srgbClr val="002060"/>
              </a:solidFill>
              <a:latin typeface="Trebuchet MS"/>
            </a:endParaRPr>
          </a:p>
        </p:txBody>
      </p:sp>
      <p:pic>
        <p:nvPicPr>
          <p:cNvPr id="8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203770" y="5568674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832" y="796910"/>
            <a:ext cx="7632848" cy="5342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ECFF">
                <a:lumMod val="75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786154" y="5411133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742" y="1178853"/>
            <a:ext cx="7971027" cy="49040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250353" y="5195111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5683" y="561792"/>
            <a:ext cx="5909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«Три поросёнка на новый лад»</a:t>
            </a:r>
            <a:endParaRPr lang="ru-RU" sz="2800" dirty="0">
              <a:solidFill>
                <a:srgbClr val="00206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466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665" y="999610"/>
            <a:ext cx="8167181" cy="4775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263549" y="5051093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22" y="908720"/>
            <a:ext cx="8208912" cy="46175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383280" y="4771434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9048"/>
            <a:ext cx="7106503" cy="5329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16224" y="5339126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50235"/>
            <a:ext cx="6571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  <a:ea typeface="Calibri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  <a:ea typeface="Calibri"/>
              </a:rPr>
              <a:t>Умение оценивать успехи других детей</a:t>
            </a:r>
            <a:endParaRPr lang="ru-RU" sz="2800" b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32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16225" y="5405490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xn--141-5cdyfbqsrn3e8b.xn--p1ai/attachments/Image/007722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" b="97335" l="2067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"/>
          <a:stretch/>
        </p:blipFill>
        <p:spPr bwMode="auto">
          <a:xfrm>
            <a:off x="81835" y="3274987"/>
            <a:ext cx="5206177" cy="34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hotoshop-kopona.com/uploads/posts/2019-08/1566417245_29-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8" b="100000" l="0" r="100000">
                        <a14:foregroundMark x1="17263" y1="15490" x2="17263" y2="15490"/>
                        <a14:foregroundMark x1="5789" y1="24706" x2="5789" y2="24706"/>
                        <a14:foregroundMark x1="54526" y1="6667" x2="54526" y2="6667"/>
                        <a14:foregroundMark x1="77684" y1="16275" x2="77684" y2="16275"/>
                        <a14:foregroundMark x1="80842" y1="25098" x2="80842" y2="25098"/>
                        <a14:foregroundMark x1="91158" y1="24314" x2="91158" y2="24314"/>
                        <a14:foregroundMark x1="88000" y1="17451" x2="88000" y2="17451"/>
                        <a14:foregroundMark x1="89158" y1="12549" x2="89158" y2="12549"/>
                        <a14:foregroundMark x1="76526" y1="14706" x2="76526" y2="14706"/>
                        <a14:foregroundMark x1="64842" y1="9216" x2="64842" y2="9216"/>
                        <a14:foregroundMark x1="59895" y1="16667" x2="59895" y2="16667"/>
                        <a14:foregroundMark x1="42211" y1="8431" x2="42211" y2="8431"/>
                        <a14:foregroundMark x1="26421" y1="13725" x2="26421" y2="13725"/>
                        <a14:foregroundMark x1="10105" y1="14118" x2="10105" y2="14118"/>
                        <a14:foregroundMark x1="7579" y1="18039" x2="7579" y2="18039"/>
                        <a14:foregroundMark x1="2211" y1="24314" x2="2211" y2="24314"/>
                        <a14:foregroundMark x1="28947" y1="19216" x2="28947" y2="19216"/>
                        <a14:foregroundMark x1="22842" y1="16667" x2="22842" y2="16667"/>
                        <a14:foregroundMark x1="14316" y1="16275" x2="14316" y2="16275"/>
                        <a14:foregroundMark x1="19684" y1="15098" x2="19684" y2="15098"/>
                        <a14:foregroundMark x1="33158" y1="13725" x2="33158" y2="13725"/>
                        <a14:foregroundMark x1="40632" y1="11176" x2="40632" y2="11176"/>
                        <a14:foregroundMark x1="39053" y1="4902" x2="39053" y2="4902"/>
                        <a14:foregroundMark x1="46421" y1="4902" x2="46421" y2="4902"/>
                        <a14:foregroundMark x1="51158" y1="5882" x2="51158" y2="5882"/>
                        <a14:foregroundMark x1="59053" y1="3333" x2="59053" y2="3333"/>
                        <a14:foregroundMark x1="56947" y1="7451" x2="56947" y2="7451"/>
                        <a14:foregroundMark x1="61263" y1="7451" x2="61263" y2="7451"/>
                        <a14:foregroundMark x1="72737" y1="13725" x2="72737" y2="13725"/>
                        <a14:foregroundMark x1="82842" y1="14118" x2="82842" y2="14118"/>
                        <a14:foregroundMark x1="24632" y1="24314" x2="24632" y2="24314"/>
                        <a14:foregroundMark x1="56737" y1="96275" x2="56737" y2="96275"/>
                        <a14:foregroundMark x1="52947" y1="98235" x2="52947" y2="98235"/>
                        <a14:foregroundMark x1="42211" y1="96667" x2="42211" y2="96667"/>
                        <a14:foregroundMark x1="38316" y1="96275" x2="38316" y2="96275"/>
                        <a14:foregroundMark x1="84000" y1="18431" x2="84000" y2="18431"/>
                        <a14:foregroundMark x1="53895" y1="15490" x2="53895" y2="15490"/>
                        <a14:foregroundMark x1="44842" y1="15882" x2="44842" y2="15882"/>
                        <a14:foregroundMark x1="47579" y1="9216" x2="47579" y2="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68" y="246684"/>
            <a:ext cx="4956005" cy="26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avatars.mds.yandex.net/get-zen_doc/53963/pub_5bcd89fe3491a600a9658528_5bcd8a93a452a000ab754bf6/scale_120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0" b="93750" l="17000" r="53250">
                        <a14:foregroundMark x1="31750" y1="78333" x2="31750" y2="78333"/>
                        <a14:foregroundMark x1="30000" y1="79083" x2="30000" y2="79083"/>
                        <a14:foregroundMark x1="28250" y1="77333" x2="28250" y2="77333"/>
                        <a14:foregroundMark x1="32750" y1="82417" x2="32750" y2="82417"/>
                        <a14:foregroundMark x1="30333" y1="83000" x2="30333" y2="83000"/>
                        <a14:foregroundMark x1="28583" y1="81417" x2="28583" y2="81417"/>
                        <a14:foregroundMark x1="29417" y1="84750" x2="29417" y2="85333"/>
                        <a14:foregroundMark x1="40167" y1="82667" x2="40167" y2="82667"/>
                        <a14:foregroundMark x1="39750" y1="78167" x2="39750" y2="78167"/>
                        <a14:foregroundMark x1="39583" y1="74417" x2="39583" y2="74417"/>
                        <a14:foregroundMark x1="41750" y1="71833" x2="41750" y2="71833"/>
                        <a14:foregroundMark x1="43500" y1="73667" x2="43500" y2="73667"/>
                        <a14:foregroundMark x1="43500" y1="77750" x2="43500" y2="77750"/>
                        <a14:foregroundMark x1="43083" y1="82000" x2="43083" y2="82000"/>
                        <a14:foregroundMark x1="43250" y1="86917" x2="43250" y2="86917"/>
                        <a14:foregroundMark x1="40917" y1="86167" x2="40917" y2="86167"/>
                        <a14:foregroundMark x1="43833" y1="84167" x2="43833" y2="84167"/>
                        <a14:foregroundMark x1="42083" y1="80250" x2="42083" y2="80250"/>
                        <a14:foregroundMark x1="42083" y1="74417" x2="42083" y2="74417"/>
                        <a14:foregroundMark x1="38167" y1="70917" x2="38167" y2="70917"/>
                        <a14:foregroundMark x1="43833" y1="71500" x2="44417" y2="71500"/>
                        <a14:foregroundMark x1="45250" y1="74250" x2="45250" y2="74250"/>
                        <a14:foregroundMark x1="44667" y1="78917" x2="44667" y2="78917"/>
                        <a14:backgroundMark x1="25583" y1="81167" x2="25583" y2="81167"/>
                        <a14:backgroundMark x1="25167" y1="83917" x2="25167" y2="8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39050" r="52615" b="10529"/>
          <a:stretch/>
        </p:blipFill>
        <p:spPr bwMode="auto">
          <a:xfrm>
            <a:off x="3934868" y="1378767"/>
            <a:ext cx="1432027" cy="305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mg0.liveinternet.ru/images/attach/d/2/151/414/151414476_5414204_bebcc0418e4451b20f462e9d98c617a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740">
            <a:off x="-23735" y="1276559"/>
            <a:ext cx="4104456" cy="151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mg0.liveinternet.ru/images/attach/d/2/151/414/151414476_5414204_bebcc0418e4451b20f462e9d98c617a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740">
            <a:off x="4532541" y="4492066"/>
            <a:ext cx="4104456" cy="151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61417"/>
            <a:ext cx="2970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Sylfaen" panose="010A0502050306030303" pitchFamily="18" charset="0"/>
                <a:ea typeface="Calibri"/>
              </a:rPr>
              <a:t>Преемственность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646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portishka.com/uploads/posts/2022-11/1667450755_11-sportishka-com-p-tantsi-dlya-detei-v-detskom-sadu-oboi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640960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535" y="5166532"/>
            <a:ext cx="5546711" cy="646331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48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221592" y="656325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919767" y="5341989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656325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Способы самовыражения  </a:t>
            </a:r>
          </a:p>
        </p:txBody>
      </p:sp>
      <p:pic>
        <p:nvPicPr>
          <p:cNvPr id="8" name="Picture 2" descr="https://ds04.infourok.ru/uploads/ex/093e/001713ad-f5fee700/1/hello_html_568c37af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45500" y="1300407"/>
            <a:ext cx="2572709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7.pngegg.com/pngimages/649/419/png-clipart-cartoon-senses-child-pencil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0" b="100000" l="2820" r="98684">
                        <a14:foregroundMark x1="22744" y1="40566" x2="22744" y2="40566"/>
                        <a14:foregroundMark x1="19925" y1="40836" x2="19925" y2="4083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7376" t="-7216" r="-3253"/>
          <a:stretch/>
        </p:blipFill>
        <p:spPr bwMode="auto">
          <a:xfrm>
            <a:off x="3239850" y="1847687"/>
            <a:ext cx="2664297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w7.pngwing.com/pngs/704/652/png-transparent-hip-hop-dance-art-graphy-pole-dance-others-miscellaneous-child-hand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344" r="100000">
                        <a14:foregroundMark x1="55914" y1="44633" x2="55914" y2="446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0908"/>
          <a:stretch/>
        </p:blipFill>
        <p:spPr bwMode="auto">
          <a:xfrm>
            <a:off x="6312824" y="1300407"/>
            <a:ext cx="2561185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A157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40002" y="5436513"/>
            <a:ext cx="3791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собственное мнение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090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55576" y="48976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s://teachingwithorff.com/wp-content/uploads/2016/02/Childmindijng-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60" y="771525"/>
            <a:ext cx="7180690" cy="4756082"/>
          </a:xfrm>
          <a:prstGeom prst="rect">
            <a:avLst/>
          </a:prstGeom>
          <a:ln w="38100" cap="sq">
            <a:solidFill>
              <a:srgbClr val="1AB39F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700324" y="5323016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7743" y="5611486"/>
            <a:ext cx="2739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импровизация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415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i.mycdn.me/i?r=AzEPZsRbOZEKgBhR0XGMT1RkHV27UFgpXLCPP6qajW1bn6aKTM5SRkZCeTgDn6uOyi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429" y="620688"/>
            <a:ext cx="7089654" cy="5118730"/>
          </a:xfrm>
          <a:prstGeom prst="rect">
            <a:avLst/>
          </a:prstGeom>
          <a:ln w="38100" cap="sq">
            <a:solidFill>
              <a:srgbClr val="FEB80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718843" y="5336635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5771" y="5749397"/>
            <a:ext cx="2733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театрализация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12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phonoteka.org/uploads/posts/2021-04/1618875752_5-phonoteka_org-p-detskie-muzikalnie-foni-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042" y="1052736"/>
            <a:ext cx="7488283" cy="430210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714954" y="5176977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8272" y="5436753"/>
            <a:ext cx="6783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эмоциональное </a:t>
            </a:r>
            <a:r>
              <a:rPr lang="ru-RU" sz="3200" b="1" dirty="0" smtClean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восприятие </a:t>
            </a:r>
            <a:r>
              <a:rPr lang="ru-RU" sz="3200" b="1" dirty="0">
                <a:solidFill>
                  <a:srgbClr val="00206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музыки</a:t>
            </a:r>
            <a:endParaRPr lang="ru-RU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797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0291" y="523838"/>
            <a:ext cx="4211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Авторская программа  </a:t>
            </a:r>
            <a:endParaRPr lang="ru-RU" sz="32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1755" y="1127353"/>
            <a:ext cx="6337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«В МИРЕ МУЗЫКИ И ТАНЦА»</a:t>
            </a:r>
            <a:endParaRPr lang="ru-RU" sz="3200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0" name="Picture 2" descr="https://e7.pngegg.com/pngimages/366/408/png-clipart-pregnancy-social-security-sense-money-woman-pregnancy-miscellaneous-angl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81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856984" cy="49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vatars.mds.yandex.net/get-zen_doc/4715514/pub_60262dcf215bdf19472bee8c_60262e0ffa0bd9159a826b16/scale_120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248">
            <a:off x="1985054" y="2487184"/>
            <a:ext cx="2325545" cy="23313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xn--23-kmc.xn--80aafey1amqq.xn--d1acj3b/images/events/cover/5fe47faee921410b6a986da1f00bce33_big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33888">
            <a:off x="5000661" y="2426212"/>
            <a:ext cx="2080308" cy="2559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584081" y="705772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heaclub.ru/tim/249bcdb823ea8db1b864ecc9f4475849/muzikalnii-konkurs-ugadai-melodiyu---slova-iz-pesen-multfilma-quotfiksikiquot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" b="99351" l="0" r="100000">
                        <a14:foregroundMark x1="22087" y1="69091" x2="22087" y2="69091"/>
                        <a14:foregroundMark x1="22087" y1="60519" x2="22087" y2="60519"/>
                        <a14:foregroundMark x1="15478" y1="60779" x2="15478" y2="60779"/>
                        <a14:foregroundMark x1="6261" y1="56494" x2="6261" y2="56494"/>
                        <a14:foregroundMark x1="4000" y1="61039" x2="4000" y2="61039"/>
                        <a14:foregroundMark x1="24870" y1="64545" x2="24870" y2="64545"/>
                        <a14:foregroundMark x1="24870" y1="72338" x2="24870" y2="72338"/>
                        <a14:foregroundMark x1="17391" y1="62208" x2="17391" y2="62208"/>
                        <a14:foregroundMark x1="12696" y1="55844" x2="12696" y2="55844"/>
                        <a14:foregroundMark x1="30261" y1="84416" x2="30261" y2="84416"/>
                        <a14:foregroundMark x1="47130" y1="85195" x2="47130" y2="85195"/>
                        <a14:foregroundMark x1="68000" y1="78701" x2="68000" y2="78701"/>
                        <a14:foregroundMark x1="75304" y1="69740" x2="75304" y2="69740"/>
                        <a14:foregroundMark x1="81913" y1="56753" x2="81913" y2="56753"/>
                        <a14:foregroundMark x1="83478" y1="48961" x2="83478" y2="48961"/>
                        <a14:foregroundMark x1="85217" y1="32597" x2="85217" y2="32597"/>
                        <a14:foregroundMark x1="92174" y1="21948" x2="92174" y2="21948"/>
                        <a14:foregroundMark x1="95826" y1="19870" x2="95826" y2="19870"/>
                        <a14:foregroundMark x1="86609" y1="21299" x2="86609" y2="21299"/>
                        <a14:foregroundMark x1="88000" y1="24545" x2="88000" y2="24545"/>
                        <a14:foregroundMark x1="97391" y1="25325" x2="97391" y2="25325"/>
                        <a14:foregroundMark x1="93043" y1="28831" x2="93043" y2="28831"/>
                        <a14:foregroundMark x1="90609" y1="34026" x2="90609" y2="34026"/>
                        <a14:foregroundMark x1="87652" y1="42597" x2="87652" y2="42597"/>
                        <a14:foregroundMark x1="85739" y1="50519" x2="85739" y2="51299"/>
                        <a14:foregroundMark x1="85217" y1="59740" x2="85217" y2="59740"/>
                        <a14:foregroundMark x1="79826" y1="74286" x2="79826" y2="74286"/>
                        <a14:foregroundMark x1="82261" y1="67143" x2="82261" y2="67143"/>
                        <a14:foregroundMark x1="84522" y1="61948" x2="84522" y2="61948"/>
                        <a14:foregroundMark x1="79130" y1="65974" x2="79130" y2="65974"/>
                        <a14:foregroundMark x1="71826" y1="79870" x2="71826" y2="79870"/>
                        <a14:foregroundMark x1="28174" y1="92208" x2="28174" y2="92208"/>
                        <a14:foregroundMark x1="51304" y1="93377" x2="51304" y2="93377"/>
                        <a14:foregroundMark x1="37217" y1="93896" x2="37217" y2="93896"/>
                        <a14:foregroundMark x1="35826" y1="95974" x2="35826" y2="95974"/>
                        <a14:foregroundMark x1="22783" y1="91299" x2="22783" y2="91299"/>
                        <a14:foregroundMark x1="17391" y1="79870" x2="17391" y2="79870"/>
                        <a14:foregroundMark x1="30957" y1="75455" x2="30957" y2="75455"/>
                        <a14:foregroundMark x1="56696" y1="81558" x2="56696" y2="81558"/>
                        <a14:foregroundMark x1="58261" y1="85065" x2="58261" y2="85065"/>
                        <a14:foregroundMark x1="74261" y1="50519" x2="74261" y2="50519"/>
                        <a14:foregroundMark x1="80348" y1="35195" x2="80348" y2="35195"/>
                        <a14:foregroundMark x1="80696" y1="26494" x2="80696" y2="26494"/>
                        <a14:foregroundMark x1="85043" y1="26494" x2="85043" y2="26494"/>
                        <a14:foregroundMark x1="74261" y1="77143" x2="74261" y2="77143"/>
                        <a14:foregroundMark x1="16348" y1="68312" x2="16348" y2="68312"/>
                        <a14:foregroundMark x1="10435" y1="65065" x2="10435" y2="65065"/>
                        <a14:foregroundMark x1="10435" y1="70260" x2="10435" y2="70260"/>
                        <a14:foregroundMark x1="5565" y1="68312" x2="5565" y2="68312"/>
                        <a14:foregroundMark x1="6609" y1="70909" x2="6609" y2="70909"/>
                        <a14:foregroundMark x1="5739" y1="65065" x2="5739" y2="65065"/>
                        <a14:foregroundMark x1="12000" y1="62727" x2="12000" y2="62727"/>
                        <a14:foregroundMark x1="16348" y1="74026" x2="16348" y2="74026"/>
                        <a14:foregroundMark x1="15130" y1="71169" x2="15130" y2="71169"/>
                        <a14:foregroundMark x1="23478" y1="67143" x2="23478" y2="67143"/>
                        <a14:foregroundMark x1="3478" y1="57403" x2="3478" y2="57403"/>
                        <a14:foregroundMark x1="14261" y1="65714" x2="14261" y2="65714"/>
                        <a14:foregroundMark x1="69043" y1="82338" x2="69043" y2="82338"/>
                        <a14:foregroundMark x1="57565" y1="90779" x2="57565" y2="90779"/>
                        <a14:foregroundMark x1="41739" y1="93377" x2="41739" y2="93377"/>
                        <a14:foregroundMark x1="35652" y1="15325" x2="35652" y2="15325"/>
                        <a14:foregroundMark x1="77217" y1="3506" x2="77217" y2="3506"/>
                        <a14:foregroundMark x1="76522" y1="6883" x2="76522" y2="6883"/>
                        <a14:foregroundMark x1="75652" y1="10390" x2="75652" y2="10390"/>
                        <a14:foregroundMark x1="62609" y1="8961" x2="62609" y2="8961"/>
                        <a14:foregroundMark x1="64870" y1="6364" x2="64870" y2="6364"/>
                        <a14:foregroundMark x1="68348" y1="2857" x2="68348" y2="2857"/>
                        <a14:foregroundMark x1="15130" y1="75844" x2="15130" y2="75844"/>
                        <a14:foregroundMark x1="8522" y1="74026" x2="8522" y2="74026"/>
                        <a14:foregroundMark x1="2435" y1="71948" x2="2435" y2="71948"/>
                        <a14:foregroundMark x1="5043" y1="74026" x2="5043" y2="74026"/>
                        <a14:foregroundMark x1="3478" y1="48961" x2="3478" y2="48961"/>
                        <a14:foregroundMark x1="71130" y1="51039" x2="71130" y2="51039"/>
                        <a14:foregroundMark x1="77217" y1="42987" x2="77217" y2="42987"/>
                        <a14:foregroundMark x1="74435" y1="34675" x2="74435" y2="34675"/>
                        <a14:foregroundMark x1="71315" y1="7143" x2="71315" y2="7143"/>
                        <a14:foregroundMark x1="64940" y1="16071" x2="64940" y2="16071"/>
                        <a14:foregroundMark x1="63745" y1="23810" x2="63745" y2="23810"/>
                        <a14:foregroundMark x1="64940" y1="20238" x2="64940" y2="2023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00297" y="2008685"/>
            <a:ext cx="2387058" cy="32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59841" y="2722772"/>
            <a:ext cx="2592288" cy="1080120"/>
          </a:xfrm>
          <a:prstGeom prst="roundRect">
            <a:avLst/>
          </a:prstGeom>
          <a:gradFill rotWithShape="1">
            <a:gsLst>
              <a:gs pos="28000">
                <a:srgbClr val="1AB39F">
                  <a:tint val="18000"/>
                  <a:satMod val="120000"/>
                  <a:lumMod val="88000"/>
                </a:srgbClr>
              </a:gs>
              <a:gs pos="100000">
                <a:srgbClr val="1AB39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1AB39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МУЗЫКА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552" y="4941168"/>
            <a:ext cx="2592288" cy="1080120"/>
          </a:xfrm>
          <a:prstGeom prst="roundRect">
            <a:avLst/>
          </a:prstGeom>
          <a:gradFill rotWithShape="1">
            <a:gsLst>
              <a:gs pos="28000">
                <a:srgbClr val="1AB39F">
                  <a:tint val="18000"/>
                  <a:satMod val="120000"/>
                  <a:lumMod val="88000"/>
                </a:srgbClr>
              </a:gs>
              <a:gs pos="100000">
                <a:srgbClr val="1AB39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1AB39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РИТМИКА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94032" y="2695724"/>
            <a:ext cx="2916324" cy="1080120"/>
          </a:xfrm>
          <a:prstGeom prst="roundRect">
            <a:avLst/>
          </a:prstGeom>
          <a:gradFill rotWithShape="1">
            <a:gsLst>
              <a:gs pos="28000">
                <a:srgbClr val="1AB39F">
                  <a:tint val="18000"/>
                  <a:satMod val="120000"/>
                  <a:lumMod val="88000"/>
                </a:srgbClr>
              </a:gs>
              <a:gs pos="100000">
                <a:srgbClr val="1AB39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1AB39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 1-е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полугодие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«СРАВНЕНИЕ»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77473" y="4941168"/>
            <a:ext cx="3942692" cy="1080120"/>
          </a:xfrm>
          <a:prstGeom prst="roundRect">
            <a:avLst/>
          </a:prstGeom>
          <a:gradFill rotWithShape="1">
            <a:gsLst>
              <a:gs pos="28000">
                <a:srgbClr val="1AB39F">
                  <a:tint val="18000"/>
                  <a:satMod val="120000"/>
                  <a:lumMod val="88000"/>
                </a:srgbClr>
              </a:gs>
              <a:gs pos="100000">
                <a:srgbClr val="1AB39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1AB39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2-е полугодие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lfaen" panose="010A0502050306030303" pitchFamily="18" charset="0"/>
              </a:rPr>
              <a:t>«ВЫРАЗИТЕЛЬНОСТЬ И ИЗОБРАЗИТЕЛЬНОСТЬ»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65984" y="292388"/>
            <a:ext cx="3168352" cy="1516561"/>
          </a:xfrm>
          <a:prstGeom prst="roundRect">
            <a:avLst/>
          </a:prstGeom>
          <a:gradFill rotWithShape="1">
            <a:gsLst>
              <a:gs pos="28000">
                <a:srgbClr val="EA157A">
                  <a:tint val="18000"/>
                  <a:satMod val="120000"/>
                  <a:lumMod val="88000"/>
                </a:srgbClr>
              </a:gs>
              <a:gs pos="100000">
                <a:srgbClr val="EA157A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EA157A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ylfaen" panose="010A0502050306030303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lfaen" panose="010A0502050306030303" pitchFamily="18" charset="0"/>
                <a:ea typeface="SimSun" panose="02010600030101010101" pitchFamily="2" charset="-122"/>
              </a:rPr>
              <a:t>«В мире музыки и танца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lfaen" panose="010A0502050306030303" pitchFamily="18" charset="0"/>
                <a:ea typeface="SimSun" panose="02010600030101010101" pitchFamily="2" charset="-122"/>
              </a:rPr>
              <a:t>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(6-7 лет)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79712" y="1556792"/>
            <a:ext cx="1296144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16" name="Прямая со стрелкой 15"/>
          <p:cNvCxnSpPr/>
          <p:nvPr/>
        </p:nvCxnSpPr>
        <p:spPr>
          <a:xfrm>
            <a:off x="1979712" y="1504709"/>
            <a:ext cx="0" cy="1218063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17" name="Прямая со стрелкой 16"/>
          <p:cNvCxnSpPr/>
          <p:nvPr/>
        </p:nvCxnSpPr>
        <p:spPr>
          <a:xfrm flipH="1">
            <a:off x="1917486" y="3802892"/>
            <a:ext cx="11360" cy="113924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18" name="Прямая соединительная линия 17"/>
          <p:cNvCxnSpPr/>
          <p:nvPr/>
        </p:nvCxnSpPr>
        <p:spPr>
          <a:xfrm>
            <a:off x="6444208" y="1484784"/>
            <a:ext cx="1368152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19" name="Прямая со стрелкой 18"/>
          <p:cNvCxnSpPr/>
          <p:nvPr/>
        </p:nvCxnSpPr>
        <p:spPr>
          <a:xfrm>
            <a:off x="7813033" y="1484784"/>
            <a:ext cx="0" cy="118303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cxnSp>
        <p:nvCxnSpPr>
          <p:cNvPr id="20" name="Прямая со стрелкой 19"/>
          <p:cNvCxnSpPr/>
          <p:nvPr/>
        </p:nvCxnSpPr>
        <p:spPr>
          <a:xfrm>
            <a:off x="7813033" y="3775844"/>
            <a:ext cx="0" cy="116532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</p:cxnSp>
      <p:pic>
        <p:nvPicPr>
          <p:cNvPr id="21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5216433" y="3791352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27150" y="36513"/>
            <a:ext cx="3008313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050" b="1" cap="all" dirty="0" smtClean="0">
                <a:solidFill>
                  <a:srgbClr val="0000FF"/>
                </a:solidFill>
              </a:rPr>
              <a:t> </a:t>
            </a:r>
            <a:endParaRPr lang="ru-RU" sz="1050" b="1" cap="all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6100" y="0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300" b="1" kern="1500" spc="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300" b="1" kern="1500" spc="5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7690" y="793933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738AC8">
                    <a:lumMod val="50000"/>
                  </a:srgbClr>
                </a:solidFill>
                <a:latin typeface="Sylfaen" panose="010A0502050306030303" pitchFamily="18" charset="0"/>
                <a:ea typeface="SimSun" panose="02010600030101010101" pitchFamily="2" charset="-122"/>
              </a:rPr>
              <a:t>ОТВЕЧАЕМ НА ВОПРОСЫ</a:t>
            </a:r>
            <a:endParaRPr lang="ru-RU" sz="2800" dirty="0">
              <a:solidFill>
                <a:srgbClr val="738AC8">
                  <a:lumMod val="50000"/>
                </a:srgbClr>
              </a:solidFill>
              <a:latin typeface="Trebuchet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22" y="1658787"/>
            <a:ext cx="7897267" cy="4442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https://e7.pngegg.com/pngimages/966/49/png-clipart-color-notes-colorful-fonts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0000" y1="38783" x2="80000" y2="38783"/>
                        <a14:foregroundMark x1="88980" y1="37262" x2="88980" y2="37262"/>
                        <a14:foregroundMark x1="77551" y1="39544" x2="77551" y2="39544"/>
                        <a14:foregroundMark x1="84082" y1="37262" x2="84082" y2="37262"/>
                        <a14:foregroundMark x1="86531" y1="40304" x2="86531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16225">
            <a:off x="7867735" y="1853423"/>
            <a:ext cx="1024006" cy="10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251</Words>
  <Application>Microsoft Office PowerPoint</Application>
  <PresentationFormat>Экран (4:3)</PresentationFormat>
  <Paragraphs>111</Paragraphs>
  <Slides>27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14</cp:revision>
  <dcterms:created xsi:type="dcterms:W3CDTF">2023-11-22T16:10:35Z</dcterms:created>
  <dcterms:modified xsi:type="dcterms:W3CDTF">2023-11-22T18:07:17Z</dcterms:modified>
</cp:coreProperties>
</file>