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1" r:id="rId2"/>
    <p:sldId id="319" r:id="rId3"/>
    <p:sldId id="284" r:id="rId4"/>
    <p:sldId id="270" r:id="rId5"/>
    <p:sldId id="257" r:id="rId6"/>
    <p:sldId id="275" r:id="rId7"/>
    <p:sldId id="273" r:id="rId8"/>
    <p:sldId id="272" r:id="rId9"/>
    <p:sldId id="277" r:id="rId10"/>
    <p:sldId id="288" r:id="rId11"/>
    <p:sldId id="269" r:id="rId12"/>
    <p:sldId id="278" r:id="rId13"/>
    <p:sldId id="274" r:id="rId14"/>
    <p:sldId id="287" r:id="rId15"/>
    <p:sldId id="280" r:id="rId16"/>
    <p:sldId id="281" r:id="rId17"/>
    <p:sldId id="362" r:id="rId18"/>
    <p:sldId id="366" r:id="rId19"/>
    <p:sldId id="363" r:id="rId20"/>
    <p:sldId id="364" r:id="rId21"/>
    <p:sldId id="365" r:id="rId22"/>
    <p:sldId id="360" r:id="rId23"/>
    <p:sldId id="276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FF99"/>
    <a:srgbClr val="FF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C5BB8-5EB8-47F5-8A0B-08A4100B0F5B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B479C-5680-4833-B98D-CFACBCF338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2A860-8C5F-4C4E-BE43-A2CE64597857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26FAD-6ED0-4C59-A922-DAFA6820E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47DA9-A64F-4B86-97B7-B421D9886B04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03A2-3A6E-4ED3-9EA5-06111E0C8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822FD-5090-454F-8972-2A37854E9A4B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6DB23-876F-4B0B-870F-E5B8A579A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2C359-9164-4502-9C10-114A0345A586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DBFEC-886A-40F8-BE25-332BDFFD0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E96BF-B46F-4D05-A690-D56721EB92AD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BDDE-EBA1-4C71-A113-3A1FB6E08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5D52A-B2D2-48E2-A53E-44466F277D9B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5831-556A-49CF-94A8-0902910E5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8ABE-2CEF-4F3E-AD36-1D4ECB2A0B54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0D00-CF69-4741-84AB-7E9BB989A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E1807-31A0-479F-91F0-998FFCBE7880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BD58-F51C-4C07-A7F9-7977A4653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D0C8-D217-4341-AA22-69A3D6F80F93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E5A4-29D9-479C-9667-3BB14B351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860E9-C20E-407E-9802-72BB9F0283D1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4687-CA3F-4EE0-A641-4F4B3B615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245A7B-05E4-4CD7-8F35-AB5A71A09F81}" type="datetimeFigureOut">
              <a:rPr lang="ru-RU"/>
              <a:pPr>
                <a:defRPr/>
              </a:pPr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68A147-4FE0-4BCE-97F3-2291448C9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282313">
            <a:off x="2768112" y="509211"/>
            <a:ext cx="5991930" cy="446173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МУНИЦИПАЛЬНОЕ </a:t>
            </a:r>
            <a:r>
              <a:rPr lang="ru-RU" sz="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БЮДЖЕТНОЕ ДОШКОЛЬНОЕ</a:t>
            </a:r>
            <a:endParaRPr lang="ru-RU" sz="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ОБРАЗОВАТЕЛЬНОЕ УЧРЕЖДЕНИЕ ДЕТСКИЙ САД №3 «ВИШЕНКА»</a:t>
            </a:r>
            <a:endParaRPr lang="ru-RU" sz="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СТ. ПЕРЕЯСЛОВСКОЙ МУНИЦИПАЛЬНОГО ОБРАЗОВАНИЯ</a:t>
            </a:r>
            <a:endParaRPr lang="ru-RU" sz="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БРЮХОВЕЦКИЙ РАЙОН</a:t>
            </a:r>
            <a:endParaRPr lang="ru-RU" sz="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Иван Федорович Масловский.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Подвиг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его бессмертен»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/>
              <a:ea typeface="Calibri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  <a:cs typeface="+mn-cs"/>
              </a:rPr>
              <a:t> </a:t>
            </a:r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  <a:cs typeface="+mn-cs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   </a:t>
            </a: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/>
              <a:ea typeface="Calibri"/>
              <a:cs typeface="Times New Roman"/>
            </a:endParaRPr>
          </a:p>
          <a:p>
            <a:pPr algn="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 </a:t>
            </a: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84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4652963"/>
            <a:ext cx="32051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4475" y="4652963"/>
            <a:ext cx="32067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84213" y="476250"/>
            <a:ext cx="3240087" cy="4294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6695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Подвиг  И.Ф Масловского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266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29.06.1944 г. немцы предприняли контратаку большими силами пехоты, при поддержке танков и самоходных орудий. Гвардии лейтенант МАСЛОВСКИЙ под градом пуль и снарядов выкатил 76мм пушку в боевые порядки пехоты и прямой наводкой уничтожил живую силу и технику противника. Когда выбыл из строя расчет пушки, тов. МАСЛОВСКИЙ сам стал за пушку и беспощадно уничтожал врага.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Только за один день он отбил 26 контратак, подбил 3 самоходных орудия, уничтожил 4 автомашины с военным грузом и до 110 немецких солдат и офицеров.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163" y="692150"/>
            <a:ext cx="3205162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669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Тов. МАСЛОВСКИЙ не отошел с занятого рубежа на плацдарме, ни на шаг не попятился назад и при выполнении боевой задачи пал смертью героя.</a:t>
            </a:r>
          </a:p>
          <a:p>
            <a:pPr marL="226695" indent="22288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личную храбрость и проявленный героизм в боях на западном берегу р. Березина и удержание переправы через реку тов. МАСЛОВСКИЙ достоин присвоения звания «ГЕРОЯ СОВЕТСКОГО СОЮЗА»</a:t>
            </a: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2924175"/>
            <a:ext cx="9683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0"/>
            <a:ext cx="3206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:\опыты, проекты\проект  9 мая\МАСЛОВСКИЙ И.Ф. 2019\Новая папка (2)\Указ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9270" t="11896" r="2253" b="1502"/>
          <a:stretch/>
        </p:blipFill>
        <p:spPr bwMode="auto">
          <a:xfrm>
            <a:off x="5436096" y="548680"/>
            <a:ext cx="2887402" cy="4500000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29700" name="Рисунок 5" descr="сканирование00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635000"/>
            <a:ext cx="30749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Прямоугольник 1"/>
          <p:cNvSpPr>
            <a:spLocks noChangeArrowheads="1"/>
          </p:cNvSpPr>
          <p:nvPr/>
        </p:nvSpPr>
        <p:spPr bwMode="auto">
          <a:xfrm>
            <a:off x="971550" y="342900"/>
            <a:ext cx="30622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Письмо командира полка Фролова</a:t>
            </a:r>
            <a:endParaRPr lang="ru-RU" sz="1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9702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762500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0"/>
            <a:ext cx="3206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841375" y="1484313"/>
            <a:ext cx="30099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Статья «Последний бой» газета «Коммунист» </a:t>
            </a: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4-5 октября 1974 г.</a:t>
            </a:r>
            <a:endParaRPr lang="ru-RU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4" name="Рисунок 5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050" y="592138"/>
            <a:ext cx="3205163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762500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0"/>
            <a:ext cx="3206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762500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3" descr="Kolodko&amp;Maslovski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850" y="1773238"/>
            <a:ext cx="33496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5" descr="Maslovskiy1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9238" y="1154113"/>
            <a:ext cx="323215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Прямоугольник 1"/>
          <p:cNvSpPr>
            <a:spLocks noChangeArrowheads="1"/>
          </p:cNvSpPr>
          <p:nvPr/>
        </p:nvSpPr>
        <p:spPr bwMode="auto">
          <a:xfrm>
            <a:off x="908050" y="549275"/>
            <a:ext cx="29416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Памятник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И.Ф. Масловскому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 д.Шатково</a:t>
            </a:r>
            <a:endParaRPr lang="ru-RU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313" y="4621213"/>
            <a:ext cx="32051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750888" y="655891"/>
            <a:ext cx="3173412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50000"/>
              </a:lnSpc>
            </a:pP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нашей станице, где вырос отважный защитник Родины бережно храниться память о земляке-Герое.</a:t>
            </a:r>
          </a:p>
          <a:p>
            <a:pPr indent="449263" algn="just">
              <a:lnSpc>
                <a:spcPct val="150000"/>
              </a:lnSpc>
            </a:pP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Его именем названа улица. В 2016 году возле дома, где жил Герой поставлена мемориальная доска.</a:t>
            </a:r>
          </a:p>
          <a:p>
            <a:pPr indent="449263" algn="just">
              <a:lnSpc>
                <a:spcPct val="150000"/>
              </a:lnSpc>
            </a:pPr>
            <a:endParaRPr lang="ru-RU" sz="14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773" name="Прямоугольник 1"/>
          <p:cNvSpPr>
            <a:spLocks noChangeArrowheads="1"/>
          </p:cNvSpPr>
          <p:nvPr/>
        </p:nvSpPr>
        <p:spPr bwMode="auto">
          <a:xfrm>
            <a:off x="5359400" y="414338"/>
            <a:ext cx="31178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>
              <a:lnSpc>
                <a:spcPct val="150000"/>
              </a:lnSpc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кургане Славы поставлена стела:  «Герою Советского Союза Ивану Фёдоровичу Масловскому». </a:t>
            </a:r>
          </a:p>
        </p:txBody>
      </p:sp>
      <p:pic>
        <p:nvPicPr>
          <p:cNvPr id="3" name="Picture 2" descr="E:\опыты, проекты\проект  9 мая\МАСЛОВСКИЙ И.Ф. 2019\фото\обелиски\WhatsApp Image 2022-09-16 at 19.07.53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6" y="4116859"/>
            <a:ext cx="345638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опыты, проекты\проект  9 мая\МАСЛОВСКИЙ И.Ф. 2019\фото\обелиски\WhatsApp Image 2022-09-16 at 19.07.5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2341022"/>
            <a:ext cx="3171283" cy="23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" y="4581525"/>
            <a:ext cx="32051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5383213" y="631825"/>
            <a:ext cx="300513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796" name="Прямоугольник 6"/>
          <p:cNvSpPr>
            <a:spLocks noChangeArrowheads="1"/>
          </p:cNvSpPr>
          <p:nvPr/>
        </p:nvSpPr>
        <p:spPr bwMode="auto">
          <a:xfrm>
            <a:off x="5148263" y="404813"/>
            <a:ext cx="34210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ctr">
              <a:lnSpc>
                <a:spcPct val="150000"/>
              </a:lnSpc>
            </a:pPr>
            <a:r>
              <a:rPr lang="ru-RU" sz="1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 июня 2012 года </a:t>
            </a:r>
          </a:p>
          <a:p>
            <a:pPr indent="449263" algn="ctr">
              <a:lnSpc>
                <a:spcPct val="150000"/>
              </a:lnSpc>
            </a:pPr>
            <a:r>
              <a:rPr lang="ru-RU" sz="1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Совет муниципального образования Брюховецкий район принял решение  присвоить имя Героя Советского Союза И.Ф.Масловского МБОУ СОШ № 15.</a:t>
            </a:r>
            <a:endParaRPr lang="ru-RU" sz="12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797" name="Прямоугольник 7"/>
          <p:cNvSpPr>
            <a:spLocks noChangeArrowheads="1"/>
          </p:cNvSpPr>
          <p:nvPr/>
        </p:nvSpPr>
        <p:spPr bwMode="auto">
          <a:xfrm>
            <a:off x="630238" y="828675"/>
            <a:ext cx="360045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50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26 апреля 2012 года в Совет муниципального образования Брюховецкий район обратился с ходатайством директор школы Киселев С.В. о присвоении МБОУ СОШ № 15 имени Героя Советского Союза И.Ф.Масловского. </a:t>
            </a:r>
          </a:p>
          <a:p>
            <a:pPr indent="449263" algn="just">
              <a:lnSpc>
                <a:spcPct val="150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Его имя носит средняя школа 15,</a:t>
            </a:r>
          </a:p>
          <a:p>
            <a:pPr indent="449263">
              <a:lnSpc>
                <a:spcPct val="115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из улиц нашей станицы.</a:t>
            </a:r>
          </a:p>
          <a:p>
            <a:pPr indent="449263">
              <a:lnSpc>
                <a:spcPct val="115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погиб наш земляк нам нельзя забывать,</a:t>
            </a:r>
          </a:p>
          <a:p>
            <a:pPr indent="449263">
              <a:lnSpc>
                <a:spcPct val="115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Его подвигом можно гордиться.</a:t>
            </a:r>
          </a:p>
          <a:p>
            <a:pPr indent="449263">
              <a:lnSpc>
                <a:spcPct val="115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кургане стоит в обелиске</a:t>
            </a:r>
          </a:p>
          <a:p>
            <a:pPr indent="449263">
              <a:lnSpc>
                <a:spcPct val="115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любое время года, в любой час</a:t>
            </a:r>
          </a:p>
          <a:p>
            <a:pPr indent="449263">
              <a:lnSpc>
                <a:spcPct val="115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нему мы можем подойти поклониться низко.</a:t>
            </a:r>
          </a:p>
          <a:p>
            <a:pPr indent="449263">
              <a:lnSpc>
                <a:spcPct val="115000"/>
              </a:lnSpc>
            </a:pP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Ведь он погиб тогда за нас.</a:t>
            </a:r>
          </a:p>
        </p:txBody>
      </p:sp>
      <p:pic>
        <p:nvPicPr>
          <p:cNvPr id="33798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rcRect r="5521" b="6805"/>
          <a:stretch>
            <a:fillRect/>
          </a:stretch>
        </p:blipFill>
        <p:spPr>
          <a:xfrm>
            <a:off x="5383213" y="2574925"/>
            <a:ext cx="3186112" cy="2095500"/>
          </a:xfrm>
        </p:spPr>
      </p:pic>
      <p:pic>
        <p:nvPicPr>
          <p:cNvPr id="33799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4581525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115888"/>
            <a:ext cx="647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6023839"/>
            <a:ext cx="3024336" cy="810344"/>
          </a:xfrm>
          <a:solidFill>
            <a:srgbClr val="CC9900"/>
          </a:solidFill>
        </p:spPr>
        <p:txBody>
          <a:bodyPr/>
          <a:lstStyle/>
          <a:p>
            <a:r>
              <a:rPr lang="ru-RU" sz="1400" dirty="0" smtClean="0">
                <a:latin typeface="Monotype Corsiva" pitchFamily="66" charset="0"/>
              </a:rPr>
              <a:t>Переносная музейная экспозиция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«Иван Федорович Масловский.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Подвиг его бессмертен»</a:t>
            </a:r>
            <a:endParaRPr lang="ru-RU" sz="1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6023839"/>
            <a:ext cx="3024336" cy="810344"/>
          </a:xfrm>
          <a:solidFill>
            <a:srgbClr val="CC9900"/>
          </a:solidFill>
        </p:spPr>
        <p:txBody>
          <a:bodyPr/>
          <a:lstStyle/>
          <a:p>
            <a:r>
              <a:rPr lang="ru-RU" sz="1400" dirty="0" smtClean="0">
                <a:latin typeface="Monotype Corsiva" pitchFamily="66" charset="0"/>
              </a:rPr>
              <a:t>Переносная музейная экспозиция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«Иван Федорович Масловский.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Подвиг его бессмертен»</a:t>
            </a:r>
            <a:endParaRPr lang="ru-RU" sz="1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9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6023839"/>
            <a:ext cx="3024336" cy="810344"/>
          </a:xfrm>
          <a:solidFill>
            <a:srgbClr val="CC9900"/>
          </a:solidFill>
        </p:spPr>
        <p:txBody>
          <a:bodyPr/>
          <a:lstStyle/>
          <a:p>
            <a:r>
              <a:rPr lang="ru-RU" sz="1400" dirty="0" smtClean="0">
                <a:latin typeface="Monotype Corsiva" pitchFamily="66" charset="0"/>
              </a:rPr>
              <a:t>Переносная музейная экспозиция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«Иван Федорович Масловский.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Подвиг его бессмертен»</a:t>
            </a:r>
            <a:endParaRPr lang="ru-RU" sz="1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823" y="4725144"/>
            <a:ext cx="32051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2863" y="4589463"/>
            <a:ext cx="32051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6823" y="908720"/>
            <a:ext cx="32051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детей патриотизма, чувства гордости за подвиг народа в Великой Отечественной войне посредством использования потенциала музейного пространства.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908720"/>
            <a:ext cx="3096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продолжать знакомить детей с историческими фактами Великой Отечественной войны;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 знакомить детей с боевыми наградами, которыми награждали воинов во время Великой Отечественной войны.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воспитывать гордость за свой народ, уважение к людям, совершившим подвиги;</a:t>
            </a:r>
          </a:p>
        </p:txBody>
      </p:sp>
    </p:spTree>
    <p:extLst>
      <p:ext uri="{BB962C8B-B14F-4D97-AF65-F5344CB8AC3E}">
        <p14:creationId xmlns:p14="http://schemas.microsoft.com/office/powerpoint/2010/main" val="21685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6023839"/>
            <a:ext cx="3024336" cy="810344"/>
          </a:xfrm>
          <a:solidFill>
            <a:srgbClr val="CC9900"/>
          </a:solidFill>
        </p:spPr>
        <p:txBody>
          <a:bodyPr/>
          <a:lstStyle/>
          <a:p>
            <a:r>
              <a:rPr lang="ru-RU" sz="1400" dirty="0" smtClean="0">
                <a:latin typeface="Monotype Corsiva" pitchFamily="66" charset="0"/>
              </a:rPr>
              <a:t>Переносная музейная экспозиция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«Иван Федорович Масловский.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Подвиг его бессмертен»</a:t>
            </a:r>
            <a:endParaRPr lang="ru-RU" sz="1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6023839"/>
            <a:ext cx="3024336" cy="810344"/>
          </a:xfrm>
          <a:solidFill>
            <a:srgbClr val="CC9900"/>
          </a:solidFill>
        </p:spPr>
        <p:txBody>
          <a:bodyPr/>
          <a:lstStyle/>
          <a:p>
            <a:r>
              <a:rPr lang="ru-RU" sz="1400" dirty="0" smtClean="0">
                <a:latin typeface="Monotype Corsiva" pitchFamily="66" charset="0"/>
              </a:rPr>
              <a:t>Переносная музейная экспозиция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«Иван Федорович Масловский. 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Подвиг его бессмертен»</a:t>
            </a:r>
            <a:endParaRPr lang="ru-RU" sz="1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2670175" y="1368425"/>
            <a:ext cx="4572000" cy="325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Нет у нас семьи такой,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Где не памятен был свой герой.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глаза молодых солдат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фотографий увядших глядят...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Этот взгляд словно высший суд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ребят, что сейчас растут,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мальчишкам нельзя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солгать, не обмануть,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 пути свернуть.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0"/>
            <a:ext cx="3206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762500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Прямоугольник 1"/>
          <p:cNvSpPr>
            <a:spLocks noChangeArrowheads="1"/>
          </p:cNvSpPr>
          <p:nvPr/>
        </p:nvSpPr>
        <p:spPr bwMode="auto">
          <a:xfrm>
            <a:off x="792163" y="620713"/>
            <a:ext cx="32416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Список использованной литературы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1.Сайт «Мемориал» http://www.obd-memorial.ru/html/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2.Сайт «Подвиг народа» http://podvignaroda.mil.ru/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3.Сайт «Герои страны» http://www.warheroes.ru/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4.Сайт http://ru.wikipedia.org/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5.Потапов М.Т. «Незабываемые дни. Страницы истории»,  ст. Брюховецкая, 1999 г.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6.Музейная газета № 9(20) сентябрь 2010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7.Архивный материал музея станицы Переясловской.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8.Личный архив семьи Масловских.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7242" y="1437524"/>
            <a:ext cx="1819003" cy="270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2123728" y="1988839"/>
            <a:ext cx="5760640" cy="251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5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Бессмертен подвиг русского солдата</a:t>
            </a:r>
          </a:p>
          <a:p>
            <a:pPr>
              <a:lnSpc>
                <a:spcPct val="115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Пройдут века., но подвиг не умрёт,</a:t>
            </a:r>
          </a:p>
          <a:p>
            <a:pPr>
              <a:lnSpc>
                <a:spcPct val="115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наша память для него награда,</a:t>
            </a:r>
          </a:p>
          <a:p>
            <a:pPr>
              <a:lnSpc>
                <a:spcPct val="115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Которая в сердцах у нас живёт.</a:t>
            </a:r>
          </a:p>
          <a:p>
            <a:pPr>
              <a:lnSpc>
                <a:spcPct val="115000"/>
              </a:lnSpc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Н.Андреева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:\опыты, проекты\проект  9 мая\МАСЛОВСКИЙ И.Ф. 2019\Новая папка (2)\0ab06981901cdaf3f0ae3d8fa0a20e6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39975" y="1844675"/>
            <a:ext cx="5184775" cy="1800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 descr="https://pamyat-naroda.ru/bitrix/templates/pn/img/awards/new/Medal_zolotaya_Zvezda.png"/>
          <p:cNvPicPr>
            <a:picLocks noChangeAspect="1" noChangeArrowheads="1"/>
          </p:cNvPicPr>
          <p:nvPr/>
        </p:nvPicPr>
        <p:blipFill>
          <a:blip r:embed="rId3"/>
          <a:srcRect l="26961" t="7680" r="28268" b="8171"/>
          <a:stretch>
            <a:fillRect/>
          </a:stretch>
        </p:blipFill>
        <p:spPr bwMode="auto">
          <a:xfrm>
            <a:off x="2894013" y="3649663"/>
            <a:ext cx="3603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758825" y="4873625"/>
            <a:ext cx="31035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>
                <a:solidFill>
                  <a:srgbClr val="4E5154"/>
                </a:solidFill>
                <a:latin typeface="Helvetica"/>
                <a:cs typeface="Times New Roman" pitchFamily="18" charset="0"/>
              </a:rPr>
              <a:t>И.Ф. Масловский </a:t>
            </a:r>
          </a:p>
          <a:p>
            <a:pPr algn="ctr">
              <a:lnSpc>
                <a:spcPts val="1800"/>
              </a:lnSpc>
            </a:pPr>
            <a:r>
              <a:rPr lang="ru-RU" b="1">
                <a:solidFill>
                  <a:srgbClr val="4E5154"/>
                </a:solidFill>
                <a:latin typeface="Helvetica"/>
                <a:cs typeface="Times New Roman" pitchFamily="18" charset="0"/>
              </a:rPr>
              <a:t>Герой Советского Союза (Орден Ленина и медаль «Золотая звезда»)</a:t>
            </a:r>
            <a:endParaRPr lang="ru-RU" sz="1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6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6850" y="4873625"/>
            <a:ext cx="32051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5276850" y="655638"/>
            <a:ext cx="3327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altLang="ru-RU" sz="1200" i="1" u="sng">
                <a:latin typeface="Times New Roman" pitchFamily="18" charset="0"/>
                <a:cs typeface="Times New Roman" pitchFamily="18" charset="0"/>
              </a:rPr>
              <a:t>Биография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Иван Фёдорович Масловский родился в 1915г. в селе Донцовка Богучарского района, Воронежской области. В 1922 г. семья Масловских: Федор Алексеевич и Евдокия Самсоновна, сын Иван и дочь Анастасия переехали в станицу Переясловскую. </a:t>
            </a:r>
          </a:p>
          <a:p>
            <a:pPr indent="450850" algn="just" eaLnBrk="0" hangingPunct="0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Федор Алексеевич трудился на разных работах, а в 1929 г. поступил в охрану Брюховецкого элеватора. Иван Фёдорович учился в семилетней школе (ныне МБОУ СОШ № 15) с 1923 – 1930 гг. В школе Ваня Масловский был одним из активных учеников и   организатором художественной самодеятельности. Организовывал субботники, вечера, концерты. В 16 лет Ивана и его лучшего друга Акима Радченко приняли в комсомол. </a:t>
            </a:r>
          </a:p>
          <a:p>
            <a:pPr indent="450850" algn="just" eaLnBrk="0" hangingPunct="0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После окончания школы Иван Масловский пошёл работать учеником наборщика в Брюховецкую типографию, а затем наборщиком. С 1935 по 1938 гг. служил в рядах Красной Армии, где окончил курсы младших лейтенантов. После демобилизации работал начальником военно-учётного стола при Переясловском станичном Совете. </a:t>
            </a:r>
          </a:p>
        </p:txBody>
      </p:sp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59176" y="655193"/>
            <a:ext cx="2970169" cy="403200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0"/>
            <a:ext cx="3206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762500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3" descr="сканирование0023"/>
          <p:cNvPicPr>
            <a:picLocks noChangeAspect="1" noChangeArrowheads="1"/>
          </p:cNvPicPr>
          <p:nvPr/>
        </p:nvPicPr>
        <p:blipFill>
          <a:blip r:embed="rId4"/>
          <a:srcRect l="4561" r="8078" b="18451"/>
          <a:stretch>
            <a:fillRect/>
          </a:stretch>
        </p:blipFill>
        <p:spPr bwMode="auto">
          <a:xfrm>
            <a:off x="1112838" y="1295400"/>
            <a:ext cx="27305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Прямоугольник 1"/>
          <p:cNvSpPr>
            <a:spLocks noChangeArrowheads="1"/>
          </p:cNvSpPr>
          <p:nvPr/>
        </p:nvSpPr>
        <p:spPr bwMode="auto">
          <a:xfrm>
            <a:off x="1176338" y="476250"/>
            <a:ext cx="2741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Иван Фёдорович Масловский с мамой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Рисунок 5"/>
          <p:cNvPicPr>
            <a:picLocks noChangeAspect="1" noChangeArrowheads="1"/>
          </p:cNvPicPr>
          <p:nvPr/>
        </p:nvPicPr>
        <p:blipFill>
          <a:blip r:embed="rId5"/>
          <a:srcRect l="9219" t="12878" r="4826" b="5910"/>
          <a:stretch>
            <a:fillRect/>
          </a:stretch>
        </p:blipFill>
        <p:spPr bwMode="auto">
          <a:xfrm>
            <a:off x="5624513" y="1544638"/>
            <a:ext cx="26844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Прямоугольник 2"/>
          <p:cNvSpPr>
            <a:spLocks noChangeArrowheads="1"/>
          </p:cNvSpPr>
          <p:nvPr/>
        </p:nvSpPr>
        <p:spPr bwMode="auto">
          <a:xfrm>
            <a:off x="5378450" y="508000"/>
            <a:ext cx="29305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Иван Фёдорович Масловский с сестрой Анастасией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0"/>
            <a:ext cx="3206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762500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1"/>
          <p:cNvSpPr>
            <a:spLocks noChangeArrowheads="1"/>
          </p:cNvSpPr>
          <p:nvPr/>
        </p:nvSpPr>
        <p:spPr bwMode="auto">
          <a:xfrm>
            <a:off x="5508625" y="908050"/>
            <a:ext cx="30607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Вставай, страна огромная,</a:t>
            </a: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Вставай на смертный бой</a:t>
            </a: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С фашистской силой темною,</a:t>
            </a: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С проклятою ордой.</a:t>
            </a: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Припев:</a:t>
            </a: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Пусть ярость благородная</a:t>
            </a: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Вскипает, как волна, -</a:t>
            </a: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Идет война народная,</a:t>
            </a:r>
            <a:r>
              <a:rPr lang="ru-RU" sz="2000" b="1">
                <a:latin typeface="Monotype Corsiva" pitchFamily="66" charset="0"/>
              </a:rPr>
              <a:t/>
            </a:r>
            <a:br>
              <a:rPr lang="ru-RU" sz="2000" b="1">
                <a:latin typeface="Monotype Corsiva" pitchFamily="66" charset="0"/>
              </a:rPr>
            </a:br>
            <a:r>
              <a:rPr lang="ru-RU" sz="2000" b="1">
                <a:solidFill>
                  <a:srgbClr val="333333"/>
                </a:solidFill>
                <a:latin typeface="Monotype Corsiva" pitchFamily="66" charset="0"/>
              </a:rPr>
              <a:t>Священная война!</a:t>
            </a:r>
            <a:endParaRPr lang="ru-RU" sz="2000" b="1">
              <a:latin typeface="Monotype Corsiva" pitchFamily="66" charset="0"/>
            </a:endParaRPr>
          </a:p>
        </p:txBody>
      </p:sp>
      <p:pic>
        <p:nvPicPr>
          <p:cNvPr id="25605" name="Picture 2" descr="I:\опыты, проекты\проект  9 мая\МАСЛОВСКИЙ И.Ф. 2019\Новая папка (2)\0011-005-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7575" y="620713"/>
            <a:ext cx="3024188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0"/>
            <a:ext cx="3206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762500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1"/>
          <p:cNvSpPr>
            <a:spLocks noChangeArrowheads="1"/>
          </p:cNvSpPr>
          <p:nvPr/>
        </p:nvSpPr>
        <p:spPr bwMode="auto">
          <a:xfrm>
            <a:off x="684213" y="514350"/>
            <a:ext cx="3240087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Началась Великая Отечественная война, Иван Федорович Масловский просился на фронт, но его не отпускали. В сентябре 1941 г. он ещё раз подал рапорт об отправлении на фронт, просьба его была удовлетворена. В Наградном листе указано, что Масловский И.Ф. в Красной Армии с 1941 года. Служил он на Северо-Западном фронте. Бесстрашно сражался с фашистами с апреля 1942 года по июнь 1943 года. Был ранен, попал в госпиталь и вернулся на фронт. С марта 1944 г. он был направлен на 1-й Белорусский фронт. Его назначили командиром батареи 457-го полка 129-ой Орловской дивизии. </a:t>
            </a:r>
            <a:endParaRPr lang="ru-RU" sz="1600">
              <a:latin typeface="Calibri" pitchFamily="34" charset="0"/>
            </a:endParaRPr>
          </a:p>
        </p:txBody>
      </p:sp>
      <p:sp>
        <p:nvSpPr>
          <p:cNvPr id="26629" name="Прямоугольник 2"/>
          <p:cNvSpPr>
            <a:spLocks noChangeArrowheads="1"/>
          </p:cNvSpPr>
          <p:nvPr/>
        </p:nvSpPr>
        <p:spPr bwMode="auto">
          <a:xfrm>
            <a:off x="5364163" y="522288"/>
            <a:ext cx="3311525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Во время сражений встретился со своим дядей. Гвардии лейтенант Масловский показал себя офицером, умеющим правильно оценивать боевую обстановку, принять нужное решение, поднять и повести за собой бойцов на штурм вражеских позиций в критический момент. Строгий и требовательный, но одновременно чуткий, доступный для каждого солдата. Бойцы полюбили лейтенанта-весельчака за его волевой характер, настойчивость и храбрость. В июне 1944 г. разгорелись кровопролитные бои на подступах к Бобруйску. 29 июня 1944 г. Иван Фёдорович Масловский погиб.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0"/>
            <a:ext cx="3206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I:\опыты, проекты\проект  9 мая\МАСЛОВСКИЙ И.Ф. 2019\Новая папка (2)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762500"/>
            <a:ext cx="32051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3"/>
          <p:cNvPicPr>
            <a:picLocks noChangeAspect="1" noChangeArrowheads="1"/>
          </p:cNvPicPr>
          <p:nvPr/>
        </p:nvPicPr>
        <p:blipFill>
          <a:blip r:embed="rId4"/>
          <a:srcRect l="4546" r="2679"/>
          <a:stretch>
            <a:fillRect/>
          </a:stretch>
        </p:blipFill>
        <p:spPr bwMode="auto">
          <a:xfrm>
            <a:off x="600075" y="1628775"/>
            <a:ext cx="342106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787400" y="576263"/>
            <a:ext cx="31369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Фронтовые будни июнь 1943 года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4" name="Рисунок 5"/>
          <p:cNvPicPr>
            <a:picLocks noChangeAspect="1" noChangeArrowheads="1"/>
          </p:cNvPicPr>
          <p:nvPr/>
        </p:nvPicPr>
        <p:blipFill>
          <a:blip r:embed="rId5"/>
          <a:srcRect l="8696" t="9068" r="5624" b="5273"/>
          <a:stretch>
            <a:fillRect/>
          </a:stretch>
        </p:blipFill>
        <p:spPr bwMode="auto">
          <a:xfrm>
            <a:off x="5364163" y="1196975"/>
            <a:ext cx="30480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Прямоугольник 2"/>
          <p:cNvSpPr>
            <a:spLocks noChangeArrowheads="1"/>
          </p:cNvSpPr>
          <p:nvPr/>
        </p:nvSpPr>
        <p:spPr bwMode="auto">
          <a:xfrm>
            <a:off x="5391150" y="466725"/>
            <a:ext cx="28527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Встреча со станичником Радченко А. 1944 год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2334</TotalTime>
  <Words>892</Words>
  <Application>Microsoft Office PowerPoint</Application>
  <PresentationFormat>Экран (4:3)</PresentationFormat>
  <Paragraphs>87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Переносная музейная экспозиция  «Иван Федорович Масловский.  Подвиг его бессмертен»</vt:lpstr>
      <vt:lpstr>Переносная музейная экспозиция  «Иван Федорович Масловский.  Подвиг его бессмертен»</vt:lpstr>
      <vt:lpstr>Переносная музейная экспозиция  «Иван Федорович Масловский.  Подвиг его бессмертен»</vt:lpstr>
      <vt:lpstr>Переносная музейная экспозиция  «Иван Федорович Масловский.  Подвиг его бессмертен»</vt:lpstr>
      <vt:lpstr>Переносная музейная экспозиция  «Иван Федорович Масловский.  Подвиг его бессмертен»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Вишенка</cp:lastModifiedBy>
  <cp:revision>206</cp:revision>
  <cp:lastPrinted>2020-02-27T13:22:36Z</cp:lastPrinted>
  <dcterms:created xsi:type="dcterms:W3CDTF">2019-12-13T11:42:01Z</dcterms:created>
  <dcterms:modified xsi:type="dcterms:W3CDTF">2022-11-11T12:46:09Z</dcterms:modified>
</cp:coreProperties>
</file>