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308" r:id="rId2"/>
    <p:sldId id="307" r:id="rId3"/>
    <p:sldId id="301" r:id="rId4"/>
    <p:sldId id="309" r:id="rId5"/>
    <p:sldId id="310" r:id="rId6"/>
    <p:sldId id="276" r:id="rId7"/>
    <p:sldId id="300" r:id="rId8"/>
    <p:sldId id="285" r:id="rId9"/>
    <p:sldId id="293" r:id="rId10"/>
    <p:sldId id="302" r:id="rId11"/>
    <p:sldId id="303" r:id="rId12"/>
    <p:sldId id="305" r:id="rId13"/>
    <p:sldId id="304" r:id="rId14"/>
    <p:sldId id="311" r:id="rId15"/>
    <p:sldId id="306" r:id="rId16"/>
    <p:sldId id="315" r:id="rId17"/>
    <p:sldId id="314" r:id="rId18"/>
    <p:sldId id="263" r:id="rId19"/>
  </p:sldIdLst>
  <p:sldSz cx="9144000" cy="6858000" type="screen4x3"/>
  <p:notesSz cx="6858000" cy="9144000"/>
  <p:embeddedFontLst>
    <p:embeddedFont>
      <p:font typeface="Cassandra" charset="0"/>
      <p:regular r:id="rId20"/>
    </p:embeddedFont>
    <p:embeddedFont>
      <p:font typeface="Book Antiqua" pitchFamily="18" charset="0"/>
      <p:regular r:id="rId21"/>
      <p:bold r:id="rId22"/>
      <p:italic r:id="rId23"/>
      <p:boldItalic r:id="rId24"/>
    </p:embeddedFont>
    <p:embeddedFont>
      <p:font typeface="Arabic Typesetting" pitchFamily="66" charset="-78"/>
      <p:regular r:id="rId25"/>
    </p:embeddedFont>
    <p:embeddedFont>
      <p:font typeface="Bookman Old Style" pitchFamily="18" charset="0"/>
      <p:regular r:id="rId26"/>
      <p:bold r:id="rId27"/>
      <p:italic r:id="rId28"/>
      <p:boldItalic r:id="rId29"/>
    </p:embeddedFont>
    <p:embeddedFont>
      <p:font typeface="Calibri" pitchFamily="34" charset="0"/>
      <p:regular r:id="rId30"/>
      <p:bold r:id="rId31"/>
      <p:italic r:id="rId32"/>
      <p:boldItalic r:id="rId33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7704F"/>
    <a:srgbClr val="50C850"/>
    <a:srgbClr val="008080"/>
    <a:srgbClr val="69A12B"/>
    <a:srgbClr val="E4931C"/>
    <a:srgbClr val="6CA62C"/>
    <a:srgbClr val="FFE89F"/>
    <a:srgbClr val="D88306"/>
    <a:srgbClr val="FF66CC"/>
    <a:srgbClr val="EDA4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25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33" Type="http://schemas.openxmlformats.org/officeDocument/2006/relationships/font" Target="fonts/font1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font" Target="fonts/font13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Relationship Id="rId35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C6D3568-4BEC-469E-AE9D-FFB194F98223}" type="doc">
      <dgm:prSet loTypeId="urn:microsoft.com/office/officeart/2005/8/layout/target3" loCatId="list" qsTypeId="urn:microsoft.com/office/officeart/2005/8/quickstyle/3d2" qsCatId="3D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6BCC6D9A-61B4-44BB-8FBD-BFFEF610D272}">
      <dgm:prSet custT="1"/>
      <dgm:spPr/>
      <dgm:t>
        <a:bodyPr/>
        <a:lstStyle/>
        <a:p>
          <a:pPr algn="ctr"/>
          <a:r>
            <a:rPr lang="ru-RU" sz="1600" b="1" dirty="0" smtClean="0">
              <a:latin typeface="Bookman Old Style" pitchFamily="18" charset="0"/>
            </a:rPr>
            <a:t>СИНКВЕЙН - ЗАГАДКА</a:t>
          </a:r>
          <a:endParaRPr lang="ru-RU" sz="1600" b="1" dirty="0">
            <a:latin typeface="Bookman Old Style" pitchFamily="18" charset="0"/>
          </a:endParaRPr>
        </a:p>
      </dgm:t>
    </dgm:pt>
    <dgm:pt modelId="{B4E475C9-8299-49AD-A590-32D400EA8054}" type="parTrans" cxnId="{5DB49500-3129-4A18-8B92-87CB2C03AAF6}">
      <dgm:prSet/>
      <dgm:spPr/>
      <dgm:t>
        <a:bodyPr/>
        <a:lstStyle/>
        <a:p>
          <a:endParaRPr lang="ru-RU"/>
        </a:p>
      </dgm:t>
    </dgm:pt>
    <dgm:pt modelId="{D6D089E0-07A4-4326-B991-F6E62FD2BADC}" type="sibTrans" cxnId="{5DB49500-3129-4A18-8B92-87CB2C03AAF6}">
      <dgm:prSet/>
      <dgm:spPr/>
      <dgm:t>
        <a:bodyPr/>
        <a:lstStyle/>
        <a:p>
          <a:endParaRPr lang="ru-RU"/>
        </a:p>
      </dgm:t>
    </dgm:pt>
    <dgm:pt modelId="{127EA2B7-3179-4185-9BCD-B3C016869CF0}">
      <dgm:prSet custT="1"/>
      <dgm:spPr/>
      <dgm:t>
        <a:bodyPr/>
        <a:lstStyle/>
        <a:p>
          <a:pPr algn="ctr"/>
          <a:r>
            <a:rPr lang="ru-RU" sz="1600" b="1" dirty="0" smtClean="0">
              <a:latin typeface="Bookman Old Style" pitchFamily="18" charset="0"/>
            </a:rPr>
            <a:t>СИНКВЕЙН ПО РАССКАЗАМ, СКАЗКАМ</a:t>
          </a:r>
          <a:endParaRPr lang="ru-RU" sz="1600" b="1" dirty="0">
            <a:latin typeface="Bookman Old Style" pitchFamily="18" charset="0"/>
          </a:endParaRPr>
        </a:p>
      </dgm:t>
    </dgm:pt>
    <dgm:pt modelId="{97FF8A1F-212D-440C-BA31-A12E8B213555}" type="parTrans" cxnId="{49B8D465-F33A-4ACA-ABD2-10C1D937277D}">
      <dgm:prSet/>
      <dgm:spPr/>
      <dgm:t>
        <a:bodyPr/>
        <a:lstStyle/>
        <a:p>
          <a:endParaRPr lang="ru-RU"/>
        </a:p>
      </dgm:t>
    </dgm:pt>
    <dgm:pt modelId="{DBF09D60-BD0D-451D-B806-C7278A062839}" type="sibTrans" cxnId="{49B8D465-F33A-4ACA-ABD2-10C1D937277D}">
      <dgm:prSet/>
      <dgm:spPr/>
      <dgm:t>
        <a:bodyPr/>
        <a:lstStyle/>
        <a:p>
          <a:endParaRPr lang="ru-RU"/>
        </a:p>
      </dgm:t>
    </dgm:pt>
    <dgm:pt modelId="{3D54265E-C458-4FFA-A2B1-8B001EFF7B4C}">
      <dgm:prSet custT="1"/>
      <dgm:spPr/>
      <dgm:t>
        <a:bodyPr/>
        <a:lstStyle/>
        <a:p>
          <a:pPr algn="ctr"/>
          <a:r>
            <a:rPr lang="ru-RU" sz="1300" b="1" dirty="0" smtClean="0">
              <a:latin typeface="Bookman Old Style" pitchFamily="18" charset="0"/>
            </a:rPr>
            <a:t> </a:t>
          </a:r>
          <a:r>
            <a:rPr lang="ru-RU" sz="1600" b="1" dirty="0" smtClean="0">
              <a:latin typeface="Bookman Old Style" pitchFamily="18" charset="0"/>
            </a:rPr>
            <a:t>СИНКВЕЙН ПО ПРЕДМЕТНЫМ КАРТИНКАМ</a:t>
          </a:r>
          <a:endParaRPr lang="ru-RU" sz="1600" b="1" dirty="0">
            <a:latin typeface="Bookman Old Style" pitchFamily="18" charset="0"/>
          </a:endParaRPr>
        </a:p>
      </dgm:t>
    </dgm:pt>
    <dgm:pt modelId="{FA081139-97AA-46D9-9FE2-6A29AC9E9913}" type="parTrans" cxnId="{03E9A2DD-9A26-4AF5-9CA9-759938F5AFF8}">
      <dgm:prSet/>
      <dgm:spPr/>
      <dgm:t>
        <a:bodyPr/>
        <a:lstStyle/>
        <a:p>
          <a:endParaRPr lang="ru-RU"/>
        </a:p>
      </dgm:t>
    </dgm:pt>
    <dgm:pt modelId="{9D40EDE8-6FC5-4D16-B29E-026F2597406E}" type="sibTrans" cxnId="{03E9A2DD-9A26-4AF5-9CA9-759938F5AFF8}">
      <dgm:prSet/>
      <dgm:spPr/>
      <dgm:t>
        <a:bodyPr/>
        <a:lstStyle/>
        <a:p>
          <a:endParaRPr lang="ru-RU"/>
        </a:p>
      </dgm:t>
    </dgm:pt>
    <dgm:pt modelId="{D37917F3-D705-49A0-8A54-3B2F725681BD}">
      <dgm:prSet custT="1"/>
      <dgm:spPr/>
      <dgm:t>
        <a:bodyPr/>
        <a:lstStyle/>
        <a:p>
          <a:pPr algn="ctr"/>
          <a:r>
            <a:rPr lang="ru-RU" sz="1600" b="1" dirty="0" smtClean="0">
              <a:latin typeface="Bookman Old Style" pitchFamily="18" charset="0"/>
            </a:rPr>
            <a:t>СИНКВЕЙН СПОРТИВНЫЙ</a:t>
          </a:r>
          <a:endParaRPr lang="ru-RU" sz="1600" b="1" dirty="0">
            <a:latin typeface="Bookman Old Style" pitchFamily="18" charset="0"/>
          </a:endParaRPr>
        </a:p>
      </dgm:t>
    </dgm:pt>
    <dgm:pt modelId="{CDEDB12D-1D95-42EF-A6AE-9CF3E88CE279}" type="parTrans" cxnId="{B1E0E2C9-32D4-43F8-9B01-081E957F7A3E}">
      <dgm:prSet/>
      <dgm:spPr/>
      <dgm:t>
        <a:bodyPr/>
        <a:lstStyle/>
        <a:p>
          <a:endParaRPr lang="ru-RU"/>
        </a:p>
      </dgm:t>
    </dgm:pt>
    <dgm:pt modelId="{36A8B083-F12A-4173-82A4-9BAE08BA22A6}" type="sibTrans" cxnId="{B1E0E2C9-32D4-43F8-9B01-081E957F7A3E}">
      <dgm:prSet/>
      <dgm:spPr/>
      <dgm:t>
        <a:bodyPr/>
        <a:lstStyle/>
        <a:p>
          <a:endParaRPr lang="ru-RU"/>
        </a:p>
      </dgm:t>
    </dgm:pt>
    <dgm:pt modelId="{8ED0E631-748C-48FB-A973-B0B9DC88CF07}">
      <dgm:prSet/>
      <dgm:spPr/>
      <dgm:t>
        <a:bodyPr/>
        <a:lstStyle/>
        <a:p>
          <a:r>
            <a:rPr lang="ru-RU" b="1" dirty="0" smtClean="0">
              <a:latin typeface="Bookman Old Style" pitchFamily="18" charset="0"/>
            </a:rPr>
            <a:t>СИНКВЕЙН ПО</a:t>
          </a:r>
        </a:p>
        <a:p>
          <a:r>
            <a:rPr lang="ru-RU" b="1" dirty="0" smtClean="0">
              <a:latin typeface="Bookman Old Style" pitchFamily="18" charset="0"/>
            </a:rPr>
            <a:t> ТВОРЧЕСКОМУ РИСУНКУ</a:t>
          </a:r>
          <a:endParaRPr lang="ru-RU" b="1" dirty="0">
            <a:latin typeface="Bookman Old Style" pitchFamily="18" charset="0"/>
          </a:endParaRPr>
        </a:p>
      </dgm:t>
    </dgm:pt>
    <dgm:pt modelId="{06955AEF-C055-4CC7-BFE8-0FC4E569A880}" type="parTrans" cxnId="{4348C81F-F70E-4C55-BBBD-866104A148B3}">
      <dgm:prSet/>
      <dgm:spPr/>
      <dgm:t>
        <a:bodyPr/>
        <a:lstStyle/>
        <a:p>
          <a:endParaRPr lang="ru-RU"/>
        </a:p>
      </dgm:t>
    </dgm:pt>
    <dgm:pt modelId="{67C34661-EA81-45E9-9D38-0B46A677D758}" type="sibTrans" cxnId="{4348C81F-F70E-4C55-BBBD-866104A148B3}">
      <dgm:prSet/>
      <dgm:spPr/>
      <dgm:t>
        <a:bodyPr/>
        <a:lstStyle/>
        <a:p>
          <a:endParaRPr lang="ru-RU"/>
        </a:p>
      </dgm:t>
    </dgm:pt>
    <dgm:pt modelId="{338277B9-89E8-406E-B947-9C554AD8BAD9}" type="pres">
      <dgm:prSet presAssocID="{BC6D3568-4BEC-469E-AE9D-FFB194F98223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7D94AA9-96D6-4087-92F1-20CD74CA433F}" type="pres">
      <dgm:prSet presAssocID="{6BCC6D9A-61B4-44BB-8FBD-BFFEF610D272}" presName="circle1" presStyleLbl="node1" presStyleIdx="0" presStyleCnt="5" custLinFactNeighborX="5206" custLinFactNeighborY="-1496"/>
      <dgm:spPr/>
    </dgm:pt>
    <dgm:pt modelId="{761B17EE-D634-4932-A0E1-E1187E9F5C7F}" type="pres">
      <dgm:prSet presAssocID="{6BCC6D9A-61B4-44BB-8FBD-BFFEF610D272}" presName="space" presStyleCnt="0"/>
      <dgm:spPr/>
    </dgm:pt>
    <dgm:pt modelId="{DB7425C9-7123-474D-9D5D-DBC15017C14B}" type="pres">
      <dgm:prSet presAssocID="{6BCC6D9A-61B4-44BB-8FBD-BFFEF610D272}" presName="rect1" presStyleLbl="alignAcc1" presStyleIdx="0" presStyleCnt="5" custScaleY="100000"/>
      <dgm:spPr/>
      <dgm:t>
        <a:bodyPr/>
        <a:lstStyle/>
        <a:p>
          <a:endParaRPr lang="ru-RU"/>
        </a:p>
      </dgm:t>
    </dgm:pt>
    <dgm:pt modelId="{4FEA95D2-0929-4A08-BC2C-77111523961F}" type="pres">
      <dgm:prSet presAssocID="{3D54265E-C458-4FFA-A2B1-8B001EFF7B4C}" presName="vertSpace2" presStyleLbl="node1" presStyleIdx="0" presStyleCnt="5"/>
      <dgm:spPr/>
    </dgm:pt>
    <dgm:pt modelId="{7F7DE702-4399-43D3-8FF8-B3645C2C0D2C}" type="pres">
      <dgm:prSet presAssocID="{3D54265E-C458-4FFA-A2B1-8B001EFF7B4C}" presName="circle2" presStyleLbl="node1" presStyleIdx="1" presStyleCnt="5" custLinFactNeighborX="1321" custLinFactNeighborY="-4096"/>
      <dgm:spPr/>
    </dgm:pt>
    <dgm:pt modelId="{5A526C0E-ADB8-48F6-8F8C-DD27E8442D43}" type="pres">
      <dgm:prSet presAssocID="{3D54265E-C458-4FFA-A2B1-8B001EFF7B4C}" presName="rect2" presStyleLbl="alignAcc1" presStyleIdx="1" presStyleCnt="5" custScaleX="80182" custScaleY="99082"/>
      <dgm:spPr/>
      <dgm:t>
        <a:bodyPr/>
        <a:lstStyle/>
        <a:p>
          <a:endParaRPr lang="ru-RU"/>
        </a:p>
      </dgm:t>
    </dgm:pt>
    <dgm:pt modelId="{F361C234-B4B6-43F6-B379-5D9EF48F6CC7}" type="pres">
      <dgm:prSet presAssocID="{127EA2B7-3179-4185-9BCD-B3C016869CF0}" presName="vertSpace3" presStyleLbl="node1" presStyleIdx="1" presStyleCnt="5"/>
      <dgm:spPr/>
    </dgm:pt>
    <dgm:pt modelId="{C022A7F6-8354-4F35-A03F-018FDCB80C27}" type="pres">
      <dgm:prSet presAssocID="{127EA2B7-3179-4185-9BCD-B3C016869CF0}" presName="circle3" presStyleLbl="node1" presStyleIdx="2" presStyleCnt="5"/>
      <dgm:spPr/>
    </dgm:pt>
    <dgm:pt modelId="{5625B1FD-C83C-4BE4-BBBC-9EDD7C1590D4}" type="pres">
      <dgm:prSet presAssocID="{127EA2B7-3179-4185-9BCD-B3C016869CF0}" presName="rect3" presStyleLbl="alignAcc1" presStyleIdx="2" presStyleCnt="5" custScaleX="89793"/>
      <dgm:spPr/>
      <dgm:t>
        <a:bodyPr/>
        <a:lstStyle/>
        <a:p>
          <a:endParaRPr lang="ru-RU"/>
        </a:p>
      </dgm:t>
    </dgm:pt>
    <dgm:pt modelId="{8ED789D0-BAB2-48FF-8F1F-704CAB846E40}" type="pres">
      <dgm:prSet presAssocID="{D37917F3-D705-49A0-8A54-3B2F725681BD}" presName="vertSpace4" presStyleLbl="node1" presStyleIdx="2" presStyleCnt="5"/>
      <dgm:spPr/>
    </dgm:pt>
    <dgm:pt modelId="{D9DDC29C-15D8-4D8C-B91A-1383EB467362}" type="pres">
      <dgm:prSet presAssocID="{D37917F3-D705-49A0-8A54-3B2F725681BD}" presName="circle4" presStyleLbl="node1" presStyleIdx="3" presStyleCnt="5"/>
      <dgm:spPr/>
    </dgm:pt>
    <dgm:pt modelId="{E4F0AD2E-8B9C-4ED7-89C6-77CBCE60BD87}" type="pres">
      <dgm:prSet presAssocID="{D37917F3-D705-49A0-8A54-3B2F725681BD}" presName="rect4" presStyleLbl="alignAcc1" presStyleIdx="3" presStyleCnt="5" custScaleX="92206"/>
      <dgm:spPr/>
      <dgm:t>
        <a:bodyPr/>
        <a:lstStyle/>
        <a:p>
          <a:endParaRPr lang="ru-RU"/>
        </a:p>
      </dgm:t>
    </dgm:pt>
    <dgm:pt modelId="{95D75942-0311-400B-BC43-0377F0C2E54C}" type="pres">
      <dgm:prSet presAssocID="{8ED0E631-748C-48FB-A973-B0B9DC88CF07}" presName="vertSpace5" presStyleLbl="node1" presStyleIdx="3" presStyleCnt="5"/>
      <dgm:spPr/>
    </dgm:pt>
    <dgm:pt modelId="{C9EAC25B-8812-4306-BEB8-02E81C1C0642}" type="pres">
      <dgm:prSet presAssocID="{8ED0E631-748C-48FB-A973-B0B9DC88CF07}" presName="circle5" presStyleLbl="node1" presStyleIdx="4" presStyleCnt="5"/>
      <dgm:spPr/>
    </dgm:pt>
    <dgm:pt modelId="{6D5DDEE5-E83B-40EA-B95F-28EFF7C13B5E}" type="pres">
      <dgm:prSet presAssocID="{8ED0E631-748C-48FB-A973-B0B9DC88CF07}" presName="rect5" presStyleLbl="alignAcc1" presStyleIdx="4" presStyleCnt="5"/>
      <dgm:spPr/>
      <dgm:t>
        <a:bodyPr/>
        <a:lstStyle/>
        <a:p>
          <a:endParaRPr lang="ru-RU"/>
        </a:p>
      </dgm:t>
    </dgm:pt>
    <dgm:pt modelId="{A4C204FC-E7C0-44E9-B164-E4C191A8C0DE}" type="pres">
      <dgm:prSet presAssocID="{6BCC6D9A-61B4-44BB-8FBD-BFFEF610D272}" presName="rect1ParTxNoCh" presStyleLbl="alignAcc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11EDC1F-0B33-410D-85C2-BE69522EF082}" type="pres">
      <dgm:prSet presAssocID="{3D54265E-C458-4FFA-A2B1-8B001EFF7B4C}" presName="rect2ParTxNoCh" presStyleLbl="alignAcc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D38BA4E-2508-44D5-B61B-7A9D195E7A48}" type="pres">
      <dgm:prSet presAssocID="{127EA2B7-3179-4185-9BCD-B3C016869CF0}" presName="rect3ParTxNoCh" presStyleLbl="alignAcc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72489AE-18AF-4C7C-B0C5-781C981A3109}" type="pres">
      <dgm:prSet presAssocID="{D37917F3-D705-49A0-8A54-3B2F725681BD}" presName="rect4ParTxNoCh" presStyleLbl="alignAcc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E013EA2-C3EF-4EB5-AD33-190B74ECB26A}" type="pres">
      <dgm:prSet presAssocID="{8ED0E631-748C-48FB-A973-B0B9DC88CF07}" presName="rect5ParTxNoCh" presStyleLbl="alignAcc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9B8D465-F33A-4ACA-ABD2-10C1D937277D}" srcId="{BC6D3568-4BEC-469E-AE9D-FFB194F98223}" destId="{127EA2B7-3179-4185-9BCD-B3C016869CF0}" srcOrd="2" destOrd="0" parTransId="{97FF8A1F-212D-440C-BA31-A12E8B213555}" sibTransId="{DBF09D60-BD0D-451D-B806-C7278A062839}"/>
    <dgm:cxn modelId="{9F1741EE-5EDF-41FB-B3B6-6644BABE47D6}" type="presOf" srcId="{3D54265E-C458-4FFA-A2B1-8B001EFF7B4C}" destId="{5A526C0E-ADB8-48F6-8F8C-DD27E8442D43}" srcOrd="0" destOrd="0" presId="urn:microsoft.com/office/officeart/2005/8/layout/target3"/>
    <dgm:cxn modelId="{B1E0E2C9-32D4-43F8-9B01-081E957F7A3E}" srcId="{BC6D3568-4BEC-469E-AE9D-FFB194F98223}" destId="{D37917F3-D705-49A0-8A54-3B2F725681BD}" srcOrd="3" destOrd="0" parTransId="{CDEDB12D-1D95-42EF-A6AE-9CF3E88CE279}" sibTransId="{36A8B083-F12A-4173-82A4-9BAE08BA22A6}"/>
    <dgm:cxn modelId="{DB4F4243-8447-4574-9CBB-72AD013439AC}" type="presOf" srcId="{127EA2B7-3179-4185-9BCD-B3C016869CF0}" destId="{5625B1FD-C83C-4BE4-BBBC-9EDD7C1590D4}" srcOrd="0" destOrd="0" presId="urn:microsoft.com/office/officeart/2005/8/layout/target3"/>
    <dgm:cxn modelId="{88193CD8-80AF-4BB4-B253-1F825DF05C0E}" type="presOf" srcId="{6BCC6D9A-61B4-44BB-8FBD-BFFEF610D272}" destId="{A4C204FC-E7C0-44E9-B164-E4C191A8C0DE}" srcOrd="1" destOrd="0" presId="urn:microsoft.com/office/officeart/2005/8/layout/target3"/>
    <dgm:cxn modelId="{2E8A356B-68FF-42D4-B8EB-50F3E683A884}" type="presOf" srcId="{127EA2B7-3179-4185-9BCD-B3C016869CF0}" destId="{AD38BA4E-2508-44D5-B61B-7A9D195E7A48}" srcOrd="1" destOrd="0" presId="urn:microsoft.com/office/officeart/2005/8/layout/target3"/>
    <dgm:cxn modelId="{89C60198-B2F5-49CA-9049-D522E40DF00D}" type="presOf" srcId="{D37917F3-D705-49A0-8A54-3B2F725681BD}" destId="{972489AE-18AF-4C7C-B0C5-781C981A3109}" srcOrd="1" destOrd="0" presId="urn:microsoft.com/office/officeart/2005/8/layout/target3"/>
    <dgm:cxn modelId="{5DB49500-3129-4A18-8B92-87CB2C03AAF6}" srcId="{BC6D3568-4BEC-469E-AE9D-FFB194F98223}" destId="{6BCC6D9A-61B4-44BB-8FBD-BFFEF610D272}" srcOrd="0" destOrd="0" parTransId="{B4E475C9-8299-49AD-A590-32D400EA8054}" sibTransId="{D6D089E0-07A4-4326-B991-F6E62FD2BADC}"/>
    <dgm:cxn modelId="{4348C81F-F70E-4C55-BBBD-866104A148B3}" srcId="{BC6D3568-4BEC-469E-AE9D-FFB194F98223}" destId="{8ED0E631-748C-48FB-A973-B0B9DC88CF07}" srcOrd="4" destOrd="0" parTransId="{06955AEF-C055-4CC7-BFE8-0FC4E569A880}" sibTransId="{67C34661-EA81-45E9-9D38-0B46A677D758}"/>
    <dgm:cxn modelId="{DC9CB618-DB40-4343-B4D7-21C4539299F5}" type="presOf" srcId="{8ED0E631-748C-48FB-A973-B0B9DC88CF07}" destId="{FE013EA2-C3EF-4EB5-AD33-190B74ECB26A}" srcOrd="1" destOrd="0" presId="urn:microsoft.com/office/officeart/2005/8/layout/target3"/>
    <dgm:cxn modelId="{60B5D8F8-389E-4209-A599-A10C0E9F284A}" type="presOf" srcId="{8ED0E631-748C-48FB-A973-B0B9DC88CF07}" destId="{6D5DDEE5-E83B-40EA-B95F-28EFF7C13B5E}" srcOrd="0" destOrd="0" presId="urn:microsoft.com/office/officeart/2005/8/layout/target3"/>
    <dgm:cxn modelId="{03E9A2DD-9A26-4AF5-9CA9-759938F5AFF8}" srcId="{BC6D3568-4BEC-469E-AE9D-FFB194F98223}" destId="{3D54265E-C458-4FFA-A2B1-8B001EFF7B4C}" srcOrd="1" destOrd="0" parTransId="{FA081139-97AA-46D9-9FE2-6A29AC9E9913}" sibTransId="{9D40EDE8-6FC5-4D16-B29E-026F2597406E}"/>
    <dgm:cxn modelId="{5DA280D7-7772-4273-BF46-465CFE0F7C8B}" type="presOf" srcId="{BC6D3568-4BEC-469E-AE9D-FFB194F98223}" destId="{338277B9-89E8-406E-B947-9C554AD8BAD9}" srcOrd="0" destOrd="0" presId="urn:microsoft.com/office/officeart/2005/8/layout/target3"/>
    <dgm:cxn modelId="{6F6D9C9A-8FA4-46C9-A273-0D9FE6800FB8}" type="presOf" srcId="{D37917F3-D705-49A0-8A54-3B2F725681BD}" destId="{E4F0AD2E-8B9C-4ED7-89C6-77CBCE60BD87}" srcOrd="0" destOrd="0" presId="urn:microsoft.com/office/officeart/2005/8/layout/target3"/>
    <dgm:cxn modelId="{F83ACB2B-7F36-49EA-9E5D-D0846B1B2C57}" type="presOf" srcId="{6BCC6D9A-61B4-44BB-8FBD-BFFEF610D272}" destId="{DB7425C9-7123-474D-9D5D-DBC15017C14B}" srcOrd="0" destOrd="0" presId="urn:microsoft.com/office/officeart/2005/8/layout/target3"/>
    <dgm:cxn modelId="{A4A92F7C-7A76-447F-9F1F-A19EBA53F90F}" type="presOf" srcId="{3D54265E-C458-4FFA-A2B1-8B001EFF7B4C}" destId="{711EDC1F-0B33-410D-85C2-BE69522EF082}" srcOrd="1" destOrd="0" presId="urn:microsoft.com/office/officeart/2005/8/layout/target3"/>
    <dgm:cxn modelId="{F7EFA5EB-DEEC-4801-B54F-8B86513F3ED0}" type="presParOf" srcId="{338277B9-89E8-406E-B947-9C554AD8BAD9}" destId="{A7D94AA9-96D6-4087-92F1-20CD74CA433F}" srcOrd="0" destOrd="0" presId="urn:microsoft.com/office/officeart/2005/8/layout/target3"/>
    <dgm:cxn modelId="{AF8F32D9-E640-445E-BCFD-54D147C10841}" type="presParOf" srcId="{338277B9-89E8-406E-B947-9C554AD8BAD9}" destId="{761B17EE-D634-4932-A0E1-E1187E9F5C7F}" srcOrd="1" destOrd="0" presId="urn:microsoft.com/office/officeart/2005/8/layout/target3"/>
    <dgm:cxn modelId="{52C9F9C9-071E-439D-9B5A-8D52A5EAD0A1}" type="presParOf" srcId="{338277B9-89E8-406E-B947-9C554AD8BAD9}" destId="{DB7425C9-7123-474D-9D5D-DBC15017C14B}" srcOrd="2" destOrd="0" presId="urn:microsoft.com/office/officeart/2005/8/layout/target3"/>
    <dgm:cxn modelId="{8FCE6D5F-3986-4FE1-9026-2860DE0187F4}" type="presParOf" srcId="{338277B9-89E8-406E-B947-9C554AD8BAD9}" destId="{4FEA95D2-0929-4A08-BC2C-77111523961F}" srcOrd="3" destOrd="0" presId="urn:microsoft.com/office/officeart/2005/8/layout/target3"/>
    <dgm:cxn modelId="{AB946200-904D-4C6B-A1FD-1498465E7807}" type="presParOf" srcId="{338277B9-89E8-406E-B947-9C554AD8BAD9}" destId="{7F7DE702-4399-43D3-8FF8-B3645C2C0D2C}" srcOrd="4" destOrd="0" presId="urn:microsoft.com/office/officeart/2005/8/layout/target3"/>
    <dgm:cxn modelId="{0EA5D0D9-B12B-49C2-9669-2E281B2CF897}" type="presParOf" srcId="{338277B9-89E8-406E-B947-9C554AD8BAD9}" destId="{5A526C0E-ADB8-48F6-8F8C-DD27E8442D43}" srcOrd="5" destOrd="0" presId="urn:microsoft.com/office/officeart/2005/8/layout/target3"/>
    <dgm:cxn modelId="{BCF17499-37DC-4159-A52F-CBC9501ADDB9}" type="presParOf" srcId="{338277B9-89E8-406E-B947-9C554AD8BAD9}" destId="{F361C234-B4B6-43F6-B379-5D9EF48F6CC7}" srcOrd="6" destOrd="0" presId="urn:microsoft.com/office/officeart/2005/8/layout/target3"/>
    <dgm:cxn modelId="{7542AA95-A77A-41A0-80FA-CF6C2377A344}" type="presParOf" srcId="{338277B9-89E8-406E-B947-9C554AD8BAD9}" destId="{C022A7F6-8354-4F35-A03F-018FDCB80C27}" srcOrd="7" destOrd="0" presId="urn:microsoft.com/office/officeart/2005/8/layout/target3"/>
    <dgm:cxn modelId="{E36538C7-E107-4BC5-B9F5-945B86B5EE07}" type="presParOf" srcId="{338277B9-89E8-406E-B947-9C554AD8BAD9}" destId="{5625B1FD-C83C-4BE4-BBBC-9EDD7C1590D4}" srcOrd="8" destOrd="0" presId="urn:microsoft.com/office/officeart/2005/8/layout/target3"/>
    <dgm:cxn modelId="{603ED8F7-DC55-47F8-867F-98A45234911C}" type="presParOf" srcId="{338277B9-89E8-406E-B947-9C554AD8BAD9}" destId="{8ED789D0-BAB2-48FF-8F1F-704CAB846E40}" srcOrd="9" destOrd="0" presId="urn:microsoft.com/office/officeart/2005/8/layout/target3"/>
    <dgm:cxn modelId="{D55CC6A1-0EE2-48D7-AA6B-641C1C90B1F3}" type="presParOf" srcId="{338277B9-89E8-406E-B947-9C554AD8BAD9}" destId="{D9DDC29C-15D8-4D8C-B91A-1383EB467362}" srcOrd="10" destOrd="0" presId="urn:microsoft.com/office/officeart/2005/8/layout/target3"/>
    <dgm:cxn modelId="{979A2CF1-17CB-462A-AA75-1F1F12FB7F96}" type="presParOf" srcId="{338277B9-89E8-406E-B947-9C554AD8BAD9}" destId="{E4F0AD2E-8B9C-4ED7-89C6-77CBCE60BD87}" srcOrd="11" destOrd="0" presId="urn:microsoft.com/office/officeart/2005/8/layout/target3"/>
    <dgm:cxn modelId="{8BFDA184-EF8B-4062-98DF-E703F080407C}" type="presParOf" srcId="{338277B9-89E8-406E-B947-9C554AD8BAD9}" destId="{95D75942-0311-400B-BC43-0377F0C2E54C}" srcOrd="12" destOrd="0" presId="urn:microsoft.com/office/officeart/2005/8/layout/target3"/>
    <dgm:cxn modelId="{FBE6E5EC-C3DD-4D5B-9F48-005A8812C9DE}" type="presParOf" srcId="{338277B9-89E8-406E-B947-9C554AD8BAD9}" destId="{C9EAC25B-8812-4306-BEB8-02E81C1C0642}" srcOrd="13" destOrd="0" presId="urn:microsoft.com/office/officeart/2005/8/layout/target3"/>
    <dgm:cxn modelId="{5C3D23EF-4311-4B38-85B8-D7A4796F91E1}" type="presParOf" srcId="{338277B9-89E8-406E-B947-9C554AD8BAD9}" destId="{6D5DDEE5-E83B-40EA-B95F-28EFF7C13B5E}" srcOrd="14" destOrd="0" presId="urn:microsoft.com/office/officeart/2005/8/layout/target3"/>
    <dgm:cxn modelId="{E48EEE4E-A7DA-414D-A752-237C4AB0AB2B}" type="presParOf" srcId="{338277B9-89E8-406E-B947-9C554AD8BAD9}" destId="{A4C204FC-E7C0-44E9-B164-E4C191A8C0DE}" srcOrd="15" destOrd="0" presId="urn:microsoft.com/office/officeart/2005/8/layout/target3"/>
    <dgm:cxn modelId="{EB8D6BEA-2EAF-4211-A057-264E12F5BAAC}" type="presParOf" srcId="{338277B9-89E8-406E-B947-9C554AD8BAD9}" destId="{711EDC1F-0B33-410D-85C2-BE69522EF082}" srcOrd="16" destOrd="0" presId="urn:microsoft.com/office/officeart/2005/8/layout/target3"/>
    <dgm:cxn modelId="{F1A9D53F-0192-4379-A1BA-1942861F7753}" type="presParOf" srcId="{338277B9-89E8-406E-B947-9C554AD8BAD9}" destId="{AD38BA4E-2508-44D5-B61B-7A9D195E7A48}" srcOrd="17" destOrd="0" presId="urn:microsoft.com/office/officeart/2005/8/layout/target3"/>
    <dgm:cxn modelId="{F20A8404-5E6F-446D-A0C8-455FF1057624}" type="presParOf" srcId="{338277B9-89E8-406E-B947-9C554AD8BAD9}" destId="{972489AE-18AF-4C7C-B0C5-781C981A3109}" srcOrd="18" destOrd="0" presId="urn:microsoft.com/office/officeart/2005/8/layout/target3"/>
    <dgm:cxn modelId="{2C855D7B-B576-4A9B-8A9A-1EA52ABEB8FC}" type="presParOf" srcId="{338277B9-89E8-406E-B947-9C554AD8BAD9}" destId="{FE013EA2-C3EF-4EB5-AD33-190B74ECB26A}" srcOrd="19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D94AA9-96D6-4087-92F1-20CD74CA433F}">
      <dsp:nvSpPr>
        <dsp:cNvPr id="0" name=""/>
        <dsp:cNvSpPr/>
      </dsp:nvSpPr>
      <dsp:spPr>
        <a:xfrm>
          <a:off x="236589" y="792088"/>
          <a:ext cx="4544546" cy="4544546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B7425C9-7123-474D-9D5D-DBC15017C14B}">
      <dsp:nvSpPr>
        <dsp:cNvPr id="0" name=""/>
        <dsp:cNvSpPr/>
      </dsp:nvSpPr>
      <dsp:spPr>
        <a:xfrm>
          <a:off x="2272273" y="860074"/>
          <a:ext cx="5301970" cy="454454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latin typeface="Bookman Old Style" pitchFamily="18" charset="0"/>
            </a:rPr>
            <a:t>СИНКВЕЙН - ЗАГАДКА</a:t>
          </a:r>
          <a:endParaRPr lang="ru-RU" sz="1600" b="1" kern="1200" dirty="0">
            <a:latin typeface="Bookman Old Style" pitchFamily="18" charset="0"/>
          </a:endParaRPr>
        </a:p>
      </dsp:txBody>
      <dsp:txXfrm>
        <a:off x="2272273" y="860074"/>
        <a:ext cx="5301970" cy="727127"/>
      </dsp:txXfrm>
    </dsp:sp>
    <dsp:sp modelId="{7F7DE702-4399-43D3-8FF8-B3645C2C0D2C}">
      <dsp:nvSpPr>
        <dsp:cNvPr id="0" name=""/>
        <dsp:cNvSpPr/>
      </dsp:nvSpPr>
      <dsp:spPr>
        <a:xfrm>
          <a:off x="524603" y="1440147"/>
          <a:ext cx="3590191" cy="3590191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A526C0E-ADB8-48F6-8F8C-DD27E8442D43}">
      <dsp:nvSpPr>
        <dsp:cNvPr id="0" name=""/>
        <dsp:cNvSpPr/>
      </dsp:nvSpPr>
      <dsp:spPr>
        <a:xfrm>
          <a:off x="2797645" y="1603681"/>
          <a:ext cx="4251226" cy="355723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>
              <a:latin typeface="Bookman Old Style" pitchFamily="18" charset="0"/>
            </a:rPr>
            <a:t> </a:t>
          </a:r>
          <a:r>
            <a:rPr lang="ru-RU" sz="1600" b="1" kern="1200" dirty="0" smtClean="0">
              <a:latin typeface="Bookman Old Style" pitchFamily="18" charset="0"/>
            </a:rPr>
            <a:t>СИНКВЕЙН ПО ПРЕДМЕТНЫМ КАРТИНКАМ</a:t>
          </a:r>
          <a:endParaRPr lang="ru-RU" sz="1600" b="1" kern="1200" dirty="0">
            <a:latin typeface="Bookman Old Style" pitchFamily="18" charset="0"/>
          </a:endParaRPr>
        </a:p>
      </dsp:txBody>
      <dsp:txXfrm>
        <a:off x="2797645" y="1603681"/>
        <a:ext cx="4251226" cy="720452"/>
      </dsp:txXfrm>
    </dsp:sp>
    <dsp:sp modelId="{C022A7F6-8354-4F35-A03F-018FDCB80C27}">
      <dsp:nvSpPr>
        <dsp:cNvPr id="0" name=""/>
        <dsp:cNvSpPr/>
      </dsp:nvSpPr>
      <dsp:spPr>
        <a:xfrm>
          <a:off x="954354" y="2314329"/>
          <a:ext cx="2635836" cy="2635836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625B1FD-C83C-4BE4-BBBC-9EDD7C1590D4}">
      <dsp:nvSpPr>
        <dsp:cNvPr id="0" name=""/>
        <dsp:cNvSpPr/>
      </dsp:nvSpPr>
      <dsp:spPr>
        <a:xfrm>
          <a:off x="2542859" y="2314329"/>
          <a:ext cx="4760798" cy="263583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latin typeface="Bookman Old Style" pitchFamily="18" charset="0"/>
            </a:rPr>
            <a:t>СИНКВЕЙН ПО РАССКАЗАМ, СКАЗКАМ</a:t>
          </a:r>
          <a:endParaRPr lang="ru-RU" sz="1600" b="1" kern="1200" dirty="0">
            <a:latin typeface="Bookman Old Style" pitchFamily="18" charset="0"/>
          </a:endParaRPr>
        </a:p>
      </dsp:txBody>
      <dsp:txXfrm>
        <a:off x="2542859" y="2314329"/>
        <a:ext cx="4760798" cy="727127"/>
      </dsp:txXfrm>
    </dsp:sp>
    <dsp:sp modelId="{D9DDC29C-15D8-4D8C-B91A-1383EB467362}">
      <dsp:nvSpPr>
        <dsp:cNvPr id="0" name=""/>
        <dsp:cNvSpPr/>
      </dsp:nvSpPr>
      <dsp:spPr>
        <a:xfrm>
          <a:off x="1431532" y="3041457"/>
          <a:ext cx="1681482" cy="1681482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4F0AD2E-8B9C-4ED7-89C6-77CBCE60BD87}">
      <dsp:nvSpPr>
        <dsp:cNvPr id="0" name=""/>
        <dsp:cNvSpPr/>
      </dsp:nvSpPr>
      <dsp:spPr>
        <a:xfrm>
          <a:off x="2478891" y="3041457"/>
          <a:ext cx="4888735" cy="168148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latin typeface="Bookman Old Style" pitchFamily="18" charset="0"/>
            </a:rPr>
            <a:t>СИНКВЕЙН СПОРТИВНЫЙ</a:t>
          </a:r>
          <a:endParaRPr lang="ru-RU" sz="1600" b="1" kern="1200" dirty="0">
            <a:latin typeface="Bookman Old Style" pitchFamily="18" charset="0"/>
          </a:endParaRPr>
        </a:p>
      </dsp:txBody>
      <dsp:txXfrm>
        <a:off x="2478891" y="3041457"/>
        <a:ext cx="4888735" cy="727127"/>
      </dsp:txXfrm>
    </dsp:sp>
    <dsp:sp modelId="{C9EAC25B-8812-4306-BEB8-02E81C1C0642}">
      <dsp:nvSpPr>
        <dsp:cNvPr id="0" name=""/>
        <dsp:cNvSpPr/>
      </dsp:nvSpPr>
      <dsp:spPr>
        <a:xfrm>
          <a:off x="1908709" y="3768584"/>
          <a:ext cx="727127" cy="727127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D5DDEE5-E83B-40EA-B95F-28EFF7C13B5E}">
      <dsp:nvSpPr>
        <dsp:cNvPr id="0" name=""/>
        <dsp:cNvSpPr/>
      </dsp:nvSpPr>
      <dsp:spPr>
        <a:xfrm>
          <a:off x="2272273" y="3768584"/>
          <a:ext cx="5301970" cy="72712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latin typeface="Bookman Old Style" pitchFamily="18" charset="0"/>
            </a:rPr>
            <a:t>СИНКВЕЙН ПО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latin typeface="Bookman Old Style" pitchFamily="18" charset="0"/>
            </a:rPr>
            <a:t> ТВОРЧЕСКОМУ РИСУНКУ</a:t>
          </a:r>
          <a:endParaRPr lang="ru-RU" sz="1800" b="1" kern="1200" dirty="0">
            <a:latin typeface="Bookman Old Style" pitchFamily="18" charset="0"/>
          </a:endParaRPr>
        </a:p>
      </dsp:txBody>
      <dsp:txXfrm>
        <a:off x="2272273" y="3768584"/>
        <a:ext cx="5301970" cy="72712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21.05.2020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21.05.2020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21.05.2020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21.05.2020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21.05.2020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21.05.2020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21.05.2020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21.05.2020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21.05.2020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21.05.2020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21.05.2020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21.05.2020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21.05.2020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EA744C-FE01-496A-A041-ED93458D1002}" type="datetimeFigureOut">
              <a:rPr lang="ru-RU" smtClean="0"/>
              <a:pPr/>
              <a:t>21.05.2020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1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9.xml"/><Relationship Id="rId6" Type="http://schemas.microsoft.com/office/2007/relationships/hdphoto" Target="../media/hdphoto2.wdp"/><Relationship Id="rId5" Type="http://schemas.openxmlformats.org/officeDocument/2006/relationships/image" Target="../media/image14.jpeg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9.png"/><Relationship Id="rId5" Type="http://schemas.microsoft.com/office/2007/relationships/hdphoto" Target="../media/hdphoto4.wdp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7" Type="http://schemas.microsoft.com/office/2007/relationships/hdphoto" Target="../media/hdphoto7.wdp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2.jpeg"/><Relationship Id="rId5" Type="http://schemas.microsoft.com/office/2007/relationships/hdphoto" Target="../media/hdphoto6.wdp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764704"/>
            <a:ext cx="7055765" cy="539709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одзаголовок 2"/>
          <p:cNvSpPr txBox="1">
            <a:spLocks/>
          </p:cNvSpPr>
          <p:nvPr/>
        </p:nvSpPr>
        <p:spPr>
          <a:xfrm>
            <a:off x="395536" y="135912"/>
            <a:ext cx="8568952" cy="6294102"/>
          </a:xfrm>
          <a:prstGeom prst="rect">
            <a:avLst/>
          </a:prstGeom>
        </p:spPr>
        <p:txBody>
          <a:bodyPr vert="horz" lIns="91440" tIns="45720" rIns="91440" bIns="45720" rtlCol="0">
            <a:prstTxWarp prst="textArchUpPour">
              <a:avLst>
                <a:gd name="adj1" fmla="val 11664445"/>
                <a:gd name="adj2" fmla="val 77085"/>
              </a:avLst>
            </a:prstTxWarp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b="1" spc="50" dirty="0" smtClean="0">
                <a:ln w="11430">
                  <a:solidFill>
                    <a:srgbClr val="FFFF00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Колпнянский </a:t>
            </a:r>
            <a:r>
              <a:rPr kumimoji="0" lang="ru-RU" sz="1800" b="1" i="0" u="none" strike="noStrike" kern="1200" spc="50" normalizeH="0" baseline="0" noProof="0" dirty="0" smtClean="0">
                <a:ln w="11430">
                  <a:solidFill>
                    <a:srgbClr val="FFFF00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Bookman Old Style" pitchFamily="18" charset="0"/>
              </a:rPr>
              <a:t>детский сад №1 </a:t>
            </a: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1835696" y="3381265"/>
            <a:ext cx="5832648" cy="3024336"/>
          </a:xfrm>
          <a:prstGeom prst="rect">
            <a:avLst/>
          </a:prstGeom>
        </p:spPr>
        <p:txBody>
          <a:bodyPr vert="horz" lIns="91440" tIns="45720" rIns="91440" bIns="45720" rtlCol="0">
            <a:prstTxWarp prst="textArchDownPour">
              <a:avLst>
                <a:gd name="adj1" fmla="val 1381790"/>
                <a:gd name="adj2" fmla="val 67638"/>
              </a:avLst>
            </a:prstTxWarp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800" b="1" i="0" u="none" strike="noStrike" kern="1200" spc="50" normalizeH="0" baseline="0" noProof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Bookman Old Style" pitchFamily="18" charset="0"/>
                <a:ea typeface="+mn-ea"/>
                <a:cs typeface="+mn-cs"/>
              </a:rPr>
              <a:t> </a:t>
            </a:r>
            <a:r>
              <a:rPr kumimoji="0" lang="ru-RU" sz="1800" b="1" i="0" u="none" strike="noStrike" kern="1200" spc="50" normalizeH="0" baseline="0" noProof="0" dirty="0" smtClean="0">
                <a:ln w="11430">
                  <a:solidFill>
                    <a:srgbClr val="FFFF00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Bookman Old Style" pitchFamily="18" charset="0"/>
                <a:ea typeface="+mn-ea"/>
                <a:cs typeface="+mn-cs"/>
              </a:rPr>
              <a:t>«Солнышко»</a:t>
            </a:r>
            <a:r>
              <a:rPr kumimoji="0" lang="ru-RU" sz="1800" b="1" i="0" u="none" strike="noStrike" kern="1200" spc="50" normalizeH="0" baseline="0" noProof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Bookman Old Style" pitchFamily="18" charset="0"/>
                <a:ea typeface="+mn-ea"/>
                <a:cs typeface="+mn-cs"/>
              </a:rPr>
              <a:t>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71600" y="6410108"/>
            <a:ext cx="1756290" cy="30777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1400" b="1" dirty="0" smtClean="0">
                <a:solidFill>
                  <a:srgbClr val="C00000"/>
                </a:solidFill>
              </a:rPr>
              <a:t>КАРЛОВА О. А. </a:t>
            </a:r>
            <a:endParaRPr lang="ru-RU" sz="1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3181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www.playcast.ru/uploads/2018/06/29/25473257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5278" y="5706775"/>
            <a:ext cx="1489660" cy="1714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2771800" y="5013176"/>
            <a:ext cx="6568782" cy="10370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lnSpc>
                <a:spcPct val="80000"/>
              </a:lnSpc>
              <a:spcBef>
                <a:spcPct val="0"/>
              </a:spcBef>
              <a:defRPr/>
            </a:pPr>
            <a:r>
              <a:rPr lang="ru-RU" sz="2800" b="1" noProof="0" dirty="0" smtClean="0">
                <a:ln w="1905">
                  <a:solidFill>
                    <a:srgbClr val="FFFF00"/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man Old Style" pitchFamily="18" charset="0"/>
                <a:ea typeface="+mj-ea"/>
                <a:cs typeface="+mj-cs"/>
              </a:rPr>
              <a:t>«НОВЫЕ ФОРМЫ, МЕТОДЫ </a:t>
            </a:r>
          </a:p>
          <a:p>
            <a:pPr lvl="0" algn="ctr">
              <a:lnSpc>
                <a:spcPct val="80000"/>
              </a:lnSpc>
              <a:spcBef>
                <a:spcPct val="0"/>
              </a:spcBef>
              <a:defRPr/>
            </a:pPr>
            <a:r>
              <a:rPr lang="ru-RU" sz="2800" b="1" noProof="0" dirty="0" smtClean="0">
                <a:ln w="1905">
                  <a:solidFill>
                    <a:srgbClr val="FFFF00"/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man Old Style" pitchFamily="18" charset="0"/>
                <a:ea typeface="+mj-ea"/>
                <a:cs typeface="+mj-cs"/>
              </a:rPr>
              <a:t>И ТЕХНОЛОГИИ </a:t>
            </a:r>
          </a:p>
          <a:p>
            <a:pPr lvl="0" algn="ctr">
              <a:lnSpc>
                <a:spcPct val="80000"/>
              </a:lnSpc>
              <a:spcBef>
                <a:spcPct val="0"/>
              </a:spcBef>
              <a:defRPr/>
            </a:pPr>
            <a:r>
              <a:rPr lang="ru-RU" sz="2800" b="1" noProof="0" dirty="0" smtClean="0">
                <a:ln w="1905">
                  <a:solidFill>
                    <a:srgbClr val="FFFF00"/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man Old Style" pitchFamily="18" charset="0"/>
                <a:ea typeface="+mj-ea"/>
                <a:cs typeface="+mj-cs"/>
              </a:rPr>
              <a:t>В РЕАЛИЗАЦИИ ПРОГРАММЫ «РАЗГОВОР </a:t>
            </a:r>
          </a:p>
          <a:p>
            <a:pPr lvl="0" algn="ctr">
              <a:lnSpc>
                <a:spcPct val="80000"/>
              </a:lnSpc>
              <a:spcBef>
                <a:spcPct val="0"/>
              </a:spcBef>
              <a:defRPr/>
            </a:pPr>
            <a:r>
              <a:rPr lang="ru-RU" sz="2800" b="1" noProof="0" dirty="0" smtClean="0">
                <a:ln w="1905">
                  <a:solidFill>
                    <a:srgbClr val="FFFF00"/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man Old Style" pitchFamily="18" charset="0"/>
                <a:ea typeface="+mj-ea"/>
                <a:cs typeface="+mj-cs"/>
              </a:rPr>
              <a:t>О ПРАВИЛЬНОМ ПИТАНИИ»»</a:t>
            </a:r>
            <a:endParaRPr kumimoji="0" lang="ru-RU" sz="2800" b="1" i="0" u="none" strike="noStrike" kern="1200" normalizeH="0" baseline="0" noProof="0" dirty="0">
              <a:ln w="1905">
                <a:solidFill>
                  <a:srgbClr val="FFFF00"/>
                </a:solidFill>
              </a:ln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uLnTx/>
              <a:uFillTx/>
              <a:latin typeface="Bookman Old Style" pitchFamily="18" charset="0"/>
              <a:ea typeface="+mj-ea"/>
              <a:cs typeface="+mj-cs"/>
            </a:endParaRPr>
          </a:p>
        </p:txBody>
      </p:sp>
      <p:pic>
        <p:nvPicPr>
          <p:cNvPr id="4" name="Picture 2" descr="http://www.playcast.ru/uploads/2016/11/05/20423580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6633" y="339907"/>
            <a:ext cx="2289754" cy="2289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://uselibibl.ucoz.ru/avatar/00/00/star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804248" y="1484784"/>
            <a:ext cx="2172133" cy="2352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60" r="6871" b="8393"/>
          <a:stretch/>
        </p:blipFill>
        <p:spPr bwMode="auto">
          <a:xfrm rot="20179726">
            <a:off x="6974640" y="1676263"/>
            <a:ext cx="1216095" cy="1251479"/>
          </a:xfrm>
          <a:prstGeom prst="ellipse">
            <a:avLst/>
          </a:prstGeom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7" name="Picture 2" descr="http://www.playcast.ru/uploads/2016/11/05/20423580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013" y="2924944"/>
            <a:ext cx="2289754" cy="2289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://www.playcast.ru/uploads/2016/11/05/20423580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094" y="476672"/>
            <a:ext cx="2289754" cy="2289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http://www.playcast.ru/uploads/2016/11/05/20423580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304004"/>
            <a:ext cx="2289754" cy="2289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http://www.playcast.ru/uploads/2016/11/05/20423580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2420888"/>
            <a:ext cx="2289754" cy="2289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://www.playcast.ru/uploads/2016/11/05/20423580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2306834"/>
            <a:ext cx="2289754" cy="2289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171600" y="6410108"/>
            <a:ext cx="1756290" cy="30777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1400" b="1" dirty="0" smtClean="0">
                <a:solidFill>
                  <a:srgbClr val="C00000"/>
                </a:solidFill>
              </a:rPr>
              <a:t>КАРЛОВА О. А. </a:t>
            </a:r>
            <a:endParaRPr lang="ru-RU" sz="1400" b="1" dirty="0">
              <a:solidFill>
                <a:srgbClr val="C00000"/>
              </a:solidFill>
            </a:endParaRPr>
          </a:p>
        </p:txBody>
      </p:sp>
      <p:pic>
        <p:nvPicPr>
          <p:cNvPr id="13" name="Picture 2" descr="http://ds5ishim.ru/sites/default/files/kartinki/lDecember/raketta_4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60692">
            <a:off x="37073" y="3131464"/>
            <a:ext cx="3421336" cy="3082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1851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" presetID="5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121 -0.42755 L 0.18403 -0.42755 C 0.2441 -0.42755 0.3191 -0.38797 0.3191 -0.35463 L 0.3191 -0.28056 " pathEditMode="relative" rAng="0" ptsTypes="FfFF">
                                      <p:cBhvr>
                                        <p:cTn id="11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385" y="733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9000"/>
                            </p:stCondLst>
                            <p:childTnLst>
                              <p:par>
                                <p:cTn id="1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668005" y="2060848"/>
            <a:ext cx="7524328" cy="2862322"/>
          </a:xfrm>
          <a:prstGeom prst="rect">
            <a:avLst/>
          </a:prstGeom>
        </p:spPr>
        <p:txBody>
          <a:bodyPr wrap="squar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  <a:latin typeface="Bookman Old Style" pitchFamily="18" charset="0"/>
              </a:rPr>
              <a:t>«ИННОВАЦИЯ»</a:t>
            </a:r>
            <a:r>
              <a:rPr lang="ru-RU" sz="2800" dirty="0"/>
              <a:t>  </a:t>
            </a:r>
          </a:p>
          <a:p>
            <a:pPr algn="ctr"/>
            <a:r>
              <a:rPr lang="ru-RU" sz="2800" dirty="0" smtClean="0"/>
              <a:t>ЭТО ЧТО-ТО НОВОЕ </a:t>
            </a:r>
          </a:p>
          <a:p>
            <a:pPr algn="ctr"/>
            <a:r>
              <a:rPr lang="ru-RU" sz="2800" dirty="0" smtClean="0"/>
              <a:t>ПО СРАВНЕНИЮ С ПРЕДЫДУЩИМ, </a:t>
            </a:r>
          </a:p>
          <a:p>
            <a:pPr algn="ctr"/>
            <a:r>
              <a:rPr lang="ru-RU" sz="2800" dirty="0" smtClean="0"/>
              <a:t>И ЭТО НОВОЕ НАПРАВЛЕНО </a:t>
            </a:r>
          </a:p>
          <a:p>
            <a:pPr algn="ctr"/>
            <a:r>
              <a:rPr lang="ru-RU" sz="2800" dirty="0" smtClean="0"/>
              <a:t>НА ПОВЫШЕНИЕ КАЧЕСТВА </a:t>
            </a:r>
          </a:p>
          <a:p>
            <a:pPr algn="ctr"/>
            <a:r>
              <a:rPr lang="ru-RU" sz="2800" dirty="0" smtClean="0"/>
              <a:t>ВОСПИТАНИЯ И ОБРАЗОВАНИЯ.</a:t>
            </a:r>
            <a:endParaRPr lang="ru-RU" sz="2800" dirty="0"/>
          </a:p>
        </p:txBody>
      </p:sp>
      <p:pic>
        <p:nvPicPr>
          <p:cNvPr id="7" name="Picture 2" descr="http://france-musette.ucoz.ru/foto/e64b799e4996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66383"/>
            <a:ext cx="5538689" cy="6884268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5430169" y="292006"/>
            <a:ext cx="35125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1400" b="1" dirty="0">
                <a:solidFill>
                  <a:srgbClr val="C00000"/>
                </a:solidFill>
              </a:rPr>
              <a:t>МАСТЕР – КЛАСС ДЛЯ ПЕДАГОГОВ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71600" y="6410108"/>
            <a:ext cx="1756290" cy="30777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1400" b="1" dirty="0" smtClean="0">
                <a:solidFill>
                  <a:srgbClr val="C00000"/>
                </a:solidFill>
              </a:rPr>
              <a:t>КАРЛОВА О. А. </a:t>
            </a:r>
            <a:endParaRPr lang="ru-RU" sz="1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8009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7" dur="4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www.hardtissue.com/wp-content/uploads/2017/04/Wall-Decals-Solar-System-large-wall-decals-solar-system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150" y="188640"/>
            <a:ext cx="8564490" cy="6048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s://www.hardtissue.com/wp-content/uploads/2017/04/Wall-Decals-Solar-System-large-wall-decals-solar-system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32" t="26304" r="53650" b="32444"/>
          <a:stretch/>
        </p:blipFill>
        <p:spPr bwMode="auto">
          <a:xfrm>
            <a:off x="1556657" y="1524000"/>
            <a:ext cx="3374572" cy="3341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011695" y="2826224"/>
            <a:ext cx="44644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FFFF00"/>
                </a:solidFill>
                <a:latin typeface="Bookman Old Style" pitchFamily="18" charset="0"/>
              </a:rPr>
              <a:t>СИНКВЕЙН</a:t>
            </a:r>
            <a:r>
              <a:rPr lang="ru-RU" sz="3200" b="1" dirty="0" smtClean="0">
                <a:solidFill>
                  <a:srgbClr val="FFFF00"/>
                </a:solidFill>
              </a:rPr>
              <a:t>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502221" y="167937"/>
            <a:ext cx="35125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1400" b="1" dirty="0">
                <a:solidFill>
                  <a:srgbClr val="C00000"/>
                </a:solidFill>
              </a:rPr>
              <a:t>МАСТЕР – КЛАСС ДЛЯ ПЕДАГОГОВ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71600" y="6410108"/>
            <a:ext cx="1756290" cy="30777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1400" b="1" dirty="0" smtClean="0">
                <a:solidFill>
                  <a:srgbClr val="C00000"/>
                </a:solidFill>
              </a:rPr>
              <a:t>КАРЛОВА О. А. </a:t>
            </a:r>
            <a:endParaRPr lang="ru-RU" sz="1400" b="1" dirty="0">
              <a:solidFill>
                <a:srgbClr val="C00000"/>
              </a:solidFill>
            </a:endParaRPr>
          </a:p>
        </p:txBody>
      </p:sp>
      <p:pic>
        <p:nvPicPr>
          <p:cNvPr id="8" name="Picture 2" descr="http://ds5ishim.ru/sites/default/files/kartinki/lDecember/raketta_4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521883">
            <a:off x="4790864" y="1215941"/>
            <a:ext cx="1636516" cy="1474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1479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9745" y="811142"/>
            <a:ext cx="7698719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Book Antiqua" pitchFamily="18" charset="0"/>
              </a:rPr>
              <a:t>Муниципальное </a:t>
            </a:r>
            <a:r>
              <a:rPr lang="ru-RU" sz="2400" b="1" dirty="0">
                <a:solidFill>
                  <a:srgbClr val="FF0000"/>
                </a:solidFill>
                <a:latin typeface="Book Antiqua" pitchFamily="18" charset="0"/>
              </a:rPr>
              <a:t>бюджетное дошкольное образовательное учреждение – детский сад № 1 «Солнышко» общеразвивающего вида с приоритетным осуществлением деятельности по познавательно-речевому развитию детей</a:t>
            </a:r>
            <a:endParaRPr lang="ru-RU" sz="2400" dirty="0">
              <a:solidFill>
                <a:srgbClr val="FF0000"/>
              </a:solidFill>
              <a:latin typeface="Book Antiqua" pitchFamily="18" charset="0"/>
            </a:endParaRPr>
          </a:p>
          <a:p>
            <a:pPr algn="ctr"/>
            <a:endParaRPr lang="ru-RU" sz="32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899592" y="4365104"/>
            <a:ext cx="769871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buFont typeface="Wingdings" pitchFamily="2" charset="2"/>
              <a:buChar char="v"/>
            </a:pPr>
            <a:r>
              <a:rPr lang="ru-RU" sz="2400" dirty="0"/>
              <a:t>С</a:t>
            </a:r>
            <a:r>
              <a:rPr lang="ru-RU" sz="2400" dirty="0" smtClean="0"/>
              <a:t>оздание </a:t>
            </a:r>
            <a:r>
              <a:rPr lang="ru-RU" sz="2400" dirty="0"/>
              <a:t>условий  по развитию речи детей, через использование дидактических и словарных </a:t>
            </a:r>
            <a:r>
              <a:rPr lang="ru-RU" sz="2400" dirty="0" smtClean="0"/>
              <a:t>игр.</a:t>
            </a:r>
          </a:p>
          <a:p>
            <a:pPr algn="ctr"/>
            <a:r>
              <a:rPr lang="ru-RU" sz="2400" dirty="0" smtClean="0"/>
              <a:t>Обогащение  </a:t>
            </a:r>
            <a:r>
              <a:rPr lang="ru-RU" sz="2400" dirty="0"/>
              <a:t>и активизация словарного запаса дошкольника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979712" y="3242576"/>
            <a:ext cx="44644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latin typeface="Bookman Old Style" pitchFamily="18" charset="0"/>
              </a:rPr>
              <a:t>ЗАДАЧА:</a:t>
            </a:r>
            <a:endParaRPr lang="ru-RU" sz="3200" b="1" dirty="0" smtClean="0"/>
          </a:p>
        </p:txBody>
      </p:sp>
      <p:sp>
        <p:nvSpPr>
          <p:cNvPr id="5" name="Freeform 3"/>
          <p:cNvSpPr>
            <a:spLocks noEditPoints="1"/>
          </p:cNvSpPr>
          <p:nvPr/>
        </p:nvSpPr>
        <p:spPr bwMode="gray">
          <a:xfrm flipH="1">
            <a:off x="2411760" y="3242576"/>
            <a:ext cx="3816424" cy="996393"/>
          </a:xfrm>
          <a:custGeom>
            <a:avLst/>
            <a:gdLst>
              <a:gd name="T0" fmla="*/ 1092 w 2820"/>
              <a:gd name="T1" fmla="*/ 50 h 2912"/>
              <a:gd name="T2" fmla="*/ 822 w 2820"/>
              <a:gd name="T3" fmla="*/ 168 h 2912"/>
              <a:gd name="T4" fmla="*/ 594 w 2820"/>
              <a:gd name="T5" fmla="*/ 300 h 2912"/>
              <a:gd name="T6" fmla="*/ 406 w 2820"/>
              <a:gd name="T7" fmla="*/ 446 h 2912"/>
              <a:gd name="T8" fmla="*/ 254 w 2820"/>
              <a:gd name="T9" fmla="*/ 604 h 2912"/>
              <a:gd name="T10" fmla="*/ 140 w 2820"/>
              <a:gd name="T11" fmla="*/ 772 h 2912"/>
              <a:gd name="T12" fmla="*/ 60 w 2820"/>
              <a:gd name="T13" fmla="*/ 944 h 2912"/>
              <a:gd name="T14" fmla="*/ 14 w 2820"/>
              <a:gd name="T15" fmla="*/ 1122 h 2912"/>
              <a:gd name="T16" fmla="*/ 0 w 2820"/>
              <a:gd name="T17" fmla="*/ 1300 h 2912"/>
              <a:gd name="T18" fmla="*/ 18 w 2820"/>
              <a:gd name="T19" fmla="*/ 1476 h 2912"/>
              <a:gd name="T20" fmla="*/ 64 w 2820"/>
              <a:gd name="T21" fmla="*/ 1650 h 2912"/>
              <a:gd name="T22" fmla="*/ 138 w 2820"/>
              <a:gd name="T23" fmla="*/ 1818 h 2912"/>
              <a:gd name="T24" fmla="*/ 238 w 2820"/>
              <a:gd name="T25" fmla="*/ 1978 h 2912"/>
              <a:gd name="T26" fmla="*/ 364 w 2820"/>
              <a:gd name="T27" fmla="*/ 2126 h 2912"/>
              <a:gd name="T28" fmla="*/ 512 w 2820"/>
              <a:gd name="T29" fmla="*/ 2262 h 2912"/>
              <a:gd name="T30" fmla="*/ 684 w 2820"/>
              <a:gd name="T31" fmla="*/ 2382 h 2912"/>
              <a:gd name="T32" fmla="*/ 874 w 2820"/>
              <a:gd name="T33" fmla="*/ 2484 h 2912"/>
              <a:gd name="T34" fmla="*/ 1086 w 2820"/>
              <a:gd name="T35" fmla="*/ 2564 h 2912"/>
              <a:gd name="T36" fmla="*/ 1314 w 2820"/>
              <a:gd name="T37" fmla="*/ 2622 h 2912"/>
              <a:gd name="T38" fmla="*/ 1558 w 2820"/>
              <a:gd name="T39" fmla="*/ 2654 h 2912"/>
              <a:gd name="T40" fmla="*/ 1818 w 2820"/>
              <a:gd name="T41" fmla="*/ 2658 h 2912"/>
              <a:gd name="T42" fmla="*/ 2090 w 2820"/>
              <a:gd name="T43" fmla="*/ 2632 h 2912"/>
              <a:gd name="T44" fmla="*/ 2374 w 2820"/>
              <a:gd name="T45" fmla="*/ 2574 h 2912"/>
              <a:gd name="T46" fmla="*/ 2544 w 2820"/>
              <a:gd name="T47" fmla="*/ 2912 h 2912"/>
              <a:gd name="T48" fmla="*/ 1868 w 2820"/>
              <a:gd name="T49" fmla="*/ 1552 h 2912"/>
              <a:gd name="T50" fmla="*/ 1956 w 2820"/>
              <a:gd name="T51" fmla="*/ 1914 h 2912"/>
              <a:gd name="T52" fmla="*/ 1788 w 2820"/>
              <a:gd name="T53" fmla="*/ 1936 h 2912"/>
              <a:gd name="T54" fmla="*/ 1616 w 2820"/>
              <a:gd name="T55" fmla="*/ 1934 h 2912"/>
              <a:gd name="T56" fmla="*/ 1442 w 2820"/>
              <a:gd name="T57" fmla="*/ 1912 h 2912"/>
              <a:gd name="T58" fmla="*/ 1272 w 2820"/>
              <a:gd name="T59" fmla="*/ 1872 h 2912"/>
              <a:gd name="T60" fmla="*/ 1108 w 2820"/>
              <a:gd name="T61" fmla="*/ 1812 h 2912"/>
              <a:gd name="T62" fmla="*/ 952 w 2820"/>
              <a:gd name="T63" fmla="*/ 1736 h 2912"/>
              <a:gd name="T64" fmla="*/ 810 w 2820"/>
              <a:gd name="T65" fmla="*/ 1646 h 2912"/>
              <a:gd name="T66" fmla="*/ 684 w 2820"/>
              <a:gd name="T67" fmla="*/ 1542 h 2912"/>
              <a:gd name="T68" fmla="*/ 578 w 2820"/>
              <a:gd name="T69" fmla="*/ 1428 h 2912"/>
              <a:gd name="T70" fmla="*/ 494 w 2820"/>
              <a:gd name="T71" fmla="*/ 1304 h 2912"/>
              <a:gd name="T72" fmla="*/ 438 w 2820"/>
              <a:gd name="T73" fmla="*/ 1170 h 2912"/>
              <a:gd name="T74" fmla="*/ 410 w 2820"/>
              <a:gd name="T75" fmla="*/ 1032 h 2912"/>
              <a:gd name="T76" fmla="*/ 416 w 2820"/>
              <a:gd name="T77" fmla="*/ 888 h 2912"/>
              <a:gd name="T78" fmla="*/ 460 w 2820"/>
              <a:gd name="T79" fmla="*/ 742 h 2912"/>
              <a:gd name="T80" fmla="*/ 544 w 2820"/>
              <a:gd name="T81" fmla="*/ 592 h 2912"/>
              <a:gd name="T82" fmla="*/ 670 w 2820"/>
              <a:gd name="T83" fmla="*/ 444 h 2912"/>
              <a:gd name="T84" fmla="*/ 844 w 2820"/>
              <a:gd name="T85" fmla="*/ 298 h 2912"/>
              <a:gd name="T86" fmla="*/ 1070 w 2820"/>
              <a:gd name="T87" fmla="*/ 154 h 2912"/>
              <a:gd name="T88" fmla="*/ 1348 w 2820"/>
              <a:gd name="T89" fmla="*/ 16 h 2912"/>
              <a:gd name="T90" fmla="*/ 1244 w 2820"/>
              <a:gd name="T91" fmla="*/ 0 h 2912"/>
              <a:gd name="T92" fmla="*/ 2820 w 2820"/>
              <a:gd name="T93" fmla="*/ 1934 h 2912"/>
              <a:gd name="T94" fmla="*/ 2820 w 2820"/>
              <a:gd name="T95" fmla="*/ 1934 h 29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820" h="2912">
                <a:moveTo>
                  <a:pt x="1244" y="0"/>
                </a:moveTo>
                <a:lnTo>
                  <a:pt x="1092" y="50"/>
                </a:lnTo>
                <a:lnTo>
                  <a:pt x="952" y="106"/>
                </a:lnTo>
                <a:lnTo>
                  <a:pt x="822" y="168"/>
                </a:lnTo>
                <a:lnTo>
                  <a:pt x="704" y="232"/>
                </a:lnTo>
                <a:lnTo>
                  <a:pt x="594" y="300"/>
                </a:lnTo>
                <a:lnTo>
                  <a:pt x="494" y="372"/>
                </a:lnTo>
                <a:lnTo>
                  <a:pt x="406" y="446"/>
                </a:lnTo>
                <a:lnTo>
                  <a:pt x="324" y="524"/>
                </a:lnTo>
                <a:lnTo>
                  <a:pt x="254" y="604"/>
                </a:lnTo>
                <a:lnTo>
                  <a:pt x="192" y="686"/>
                </a:lnTo>
                <a:lnTo>
                  <a:pt x="140" y="772"/>
                </a:lnTo>
                <a:lnTo>
                  <a:pt x="96" y="856"/>
                </a:lnTo>
                <a:lnTo>
                  <a:pt x="60" y="944"/>
                </a:lnTo>
                <a:lnTo>
                  <a:pt x="32" y="1032"/>
                </a:lnTo>
                <a:lnTo>
                  <a:pt x="14" y="1122"/>
                </a:lnTo>
                <a:lnTo>
                  <a:pt x="2" y="1210"/>
                </a:lnTo>
                <a:lnTo>
                  <a:pt x="0" y="1300"/>
                </a:lnTo>
                <a:lnTo>
                  <a:pt x="4" y="1388"/>
                </a:lnTo>
                <a:lnTo>
                  <a:pt x="18" y="1476"/>
                </a:lnTo>
                <a:lnTo>
                  <a:pt x="36" y="1564"/>
                </a:lnTo>
                <a:lnTo>
                  <a:pt x="64" y="1650"/>
                </a:lnTo>
                <a:lnTo>
                  <a:pt x="96" y="1736"/>
                </a:lnTo>
                <a:lnTo>
                  <a:pt x="138" y="1818"/>
                </a:lnTo>
                <a:lnTo>
                  <a:pt x="184" y="1900"/>
                </a:lnTo>
                <a:lnTo>
                  <a:pt x="238" y="1978"/>
                </a:lnTo>
                <a:lnTo>
                  <a:pt x="298" y="2054"/>
                </a:lnTo>
                <a:lnTo>
                  <a:pt x="364" y="2126"/>
                </a:lnTo>
                <a:lnTo>
                  <a:pt x="434" y="2196"/>
                </a:lnTo>
                <a:lnTo>
                  <a:pt x="512" y="2262"/>
                </a:lnTo>
                <a:lnTo>
                  <a:pt x="596" y="2324"/>
                </a:lnTo>
                <a:lnTo>
                  <a:pt x="684" y="2382"/>
                </a:lnTo>
                <a:lnTo>
                  <a:pt x="776" y="2436"/>
                </a:lnTo>
                <a:lnTo>
                  <a:pt x="874" y="2484"/>
                </a:lnTo>
                <a:lnTo>
                  <a:pt x="978" y="2526"/>
                </a:lnTo>
                <a:lnTo>
                  <a:pt x="1086" y="2564"/>
                </a:lnTo>
                <a:lnTo>
                  <a:pt x="1198" y="2596"/>
                </a:lnTo>
                <a:lnTo>
                  <a:pt x="1314" y="2622"/>
                </a:lnTo>
                <a:lnTo>
                  <a:pt x="1434" y="2642"/>
                </a:lnTo>
                <a:lnTo>
                  <a:pt x="1558" y="2654"/>
                </a:lnTo>
                <a:lnTo>
                  <a:pt x="1686" y="2660"/>
                </a:lnTo>
                <a:lnTo>
                  <a:pt x="1818" y="2658"/>
                </a:lnTo>
                <a:lnTo>
                  <a:pt x="1952" y="2650"/>
                </a:lnTo>
                <a:lnTo>
                  <a:pt x="2090" y="2632"/>
                </a:lnTo>
                <a:lnTo>
                  <a:pt x="2230" y="2608"/>
                </a:lnTo>
                <a:lnTo>
                  <a:pt x="2374" y="2574"/>
                </a:lnTo>
                <a:lnTo>
                  <a:pt x="2542" y="2912"/>
                </a:lnTo>
                <a:lnTo>
                  <a:pt x="2544" y="2912"/>
                </a:lnTo>
                <a:lnTo>
                  <a:pt x="2820" y="1934"/>
                </a:lnTo>
                <a:lnTo>
                  <a:pt x="1868" y="1552"/>
                </a:lnTo>
                <a:lnTo>
                  <a:pt x="2036" y="1894"/>
                </a:lnTo>
                <a:lnTo>
                  <a:pt x="1956" y="1914"/>
                </a:lnTo>
                <a:lnTo>
                  <a:pt x="1872" y="1928"/>
                </a:lnTo>
                <a:lnTo>
                  <a:pt x="1788" y="1936"/>
                </a:lnTo>
                <a:lnTo>
                  <a:pt x="1702" y="1938"/>
                </a:lnTo>
                <a:lnTo>
                  <a:pt x="1616" y="1934"/>
                </a:lnTo>
                <a:lnTo>
                  <a:pt x="1528" y="1926"/>
                </a:lnTo>
                <a:lnTo>
                  <a:pt x="1442" y="1912"/>
                </a:lnTo>
                <a:lnTo>
                  <a:pt x="1356" y="1894"/>
                </a:lnTo>
                <a:lnTo>
                  <a:pt x="1272" y="1872"/>
                </a:lnTo>
                <a:lnTo>
                  <a:pt x="1188" y="1844"/>
                </a:lnTo>
                <a:lnTo>
                  <a:pt x="1108" y="1812"/>
                </a:lnTo>
                <a:lnTo>
                  <a:pt x="1028" y="1776"/>
                </a:lnTo>
                <a:lnTo>
                  <a:pt x="952" y="1736"/>
                </a:lnTo>
                <a:lnTo>
                  <a:pt x="880" y="1692"/>
                </a:lnTo>
                <a:lnTo>
                  <a:pt x="810" y="1646"/>
                </a:lnTo>
                <a:lnTo>
                  <a:pt x="744" y="1596"/>
                </a:lnTo>
                <a:lnTo>
                  <a:pt x="684" y="1542"/>
                </a:lnTo>
                <a:lnTo>
                  <a:pt x="628" y="1486"/>
                </a:lnTo>
                <a:lnTo>
                  <a:pt x="578" y="1428"/>
                </a:lnTo>
                <a:lnTo>
                  <a:pt x="532" y="1366"/>
                </a:lnTo>
                <a:lnTo>
                  <a:pt x="494" y="1304"/>
                </a:lnTo>
                <a:lnTo>
                  <a:pt x="462" y="1238"/>
                </a:lnTo>
                <a:lnTo>
                  <a:pt x="438" y="1170"/>
                </a:lnTo>
                <a:lnTo>
                  <a:pt x="420" y="1102"/>
                </a:lnTo>
                <a:lnTo>
                  <a:pt x="410" y="1032"/>
                </a:lnTo>
                <a:lnTo>
                  <a:pt x="410" y="960"/>
                </a:lnTo>
                <a:lnTo>
                  <a:pt x="416" y="888"/>
                </a:lnTo>
                <a:lnTo>
                  <a:pt x="434" y="816"/>
                </a:lnTo>
                <a:lnTo>
                  <a:pt x="460" y="742"/>
                </a:lnTo>
                <a:lnTo>
                  <a:pt x="496" y="668"/>
                </a:lnTo>
                <a:lnTo>
                  <a:pt x="544" y="592"/>
                </a:lnTo>
                <a:lnTo>
                  <a:pt x="602" y="518"/>
                </a:lnTo>
                <a:lnTo>
                  <a:pt x="670" y="444"/>
                </a:lnTo>
                <a:lnTo>
                  <a:pt x="752" y="370"/>
                </a:lnTo>
                <a:lnTo>
                  <a:pt x="844" y="298"/>
                </a:lnTo>
                <a:lnTo>
                  <a:pt x="950" y="226"/>
                </a:lnTo>
                <a:lnTo>
                  <a:pt x="1070" y="154"/>
                </a:lnTo>
                <a:lnTo>
                  <a:pt x="1202" y="84"/>
                </a:lnTo>
                <a:lnTo>
                  <a:pt x="1348" y="16"/>
                </a:lnTo>
                <a:lnTo>
                  <a:pt x="1244" y="0"/>
                </a:lnTo>
                <a:lnTo>
                  <a:pt x="1244" y="0"/>
                </a:lnTo>
                <a:lnTo>
                  <a:pt x="1244" y="0"/>
                </a:lnTo>
                <a:close/>
                <a:moveTo>
                  <a:pt x="2820" y="1934"/>
                </a:moveTo>
                <a:lnTo>
                  <a:pt x="2820" y="1934"/>
                </a:lnTo>
                <a:lnTo>
                  <a:pt x="2820" y="1934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266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5580112" y="3214686"/>
            <a:ext cx="2880320" cy="1200329"/>
          </a:xfrm>
          <a:prstGeom prst="rect">
            <a:avLst/>
          </a:prstGeom>
          <a:ln>
            <a:solidFill>
              <a:srgbClr val="27704F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ЭТО СТИХОТВОРЕНИЕ, 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</a:rPr>
              <a:t>СОСТОЯЩЕЕ ИЗ ПЯТИ СТРОК.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619672" y="4598662"/>
            <a:ext cx="3096344" cy="1200329"/>
          </a:xfrm>
          <a:prstGeom prst="rect">
            <a:avLst/>
          </a:prstGeom>
          <a:ln>
            <a:solidFill>
              <a:srgbClr val="27704F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ОНО ПИШЕТСЯ ПО ОПРЕДЕЛЕННЫМ ПРАВИЛАМ 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И НЕ ИМЕЕТ РИФМЫ.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14" name="Freeform 3"/>
          <p:cNvSpPr>
            <a:spLocks noEditPoints="1"/>
          </p:cNvSpPr>
          <p:nvPr/>
        </p:nvSpPr>
        <p:spPr bwMode="gray">
          <a:xfrm flipH="1">
            <a:off x="3563888" y="5198827"/>
            <a:ext cx="2304256" cy="996393"/>
          </a:xfrm>
          <a:custGeom>
            <a:avLst/>
            <a:gdLst>
              <a:gd name="T0" fmla="*/ 1092 w 2820"/>
              <a:gd name="T1" fmla="*/ 50 h 2912"/>
              <a:gd name="T2" fmla="*/ 822 w 2820"/>
              <a:gd name="T3" fmla="*/ 168 h 2912"/>
              <a:gd name="T4" fmla="*/ 594 w 2820"/>
              <a:gd name="T5" fmla="*/ 300 h 2912"/>
              <a:gd name="T6" fmla="*/ 406 w 2820"/>
              <a:gd name="T7" fmla="*/ 446 h 2912"/>
              <a:gd name="T8" fmla="*/ 254 w 2820"/>
              <a:gd name="T9" fmla="*/ 604 h 2912"/>
              <a:gd name="T10" fmla="*/ 140 w 2820"/>
              <a:gd name="T11" fmla="*/ 772 h 2912"/>
              <a:gd name="T12" fmla="*/ 60 w 2820"/>
              <a:gd name="T13" fmla="*/ 944 h 2912"/>
              <a:gd name="T14" fmla="*/ 14 w 2820"/>
              <a:gd name="T15" fmla="*/ 1122 h 2912"/>
              <a:gd name="T16" fmla="*/ 0 w 2820"/>
              <a:gd name="T17" fmla="*/ 1300 h 2912"/>
              <a:gd name="T18" fmla="*/ 18 w 2820"/>
              <a:gd name="T19" fmla="*/ 1476 h 2912"/>
              <a:gd name="T20" fmla="*/ 64 w 2820"/>
              <a:gd name="T21" fmla="*/ 1650 h 2912"/>
              <a:gd name="T22" fmla="*/ 138 w 2820"/>
              <a:gd name="T23" fmla="*/ 1818 h 2912"/>
              <a:gd name="T24" fmla="*/ 238 w 2820"/>
              <a:gd name="T25" fmla="*/ 1978 h 2912"/>
              <a:gd name="T26" fmla="*/ 364 w 2820"/>
              <a:gd name="T27" fmla="*/ 2126 h 2912"/>
              <a:gd name="T28" fmla="*/ 512 w 2820"/>
              <a:gd name="T29" fmla="*/ 2262 h 2912"/>
              <a:gd name="T30" fmla="*/ 684 w 2820"/>
              <a:gd name="T31" fmla="*/ 2382 h 2912"/>
              <a:gd name="T32" fmla="*/ 874 w 2820"/>
              <a:gd name="T33" fmla="*/ 2484 h 2912"/>
              <a:gd name="T34" fmla="*/ 1086 w 2820"/>
              <a:gd name="T35" fmla="*/ 2564 h 2912"/>
              <a:gd name="T36" fmla="*/ 1314 w 2820"/>
              <a:gd name="T37" fmla="*/ 2622 h 2912"/>
              <a:gd name="T38" fmla="*/ 1558 w 2820"/>
              <a:gd name="T39" fmla="*/ 2654 h 2912"/>
              <a:gd name="T40" fmla="*/ 1818 w 2820"/>
              <a:gd name="T41" fmla="*/ 2658 h 2912"/>
              <a:gd name="T42" fmla="*/ 2090 w 2820"/>
              <a:gd name="T43" fmla="*/ 2632 h 2912"/>
              <a:gd name="T44" fmla="*/ 2374 w 2820"/>
              <a:gd name="T45" fmla="*/ 2574 h 2912"/>
              <a:gd name="T46" fmla="*/ 2544 w 2820"/>
              <a:gd name="T47" fmla="*/ 2912 h 2912"/>
              <a:gd name="T48" fmla="*/ 1868 w 2820"/>
              <a:gd name="T49" fmla="*/ 1552 h 2912"/>
              <a:gd name="T50" fmla="*/ 1956 w 2820"/>
              <a:gd name="T51" fmla="*/ 1914 h 2912"/>
              <a:gd name="T52" fmla="*/ 1788 w 2820"/>
              <a:gd name="T53" fmla="*/ 1936 h 2912"/>
              <a:gd name="T54" fmla="*/ 1616 w 2820"/>
              <a:gd name="T55" fmla="*/ 1934 h 2912"/>
              <a:gd name="T56" fmla="*/ 1442 w 2820"/>
              <a:gd name="T57" fmla="*/ 1912 h 2912"/>
              <a:gd name="T58" fmla="*/ 1272 w 2820"/>
              <a:gd name="T59" fmla="*/ 1872 h 2912"/>
              <a:gd name="T60" fmla="*/ 1108 w 2820"/>
              <a:gd name="T61" fmla="*/ 1812 h 2912"/>
              <a:gd name="T62" fmla="*/ 952 w 2820"/>
              <a:gd name="T63" fmla="*/ 1736 h 2912"/>
              <a:gd name="T64" fmla="*/ 810 w 2820"/>
              <a:gd name="T65" fmla="*/ 1646 h 2912"/>
              <a:gd name="T66" fmla="*/ 684 w 2820"/>
              <a:gd name="T67" fmla="*/ 1542 h 2912"/>
              <a:gd name="T68" fmla="*/ 578 w 2820"/>
              <a:gd name="T69" fmla="*/ 1428 h 2912"/>
              <a:gd name="T70" fmla="*/ 494 w 2820"/>
              <a:gd name="T71" fmla="*/ 1304 h 2912"/>
              <a:gd name="T72" fmla="*/ 438 w 2820"/>
              <a:gd name="T73" fmla="*/ 1170 h 2912"/>
              <a:gd name="T74" fmla="*/ 410 w 2820"/>
              <a:gd name="T75" fmla="*/ 1032 h 2912"/>
              <a:gd name="T76" fmla="*/ 416 w 2820"/>
              <a:gd name="T77" fmla="*/ 888 h 2912"/>
              <a:gd name="T78" fmla="*/ 460 w 2820"/>
              <a:gd name="T79" fmla="*/ 742 h 2912"/>
              <a:gd name="T80" fmla="*/ 544 w 2820"/>
              <a:gd name="T81" fmla="*/ 592 h 2912"/>
              <a:gd name="T82" fmla="*/ 670 w 2820"/>
              <a:gd name="T83" fmla="*/ 444 h 2912"/>
              <a:gd name="T84" fmla="*/ 844 w 2820"/>
              <a:gd name="T85" fmla="*/ 298 h 2912"/>
              <a:gd name="T86" fmla="*/ 1070 w 2820"/>
              <a:gd name="T87" fmla="*/ 154 h 2912"/>
              <a:gd name="T88" fmla="*/ 1348 w 2820"/>
              <a:gd name="T89" fmla="*/ 16 h 2912"/>
              <a:gd name="T90" fmla="*/ 1244 w 2820"/>
              <a:gd name="T91" fmla="*/ 0 h 2912"/>
              <a:gd name="T92" fmla="*/ 2820 w 2820"/>
              <a:gd name="T93" fmla="*/ 1934 h 2912"/>
              <a:gd name="T94" fmla="*/ 2820 w 2820"/>
              <a:gd name="T95" fmla="*/ 1934 h 29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820" h="2912">
                <a:moveTo>
                  <a:pt x="1244" y="0"/>
                </a:moveTo>
                <a:lnTo>
                  <a:pt x="1092" y="50"/>
                </a:lnTo>
                <a:lnTo>
                  <a:pt x="952" y="106"/>
                </a:lnTo>
                <a:lnTo>
                  <a:pt x="822" y="168"/>
                </a:lnTo>
                <a:lnTo>
                  <a:pt x="704" y="232"/>
                </a:lnTo>
                <a:lnTo>
                  <a:pt x="594" y="300"/>
                </a:lnTo>
                <a:lnTo>
                  <a:pt x="494" y="372"/>
                </a:lnTo>
                <a:lnTo>
                  <a:pt x="406" y="446"/>
                </a:lnTo>
                <a:lnTo>
                  <a:pt x="324" y="524"/>
                </a:lnTo>
                <a:lnTo>
                  <a:pt x="254" y="604"/>
                </a:lnTo>
                <a:lnTo>
                  <a:pt x="192" y="686"/>
                </a:lnTo>
                <a:lnTo>
                  <a:pt x="140" y="772"/>
                </a:lnTo>
                <a:lnTo>
                  <a:pt x="96" y="856"/>
                </a:lnTo>
                <a:lnTo>
                  <a:pt x="60" y="944"/>
                </a:lnTo>
                <a:lnTo>
                  <a:pt x="32" y="1032"/>
                </a:lnTo>
                <a:lnTo>
                  <a:pt x="14" y="1122"/>
                </a:lnTo>
                <a:lnTo>
                  <a:pt x="2" y="1210"/>
                </a:lnTo>
                <a:lnTo>
                  <a:pt x="0" y="1300"/>
                </a:lnTo>
                <a:lnTo>
                  <a:pt x="4" y="1388"/>
                </a:lnTo>
                <a:lnTo>
                  <a:pt x="18" y="1476"/>
                </a:lnTo>
                <a:lnTo>
                  <a:pt x="36" y="1564"/>
                </a:lnTo>
                <a:lnTo>
                  <a:pt x="64" y="1650"/>
                </a:lnTo>
                <a:lnTo>
                  <a:pt x="96" y="1736"/>
                </a:lnTo>
                <a:lnTo>
                  <a:pt x="138" y="1818"/>
                </a:lnTo>
                <a:lnTo>
                  <a:pt x="184" y="1900"/>
                </a:lnTo>
                <a:lnTo>
                  <a:pt x="238" y="1978"/>
                </a:lnTo>
                <a:lnTo>
                  <a:pt x="298" y="2054"/>
                </a:lnTo>
                <a:lnTo>
                  <a:pt x="364" y="2126"/>
                </a:lnTo>
                <a:lnTo>
                  <a:pt x="434" y="2196"/>
                </a:lnTo>
                <a:lnTo>
                  <a:pt x="512" y="2262"/>
                </a:lnTo>
                <a:lnTo>
                  <a:pt x="596" y="2324"/>
                </a:lnTo>
                <a:lnTo>
                  <a:pt x="684" y="2382"/>
                </a:lnTo>
                <a:lnTo>
                  <a:pt x="776" y="2436"/>
                </a:lnTo>
                <a:lnTo>
                  <a:pt x="874" y="2484"/>
                </a:lnTo>
                <a:lnTo>
                  <a:pt x="978" y="2526"/>
                </a:lnTo>
                <a:lnTo>
                  <a:pt x="1086" y="2564"/>
                </a:lnTo>
                <a:lnTo>
                  <a:pt x="1198" y="2596"/>
                </a:lnTo>
                <a:lnTo>
                  <a:pt x="1314" y="2622"/>
                </a:lnTo>
                <a:lnTo>
                  <a:pt x="1434" y="2642"/>
                </a:lnTo>
                <a:lnTo>
                  <a:pt x="1558" y="2654"/>
                </a:lnTo>
                <a:lnTo>
                  <a:pt x="1686" y="2660"/>
                </a:lnTo>
                <a:lnTo>
                  <a:pt x="1818" y="2658"/>
                </a:lnTo>
                <a:lnTo>
                  <a:pt x="1952" y="2650"/>
                </a:lnTo>
                <a:lnTo>
                  <a:pt x="2090" y="2632"/>
                </a:lnTo>
                <a:lnTo>
                  <a:pt x="2230" y="2608"/>
                </a:lnTo>
                <a:lnTo>
                  <a:pt x="2374" y="2574"/>
                </a:lnTo>
                <a:lnTo>
                  <a:pt x="2542" y="2912"/>
                </a:lnTo>
                <a:lnTo>
                  <a:pt x="2544" y="2912"/>
                </a:lnTo>
                <a:lnTo>
                  <a:pt x="2820" y="1934"/>
                </a:lnTo>
                <a:lnTo>
                  <a:pt x="1868" y="1552"/>
                </a:lnTo>
                <a:lnTo>
                  <a:pt x="2036" y="1894"/>
                </a:lnTo>
                <a:lnTo>
                  <a:pt x="1956" y="1914"/>
                </a:lnTo>
                <a:lnTo>
                  <a:pt x="1872" y="1928"/>
                </a:lnTo>
                <a:lnTo>
                  <a:pt x="1788" y="1936"/>
                </a:lnTo>
                <a:lnTo>
                  <a:pt x="1702" y="1938"/>
                </a:lnTo>
                <a:lnTo>
                  <a:pt x="1616" y="1934"/>
                </a:lnTo>
                <a:lnTo>
                  <a:pt x="1528" y="1926"/>
                </a:lnTo>
                <a:lnTo>
                  <a:pt x="1442" y="1912"/>
                </a:lnTo>
                <a:lnTo>
                  <a:pt x="1356" y="1894"/>
                </a:lnTo>
                <a:lnTo>
                  <a:pt x="1272" y="1872"/>
                </a:lnTo>
                <a:lnTo>
                  <a:pt x="1188" y="1844"/>
                </a:lnTo>
                <a:lnTo>
                  <a:pt x="1108" y="1812"/>
                </a:lnTo>
                <a:lnTo>
                  <a:pt x="1028" y="1776"/>
                </a:lnTo>
                <a:lnTo>
                  <a:pt x="952" y="1736"/>
                </a:lnTo>
                <a:lnTo>
                  <a:pt x="880" y="1692"/>
                </a:lnTo>
                <a:lnTo>
                  <a:pt x="810" y="1646"/>
                </a:lnTo>
                <a:lnTo>
                  <a:pt x="744" y="1596"/>
                </a:lnTo>
                <a:lnTo>
                  <a:pt x="684" y="1542"/>
                </a:lnTo>
                <a:lnTo>
                  <a:pt x="628" y="1486"/>
                </a:lnTo>
                <a:lnTo>
                  <a:pt x="578" y="1428"/>
                </a:lnTo>
                <a:lnTo>
                  <a:pt x="532" y="1366"/>
                </a:lnTo>
                <a:lnTo>
                  <a:pt x="494" y="1304"/>
                </a:lnTo>
                <a:lnTo>
                  <a:pt x="462" y="1238"/>
                </a:lnTo>
                <a:lnTo>
                  <a:pt x="438" y="1170"/>
                </a:lnTo>
                <a:lnTo>
                  <a:pt x="420" y="1102"/>
                </a:lnTo>
                <a:lnTo>
                  <a:pt x="410" y="1032"/>
                </a:lnTo>
                <a:lnTo>
                  <a:pt x="410" y="960"/>
                </a:lnTo>
                <a:lnTo>
                  <a:pt x="416" y="888"/>
                </a:lnTo>
                <a:lnTo>
                  <a:pt x="434" y="816"/>
                </a:lnTo>
                <a:lnTo>
                  <a:pt x="460" y="742"/>
                </a:lnTo>
                <a:lnTo>
                  <a:pt x="496" y="668"/>
                </a:lnTo>
                <a:lnTo>
                  <a:pt x="544" y="592"/>
                </a:lnTo>
                <a:lnTo>
                  <a:pt x="602" y="518"/>
                </a:lnTo>
                <a:lnTo>
                  <a:pt x="670" y="444"/>
                </a:lnTo>
                <a:lnTo>
                  <a:pt x="752" y="370"/>
                </a:lnTo>
                <a:lnTo>
                  <a:pt x="844" y="298"/>
                </a:lnTo>
                <a:lnTo>
                  <a:pt x="950" y="226"/>
                </a:lnTo>
                <a:lnTo>
                  <a:pt x="1070" y="154"/>
                </a:lnTo>
                <a:lnTo>
                  <a:pt x="1202" y="84"/>
                </a:lnTo>
                <a:lnTo>
                  <a:pt x="1348" y="16"/>
                </a:lnTo>
                <a:lnTo>
                  <a:pt x="1244" y="0"/>
                </a:lnTo>
                <a:lnTo>
                  <a:pt x="1244" y="0"/>
                </a:lnTo>
                <a:lnTo>
                  <a:pt x="1244" y="0"/>
                </a:lnTo>
                <a:close/>
                <a:moveTo>
                  <a:pt x="2820" y="1934"/>
                </a:moveTo>
                <a:lnTo>
                  <a:pt x="2820" y="1934"/>
                </a:lnTo>
                <a:lnTo>
                  <a:pt x="2820" y="1934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endParaRPr lang="ru-RU" dirty="0"/>
          </a:p>
        </p:txBody>
      </p:sp>
      <p:sp>
        <p:nvSpPr>
          <p:cNvPr id="15" name="Freeform 3"/>
          <p:cNvSpPr>
            <a:spLocks noEditPoints="1"/>
          </p:cNvSpPr>
          <p:nvPr/>
        </p:nvSpPr>
        <p:spPr bwMode="gray">
          <a:xfrm>
            <a:off x="3995936" y="3517709"/>
            <a:ext cx="1969233" cy="1080953"/>
          </a:xfrm>
          <a:custGeom>
            <a:avLst/>
            <a:gdLst>
              <a:gd name="T0" fmla="*/ 1092 w 2820"/>
              <a:gd name="T1" fmla="*/ 50 h 2912"/>
              <a:gd name="T2" fmla="*/ 822 w 2820"/>
              <a:gd name="T3" fmla="*/ 168 h 2912"/>
              <a:gd name="T4" fmla="*/ 594 w 2820"/>
              <a:gd name="T5" fmla="*/ 300 h 2912"/>
              <a:gd name="T6" fmla="*/ 406 w 2820"/>
              <a:gd name="T7" fmla="*/ 446 h 2912"/>
              <a:gd name="T8" fmla="*/ 254 w 2820"/>
              <a:gd name="T9" fmla="*/ 604 h 2912"/>
              <a:gd name="T10" fmla="*/ 140 w 2820"/>
              <a:gd name="T11" fmla="*/ 772 h 2912"/>
              <a:gd name="T12" fmla="*/ 60 w 2820"/>
              <a:gd name="T13" fmla="*/ 944 h 2912"/>
              <a:gd name="T14" fmla="*/ 14 w 2820"/>
              <a:gd name="T15" fmla="*/ 1122 h 2912"/>
              <a:gd name="T16" fmla="*/ 0 w 2820"/>
              <a:gd name="T17" fmla="*/ 1300 h 2912"/>
              <a:gd name="T18" fmla="*/ 18 w 2820"/>
              <a:gd name="T19" fmla="*/ 1476 h 2912"/>
              <a:gd name="T20" fmla="*/ 64 w 2820"/>
              <a:gd name="T21" fmla="*/ 1650 h 2912"/>
              <a:gd name="T22" fmla="*/ 138 w 2820"/>
              <a:gd name="T23" fmla="*/ 1818 h 2912"/>
              <a:gd name="T24" fmla="*/ 238 w 2820"/>
              <a:gd name="T25" fmla="*/ 1978 h 2912"/>
              <a:gd name="T26" fmla="*/ 364 w 2820"/>
              <a:gd name="T27" fmla="*/ 2126 h 2912"/>
              <a:gd name="T28" fmla="*/ 512 w 2820"/>
              <a:gd name="T29" fmla="*/ 2262 h 2912"/>
              <a:gd name="T30" fmla="*/ 684 w 2820"/>
              <a:gd name="T31" fmla="*/ 2382 h 2912"/>
              <a:gd name="T32" fmla="*/ 874 w 2820"/>
              <a:gd name="T33" fmla="*/ 2484 h 2912"/>
              <a:gd name="T34" fmla="*/ 1086 w 2820"/>
              <a:gd name="T35" fmla="*/ 2564 h 2912"/>
              <a:gd name="T36" fmla="*/ 1314 w 2820"/>
              <a:gd name="T37" fmla="*/ 2622 h 2912"/>
              <a:gd name="T38" fmla="*/ 1558 w 2820"/>
              <a:gd name="T39" fmla="*/ 2654 h 2912"/>
              <a:gd name="T40" fmla="*/ 1818 w 2820"/>
              <a:gd name="T41" fmla="*/ 2658 h 2912"/>
              <a:gd name="T42" fmla="*/ 2090 w 2820"/>
              <a:gd name="T43" fmla="*/ 2632 h 2912"/>
              <a:gd name="T44" fmla="*/ 2374 w 2820"/>
              <a:gd name="T45" fmla="*/ 2574 h 2912"/>
              <a:gd name="T46" fmla="*/ 2544 w 2820"/>
              <a:gd name="T47" fmla="*/ 2912 h 2912"/>
              <a:gd name="T48" fmla="*/ 1868 w 2820"/>
              <a:gd name="T49" fmla="*/ 1552 h 2912"/>
              <a:gd name="T50" fmla="*/ 1956 w 2820"/>
              <a:gd name="T51" fmla="*/ 1914 h 2912"/>
              <a:gd name="T52" fmla="*/ 1788 w 2820"/>
              <a:gd name="T53" fmla="*/ 1936 h 2912"/>
              <a:gd name="T54" fmla="*/ 1616 w 2820"/>
              <a:gd name="T55" fmla="*/ 1934 h 2912"/>
              <a:gd name="T56" fmla="*/ 1442 w 2820"/>
              <a:gd name="T57" fmla="*/ 1912 h 2912"/>
              <a:gd name="T58" fmla="*/ 1272 w 2820"/>
              <a:gd name="T59" fmla="*/ 1872 h 2912"/>
              <a:gd name="T60" fmla="*/ 1108 w 2820"/>
              <a:gd name="T61" fmla="*/ 1812 h 2912"/>
              <a:gd name="T62" fmla="*/ 952 w 2820"/>
              <a:gd name="T63" fmla="*/ 1736 h 2912"/>
              <a:gd name="T64" fmla="*/ 810 w 2820"/>
              <a:gd name="T65" fmla="*/ 1646 h 2912"/>
              <a:gd name="T66" fmla="*/ 684 w 2820"/>
              <a:gd name="T67" fmla="*/ 1542 h 2912"/>
              <a:gd name="T68" fmla="*/ 578 w 2820"/>
              <a:gd name="T69" fmla="*/ 1428 h 2912"/>
              <a:gd name="T70" fmla="*/ 494 w 2820"/>
              <a:gd name="T71" fmla="*/ 1304 h 2912"/>
              <a:gd name="T72" fmla="*/ 438 w 2820"/>
              <a:gd name="T73" fmla="*/ 1170 h 2912"/>
              <a:gd name="T74" fmla="*/ 410 w 2820"/>
              <a:gd name="T75" fmla="*/ 1032 h 2912"/>
              <a:gd name="T76" fmla="*/ 416 w 2820"/>
              <a:gd name="T77" fmla="*/ 888 h 2912"/>
              <a:gd name="T78" fmla="*/ 460 w 2820"/>
              <a:gd name="T79" fmla="*/ 742 h 2912"/>
              <a:gd name="T80" fmla="*/ 544 w 2820"/>
              <a:gd name="T81" fmla="*/ 592 h 2912"/>
              <a:gd name="T82" fmla="*/ 670 w 2820"/>
              <a:gd name="T83" fmla="*/ 444 h 2912"/>
              <a:gd name="T84" fmla="*/ 844 w 2820"/>
              <a:gd name="T85" fmla="*/ 298 h 2912"/>
              <a:gd name="T86" fmla="*/ 1070 w 2820"/>
              <a:gd name="T87" fmla="*/ 154 h 2912"/>
              <a:gd name="T88" fmla="*/ 1348 w 2820"/>
              <a:gd name="T89" fmla="*/ 16 h 2912"/>
              <a:gd name="T90" fmla="*/ 1244 w 2820"/>
              <a:gd name="T91" fmla="*/ 0 h 2912"/>
              <a:gd name="T92" fmla="*/ 2820 w 2820"/>
              <a:gd name="T93" fmla="*/ 1934 h 2912"/>
              <a:gd name="T94" fmla="*/ 2820 w 2820"/>
              <a:gd name="T95" fmla="*/ 1934 h 29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820" h="2912">
                <a:moveTo>
                  <a:pt x="1244" y="0"/>
                </a:moveTo>
                <a:lnTo>
                  <a:pt x="1092" y="50"/>
                </a:lnTo>
                <a:lnTo>
                  <a:pt x="952" y="106"/>
                </a:lnTo>
                <a:lnTo>
                  <a:pt x="822" y="168"/>
                </a:lnTo>
                <a:lnTo>
                  <a:pt x="704" y="232"/>
                </a:lnTo>
                <a:lnTo>
                  <a:pt x="594" y="300"/>
                </a:lnTo>
                <a:lnTo>
                  <a:pt x="494" y="372"/>
                </a:lnTo>
                <a:lnTo>
                  <a:pt x="406" y="446"/>
                </a:lnTo>
                <a:lnTo>
                  <a:pt x="324" y="524"/>
                </a:lnTo>
                <a:lnTo>
                  <a:pt x="254" y="604"/>
                </a:lnTo>
                <a:lnTo>
                  <a:pt x="192" y="686"/>
                </a:lnTo>
                <a:lnTo>
                  <a:pt x="140" y="772"/>
                </a:lnTo>
                <a:lnTo>
                  <a:pt x="96" y="856"/>
                </a:lnTo>
                <a:lnTo>
                  <a:pt x="60" y="944"/>
                </a:lnTo>
                <a:lnTo>
                  <a:pt x="32" y="1032"/>
                </a:lnTo>
                <a:lnTo>
                  <a:pt x="14" y="1122"/>
                </a:lnTo>
                <a:lnTo>
                  <a:pt x="2" y="1210"/>
                </a:lnTo>
                <a:lnTo>
                  <a:pt x="0" y="1300"/>
                </a:lnTo>
                <a:lnTo>
                  <a:pt x="4" y="1388"/>
                </a:lnTo>
                <a:lnTo>
                  <a:pt x="18" y="1476"/>
                </a:lnTo>
                <a:lnTo>
                  <a:pt x="36" y="1564"/>
                </a:lnTo>
                <a:lnTo>
                  <a:pt x="64" y="1650"/>
                </a:lnTo>
                <a:lnTo>
                  <a:pt x="96" y="1736"/>
                </a:lnTo>
                <a:lnTo>
                  <a:pt x="138" y="1818"/>
                </a:lnTo>
                <a:lnTo>
                  <a:pt x="184" y="1900"/>
                </a:lnTo>
                <a:lnTo>
                  <a:pt x="238" y="1978"/>
                </a:lnTo>
                <a:lnTo>
                  <a:pt x="298" y="2054"/>
                </a:lnTo>
                <a:lnTo>
                  <a:pt x="364" y="2126"/>
                </a:lnTo>
                <a:lnTo>
                  <a:pt x="434" y="2196"/>
                </a:lnTo>
                <a:lnTo>
                  <a:pt x="512" y="2262"/>
                </a:lnTo>
                <a:lnTo>
                  <a:pt x="596" y="2324"/>
                </a:lnTo>
                <a:lnTo>
                  <a:pt x="684" y="2382"/>
                </a:lnTo>
                <a:lnTo>
                  <a:pt x="776" y="2436"/>
                </a:lnTo>
                <a:lnTo>
                  <a:pt x="874" y="2484"/>
                </a:lnTo>
                <a:lnTo>
                  <a:pt x="978" y="2526"/>
                </a:lnTo>
                <a:lnTo>
                  <a:pt x="1086" y="2564"/>
                </a:lnTo>
                <a:lnTo>
                  <a:pt x="1198" y="2596"/>
                </a:lnTo>
                <a:lnTo>
                  <a:pt x="1314" y="2622"/>
                </a:lnTo>
                <a:lnTo>
                  <a:pt x="1434" y="2642"/>
                </a:lnTo>
                <a:lnTo>
                  <a:pt x="1558" y="2654"/>
                </a:lnTo>
                <a:lnTo>
                  <a:pt x="1686" y="2660"/>
                </a:lnTo>
                <a:lnTo>
                  <a:pt x="1818" y="2658"/>
                </a:lnTo>
                <a:lnTo>
                  <a:pt x="1952" y="2650"/>
                </a:lnTo>
                <a:lnTo>
                  <a:pt x="2090" y="2632"/>
                </a:lnTo>
                <a:lnTo>
                  <a:pt x="2230" y="2608"/>
                </a:lnTo>
                <a:lnTo>
                  <a:pt x="2374" y="2574"/>
                </a:lnTo>
                <a:lnTo>
                  <a:pt x="2542" y="2912"/>
                </a:lnTo>
                <a:lnTo>
                  <a:pt x="2544" y="2912"/>
                </a:lnTo>
                <a:lnTo>
                  <a:pt x="2820" y="1934"/>
                </a:lnTo>
                <a:lnTo>
                  <a:pt x="1868" y="1552"/>
                </a:lnTo>
                <a:lnTo>
                  <a:pt x="2036" y="1894"/>
                </a:lnTo>
                <a:lnTo>
                  <a:pt x="1956" y="1914"/>
                </a:lnTo>
                <a:lnTo>
                  <a:pt x="1872" y="1928"/>
                </a:lnTo>
                <a:lnTo>
                  <a:pt x="1788" y="1936"/>
                </a:lnTo>
                <a:lnTo>
                  <a:pt x="1702" y="1938"/>
                </a:lnTo>
                <a:lnTo>
                  <a:pt x="1616" y="1934"/>
                </a:lnTo>
                <a:lnTo>
                  <a:pt x="1528" y="1926"/>
                </a:lnTo>
                <a:lnTo>
                  <a:pt x="1442" y="1912"/>
                </a:lnTo>
                <a:lnTo>
                  <a:pt x="1356" y="1894"/>
                </a:lnTo>
                <a:lnTo>
                  <a:pt x="1272" y="1872"/>
                </a:lnTo>
                <a:lnTo>
                  <a:pt x="1188" y="1844"/>
                </a:lnTo>
                <a:lnTo>
                  <a:pt x="1108" y="1812"/>
                </a:lnTo>
                <a:lnTo>
                  <a:pt x="1028" y="1776"/>
                </a:lnTo>
                <a:lnTo>
                  <a:pt x="952" y="1736"/>
                </a:lnTo>
                <a:lnTo>
                  <a:pt x="880" y="1692"/>
                </a:lnTo>
                <a:lnTo>
                  <a:pt x="810" y="1646"/>
                </a:lnTo>
                <a:lnTo>
                  <a:pt x="744" y="1596"/>
                </a:lnTo>
                <a:lnTo>
                  <a:pt x="684" y="1542"/>
                </a:lnTo>
                <a:lnTo>
                  <a:pt x="628" y="1486"/>
                </a:lnTo>
                <a:lnTo>
                  <a:pt x="578" y="1428"/>
                </a:lnTo>
                <a:lnTo>
                  <a:pt x="532" y="1366"/>
                </a:lnTo>
                <a:lnTo>
                  <a:pt x="494" y="1304"/>
                </a:lnTo>
                <a:lnTo>
                  <a:pt x="462" y="1238"/>
                </a:lnTo>
                <a:lnTo>
                  <a:pt x="438" y="1170"/>
                </a:lnTo>
                <a:lnTo>
                  <a:pt x="420" y="1102"/>
                </a:lnTo>
                <a:lnTo>
                  <a:pt x="410" y="1032"/>
                </a:lnTo>
                <a:lnTo>
                  <a:pt x="410" y="960"/>
                </a:lnTo>
                <a:lnTo>
                  <a:pt x="416" y="888"/>
                </a:lnTo>
                <a:lnTo>
                  <a:pt x="434" y="816"/>
                </a:lnTo>
                <a:lnTo>
                  <a:pt x="460" y="742"/>
                </a:lnTo>
                <a:lnTo>
                  <a:pt x="496" y="668"/>
                </a:lnTo>
                <a:lnTo>
                  <a:pt x="544" y="592"/>
                </a:lnTo>
                <a:lnTo>
                  <a:pt x="602" y="518"/>
                </a:lnTo>
                <a:lnTo>
                  <a:pt x="670" y="444"/>
                </a:lnTo>
                <a:lnTo>
                  <a:pt x="752" y="370"/>
                </a:lnTo>
                <a:lnTo>
                  <a:pt x="844" y="298"/>
                </a:lnTo>
                <a:lnTo>
                  <a:pt x="950" y="226"/>
                </a:lnTo>
                <a:lnTo>
                  <a:pt x="1070" y="154"/>
                </a:lnTo>
                <a:lnTo>
                  <a:pt x="1202" y="84"/>
                </a:lnTo>
                <a:lnTo>
                  <a:pt x="1348" y="16"/>
                </a:lnTo>
                <a:lnTo>
                  <a:pt x="1244" y="0"/>
                </a:lnTo>
                <a:lnTo>
                  <a:pt x="1244" y="0"/>
                </a:lnTo>
                <a:lnTo>
                  <a:pt x="1244" y="0"/>
                </a:lnTo>
                <a:close/>
                <a:moveTo>
                  <a:pt x="2820" y="1934"/>
                </a:moveTo>
                <a:lnTo>
                  <a:pt x="2820" y="1934"/>
                </a:lnTo>
                <a:lnTo>
                  <a:pt x="2820" y="1934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5430169" y="292006"/>
            <a:ext cx="35125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1400" b="1" dirty="0">
                <a:solidFill>
                  <a:srgbClr val="C00000"/>
                </a:solidFill>
              </a:rPr>
              <a:t>МАСТЕР – КЛАСС ДЛЯ ПЕДАГОГОВ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71600" y="6410108"/>
            <a:ext cx="1756290" cy="30777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1400" b="1" dirty="0" smtClean="0">
                <a:solidFill>
                  <a:srgbClr val="C00000"/>
                </a:solidFill>
              </a:rPr>
              <a:t>КАРЛОВА О. А. </a:t>
            </a:r>
            <a:endParaRPr lang="ru-RU" sz="1400" b="1" dirty="0">
              <a:solidFill>
                <a:srgbClr val="C0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331640" y="1124744"/>
            <a:ext cx="6552728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ln>
                  <a:solidFill>
                    <a:srgbClr val="FFFF00"/>
                  </a:solidFill>
                </a:ln>
                <a:solidFill>
                  <a:srgbClr val="C00000"/>
                </a:solidFill>
                <a:latin typeface="Bookman Old Style" pitchFamily="18" charset="0"/>
              </a:rPr>
              <a:t>СИНКВЕЙН</a:t>
            </a:r>
            <a:r>
              <a:rPr lang="ru-RU" sz="3200" b="1" dirty="0" smtClean="0">
                <a:solidFill>
                  <a:srgbClr val="C00000"/>
                </a:solidFill>
              </a:rPr>
              <a:t> </a:t>
            </a:r>
          </a:p>
          <a:p>
            <a:pPr algn="ctr"/>
            <a:r>
              <a:rPr lang="ru-RU" sz="3600" dirty="0" smtClean="0"/>
              <a:t>слово </a:t>
            </a:r>
            <a:r>
              <a:rPr lang="ru-RU" sz="3600" dirty="0"/>
              <a:t>французское, </a:t>
            </a:r>
            <a:endParaRPr lang="ru-RU" sz="3600" dirty="0" smtClean="0"/>
          </a:p>
          <a:p>
            <a:pPr algn="ctr"/>
            <a:r>
              <a:rPr lang="ru-RU" sz="3600" dirty="0" smtClean="0"/>
              <a:t>в </a:t>
            </a:r>
            <a:r>
              <a:rPr lang="ru-RU" sz="3600" dirty="0"/>
              <a:t>переводе означает </a:t>
            </a:r>
            <a:r>
              <a:rPr lang="ru-RU" sz="4400" b="1" dirty="0" smtClean="0">
                <a:ln>
                  <a:solidFill>
                    <a:srgbClr val="FFFF00"/>
                  </a:solidFill>
                </a:ln>
                <a:solidFill>
                  <a:srgbClr val="FF0000"/>
                </a:solidFill>
              </a:rPr>
              <a:t>«пять»</a:t>
            </a:r>
            <a:r>
              <a:rPr lang="ru-RU" sz="4400" dirty="0">
                <a:ln>
                  <a:solidFill>
                    <a:srgbClr val="FFFF00"/>
                  </a:solidFill>
                </a:ln>
                <a:solidFill>
                  <a:srgbClr val="FF0000"/>
                </a:solidFill>
              </a:rPr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3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Равнобедренный треугольник 23"/>
          <p:cNvSpPr/>
          <p:nvPr/>
        </p:nvSpPr>
        <p:spPr>
          <a:xfrm>
            <a:off x="1515243" y="1893990"/>
            <a:ext cx="615990" cy="639696"/>
          </a:xfrm>
          <a:prstGeom prst="triangle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1675264" y="980728"/>
            <a:ext cx="677781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cap="all" dirty="0">
                <a:ln w="9000" cmpd="sng">
                  <a:solidFill>
                    <a:srgbClr val="FFFF00"/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Bookman Old Style" pitchFamily="18" charset="0"/>
              </a:rPr>
              <a:t>Правила составления </a:t>
            </a:r>
            <a:r>
              <a:rPr lang="ru-RU" sz="2400" b="1" cap="all" dirty="0" err="1">
                <a:ln w="9000" cmpd="sng">
                  <a:solidFill>
                    <a:srgbClr val="FFFF00"/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Bookman Old Style" pitchFamily="18" charset="0"/>
              </a:rPr>
              <a:t>синквейна</a:t>
            </a:r>
            <a:r>
              <a:rPr lang="ru-RU" sz="2400" b="1" cap="all" dirty="0">
                <a:ln w="9000" cmpd="sng">
                  <a:noFill/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: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5430169" y="292006"/>
            <a:ext cx="35125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1400" b="1" dirty="0">
                <a:solidFill>
                  <a:srgbClr val="C00000"/>
                </a:solidFill>
              </a:rPr>
              <a:t>МАСТЕР – КЛАСС ДЛЯ ПЕДАГОГОВ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4073898" y="1978661"/>
            <a:ext cx="4241120" cy="40011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ctr">
              <a:buAutoNum type="arabicPeriod"/>
            </a:pPr>
            <a:r>
              <a:rPr lang="ru-RU" sz="1600" b="1" dirty="0" smtClean="0"/>
              <a:t>Первая </a:t>
            </a:r>
            <a:r>
              <a:rPr lang="ru-RU" sz="1600" b="1" dirty="0"/>
              <a:t>строка</a:t>
            </a:r>
            <a:r>
              <a:rPr lang="ru-RU" sz="1600" dirty="0"/>
              <a:t> – </a:t>
            </a:r>
            <a:r>
              <a:rPr lang="ru-RU" sz="1600" dirty="0" smtClean="0"/>
              <a:t>предмет</a:t>
            </a:r>
            <a:r>
              <a:rPr lang="ru-RU" sz="2000" dirty="0"/>
              <a:t> </a:t>
            </a:r>
            <a:r>
              <a:rPr lang="ru-RU" sz="2000" dirty="0" smtClean="0"/>
              <a:t>(</a:t>
            </a:r>
            <a:r>
              <a:rPr lang="ru-RU" sz="1400" u="sng" dirty="0" smtClean="0"/>
              <a:t>тема </a:t>
            </a:r>
            <a:r>
              <a:rPr lang="ru-RU" sz="1400" u="sng" dirty="0" err="1" smtClean="0"/>
              <a:t>синквейна</a:t>
            </a:r>
            <a:r>
              <a:rPr lang="ru-RU" sz="1400" dirty="0" smtClean="0"/>
              <a:t>) </a:t>
            </a:r>
            <a:endParaRPr lang="ru-RU" sz="1400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3738431" y="2708246"/>
            <a:ext cx="4719586" cy="33855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600" b="1" dirty="0" smtClean="0"/>
              <a:t>2</a:t>
            </a:r>
            <a:r>
              <a:rPr lang="ru-RU" sz="1600" b="1" dirty="0"/>
              <a:t>. Вторая строка</a:t>
            </a:r>
            <a:r>
              <a:rPr lang="ru-RU" sz="1600" dirty="0"/>
              <a:t> </a:t>
            </a:r>
            <a:r>
              <a:rPr lang="ru-RU" sz="1600" dirty="0" smtClean="0"/>
              <a:t>–описание </a:t>
            </a:r>
            <a:r>
              <a:rPr lang="ru-RU" sz="1600" dirty="0"/>
              <a:t>признаков </a:t>
            </a:r>
            <a:r>
              <a:rPr lang="ru-RU" sz="1600" dirty="0" smtClean="0"/>
              <a:t>предмета</a:t>
            </a:r>
            <a:endParaRPr lang="ru-RU" sz="1600" dirty="0"/>
          </a:p>
        </p:txBody>
      </p:sp>
      <p:sp>
        <p:nvSpPr>
          <p:cNvPr id="31" name="Прямоугольник 30"/>
          <p:cNvSpPr/>
          <p:nvPr/>
        </p:nvSpPr>
        <p:spPr>
          <a:xfrm>
            <a:off x="3540172" y="3329600"/>
            <a:ext cx="5116103" cy="33855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600" b="1" dirty="0" smtClean="0"/>
              <a:t>3</a:t>
            </a:r>
            <a:r>
              <a:rPr lang="ru-RU" sz="1600" b="1" dirty="0"/>
              <a:t>. Третья строка</a:t>
            </a:r>
            <a:r>
              <a:rPr lang="ru-RU" sz="1600" dirty="0"/>
              <a:t> – </a:t>
            </a:r>
            <a:r>
              <a:rPr lang="ru-RU" sz="1600" dirty="0" smtClean="0"/>
              <a:t>слова</a:t>
            </a:r>
            <a:r>
              <a:rPr lang="ru-RU" sz="1600" dirty="0"/>
              <a:t> </a:t>
            </a:r>
            <a:r>
              <a:rPr lang="ru-RU" sz="1600" dirty="0" smtClean="0"/>
              <a:t> действия</a:t>
            </a:r>
            <a:r>
              <a:rPr lang="ru-RU" sz="1600" dirty="0"/>
              <a:t> </a:t>
            </a:r>
            <a:r>
              <a:rPr lang="ru-RU" sz="1600" dirty="0" smtClean="0"/>
              <a:t>предмета</a:t>
            </a:r>
            <a:endParaRPr lang="ru-RU" sz="1600" dirty="0"/>
          </a:p>
        </p:txBody>
      </p:sp>
      <p:sp>
        <p:nvSpPr>
          <p:cNvPr id="32" name="Прямоугольник 31"/>
          <p:cNvSpPr/>
          <p:nvPr/>
        </p:nvSpPr>
        <p:spPr>
          <a:xfrm>
            <a:off x="2965289" y="4021531"/>
            <a:ext cx="5977460" cy="5847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600" b="1" dirty="0" smtClean="0"/>
              <a:t>4</a:t>
            </a:r>
            <a:r>
              <a:rPr lang="ru-RU" sz="1600" b="1" dirty="0"/>
              <a:t>. Четвёртая строка</a:t>
            </a:r>
            <a:r>
              <a:rPr lang="ru-RU" sz="1600" dirty="0"/>
              <a:t> – размещается целая фраза, </a:t>
            </a:r>
            <a:r>
              <a:rPr lang="ru-RU" sz="1600" dirty="0" smtClean="0"/>
              <a:t>предложение, где ребёнок </a:t>
            </a:r>
            <a:r>
              <a:rPr lang="ru-RU" sz="1600" dirty="0"/>
              <a:t>высказывает своё отношение к теме. </a:t>
            </a:r>
            <a:endParaRPr lang="ru-RU" sz="1600" dirty="0" smtClean="0"/>
          </a:p>
        </p:txBody>
      </p:sp>
      <p:sp>
        <p:nvSpPr>
          <p:cNvPr id="33" name="Прямоугольник 32"/>
          <p:cNvSpPr/>
          <p:nvPr/>
        </p:nvSpPr>
        <p:spPr>
          <a:xfrm>
            <a:off x="3665440" y="4774656"/>
            <a:ext cx="5058037" cy="5847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600" b="1" dirty="0" smtClean="0"/>
              <a:t>5. Пятая строка</a:t>
            </a:r>
            <a:r>
              <a:rPr lang="ru-RU" sz="1600" dirty="0" smtClean="0"/>
              <a:t> – это слово (ассоциация, синоним), характеризующее суть предмета</a:t>
            </a:r>
            <a:endParaRPr lang="ru-RU" sz="1600" dirty="0"/>
          </a:p>
        </p:txBody>
      </p:sp>
      <p:sp>
        <p:nvSpPr>
          <p:cNvPr id="34" name="Равнобедренный треугольник 33"/>
          <p:cNvSpPr/>
          <p:nvPr/>
        </p:nvSpPr>
        <p:spPr>
          <a:xfrm>
            <a:off x="1190800" y="2525618"/>
            <a:ext cx="615990" cy="639696"/>
          </a:xfrm>
          <a:prstGeom prst="triangle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Равнобедренный треугольник 34"/>
          <p:cNvSpPr/>
          <p:nvPr/>
        </p:nvSpPr>
        <p:spPr>
          <a:xfrm>
            <a:off x="1826194" y="2525618"/>
            <a:ext cx="615990" cy="639696"/>
          </a:xfrm>
          <a:prstGeom prst="triangle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Равнобедренный треугольник 35"/>
          <p:cNvSpPr/>
          <p:nvPr/>
        </p:nvSpPr>
        <p:spPr>
          <a:xfrm>
            <a:off x="902209" y="3173514"/>
            <a:ext cx="615990" cy="639696"/>
          </a:xfrm>
          <a:prstGeom prst="triangle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Равнобедренный треугольник 36"/>
          <p:cNvSpPr/>
          <p:nvPr/>
        </p:nvSpPr>
        <p:spPr>
          <a:xfrm>
            <a:off x="594214" y="3835201"/>
            <a:ext cx="615990" cy="639696"/>
          </a:xfrm>
          <a:prstGeom prst="triangle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Равнобедренный треугольник 37"/>
          <p:cNvSpPr/>
          <p:nvPr/>
        </p:nvSpPr>
        <p:spPr>
          <a:xfrm>
            <a:off x="1518199" y="3179029"/>
            <a:ext cx="615990" cy="639696"/>
          </a:xfrm>
          <a:prstGeom prst="triangle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Равнобедренный треугольник 38"/>
          <p:cNvSpPr/>
          <p:nvPr/>
        </p:nvSpPr>
        <p:spPr>
          <a:xfrm>
            <a:off x="1186655" y="3832296"/>
            <a:ext cx="615990" cy="639696"/>
          </a:xfrm>
          <a:prstGeom prst="triangle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Равнобедренный треугольник 39"/>
          <p:cNvSpPr/>
          <p:nvPr/>
        </p:nvSpPr>
        <p:spPr>
          <a:xfrm>
            <a:off x="2134189" y="3165314"/>
            <a:ext cx="615990" cy="639696"/>
          </a:xfrm>
          <a:prstGeom prst="triangle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Равнобедренный треугольник 40"/>
          <p:cNvSpPr/>
          <p:nvPr/>
        </p:nvSpPr>
        <p:spPr>
          <a:xfrm>
            <a:off x="1823238" y="3832296"/>
            <a:ext cx="615990" cy="639696"/>
          </a:xfrm>
          <a:prstGeom prst="triangle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Равнобедренный треугольник 41"/>
          <p:cNvSpPr/>
          <p:nvPr/>
        </p:nvSpPr>
        <p:spPr>
          <a:xfrm>
            <a:off x="1498795" y="4458421"/>
            <a:ext cx="615990" cy="639696"/>
          </a:xfrm>
          <a:prstGeom prst="triangle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Равнобедренный треугольник 42"/>
          <p:cNvSpPr/>
          <p:nvPr/>
        </p:nvSpPr>
        <p:spPr>
          <a:xfrm>
            <a:off x="2442184" y="3835201"/>
            <a:ext cx="615990" cy="639696"/>
          </a:xfrm>
          <a:prstGeom prst="triangle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рямоугольник 43"/>
          <p:cNvSpPr/>
          <p:nvPr/>
        </p:nvSpPr>
        <p:spPr>
          <a:xfrm>
            <a:off x="2269977" y="5806422"/>
            <a:ext cx="55883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cap="all" dirty="0" smtClean="0">
                <a:ln w="9000" cmpd="sng">
                  <a:solidFill>
                    <a:srgbClr val="FFFF00"/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Bookman Old Style" pitchFamily="18" charset="0"/>
              </a:rPr>
              <a:t>МОДЕЛЬ </a:t>
            </a:r>
            <a:r>
              <a:rPr lang="ru-RU" sz="2400" b="1" cap="all" dirty="0" err="1" smtClean="0">
                <a:ln w="9000" cmpd="sng">
                  <a:solidFill>
                    <a:srgbClr val="FFFF00"/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Bookman Old Style" pitchFamily="18" charset="0"/>
              </a:rPr>
              <a:t>синквейнА</a:t>
            </a:r>
            <a:r>
              <a:rPr lang="ru-RU" sz="2400" b="1" cap="all" dirty="0" smtClean="0">
                <a:ln w="9000" cmpd="sng">
                  <a:solidFill>
                    <a:srgbClr val="FFFF00"/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Bookman Old Style" pitchFamily="18" charset="0"/>
              </a:rPr>
              <a:t> - </a:t>
            </a:r>
            <a:r>
              <a:rPr lang="ru-RU" sz="2400" b="1" cap="all" dirty="0" err="1" smtClean="0">
                <a:ln w="9000" cmpd="sng">
                  <a:solidFill>
                    <a:srgbClr val="FFFF00"/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Bookman Old Style" pitchFamily="18" charset="0"/>
              </a:rPr>
              <a:t>ЁЛОЧКа</a:t>
            </a:r>
            <a:endParaRPr lang="ru-RU" sz="2400" b="1" cap="all" dirty="0">
              <a:ln w="9000" cmpd="sng">
                <a:noFill/>
                <a:prstDash val="solid"/>
              </a:ln>
              <a:solidFill>
                <a:srgbClr val="C000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71600" y="6410108"/>
            <a:ext cx="1756290" cy="30777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1400" b="1" dirty="0" smtClean="0">
                <a:solidFill>
                  <a:srgbClr val="C00000"/>
                </a:solidFill>
              </a:rPr>
              <a:t>КАРЛОВА О. А. </a:t>
            </a:r>
            <a:endParaRPr lang="ru-RU" sz="1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308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3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2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3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6000"/>
                            </p:stCondLst>
                            <p:childTnLst>
                              <p:par>
                                <p:cTn id="22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3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9000"/>
                            </p:stCondLst>
                            <p:childTnLst>
                              <p:par>
                                <p:cTn id="3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3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2000"/>
                            </p:stCondLst>
                            <p:childTnLst>
                              <p:par>
                                <p:cTn id="51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3" dur="3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6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5000"/>
                            </p:stCondLst>
                            <p:childTnLst>
                              <p:par>
                                <p:cTn id="58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9" dur="3000" fill="hold"/>
                                        <p:tgtEl>
                                          <p:spTgt spid="4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2726014508"/>
              </p:ext>
            </p:extLst>
          </p:nvPr>
        </p:nvGraphicFramePr>
        <p:xfrm>
          <a:off x="1095072" y="836712"/>
          <a:ext cx="7574244" cy="62646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Заголовок 3"/>
          <p:cNvSpPr txBox="1">
            <a:spLocks/>
          </p:cNvSpPr>
          <p:nvPr/>
        </p:nvSpPr>
        <p:spPr>
          <a:xfrm>
            <a:off x="5000628" y="357166"/>
            <a:ext cx="3730072" cy="71438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 smtClean="0">
                <a:ln>
                  <a:solidFill>
                    <a:srgbClr val="FFFF00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itchFamily="18" charset="0"/>
                <a:ea typeface="+mj-ea"/>
                <a:cs typeface="+mj-cs"/>
              </a:rPr>
              <a:t>Виды</a:t>
            </a:r>
            <a:r>
              <a:rPr kumimoji="0" lang="ru-RU" sz="3600" b="1" i="0" u="none" strike="noStrike" kern="1200" cap="none" spc="0" normalizeH="0" noProof="0" dirty="0" smtClean="0">
                <a:ln>
                  <a:solidFill>
                    <a:srgbClr val="FFFF00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itchFamily="18" charset="0"/>
                <a:ea typeface="+mj-ea"/>
                <a:cs typeface="+mj-cs"/>
              </a:rPr>
              <a:t> </a:t>
            </a:r>
            <a:r>
              <a:rPr kumimoji="0" lang="ru-RU" sz="3600" b="1" i="0" u="none" strike="noStrike" kern="1200" cap="none" spc="0" normalizeH="0" noProof="0" dirty="0" err="1" smtClean="0">
                <a:ln>
                  <a:solidFill>
                    <a:srgbClr val="FFFF00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itchFamily="18" charset="0"/>
                <a:ea typeface="+mj-ea"/>
                <a:cs typeface="+mj-cs"/>
              </a:rPr>
              <a:t>синквейна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ssandra" pitchFamily="66" charset="0"/>
                <a:ea typeface="+mj-ea"/>
                <a:cs typeface="+mj-cs"/>
              </a:rPr>
              <a:t>: 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ssandra" pitchFamily="66" charset="0"/>
              <a:ea typeface="+mj-ea"/>
              <a:cs typeface="+mj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619672" y="256169"/>
            <a:ext cx="35125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1400" b="1" dirty="0">
                <a:solidFill>
                  <a:srgbClr val="C00000"/>
                </a:solidFill>
              </a:rPr>
              <a:t>МАСТЕР – КЛАСС ДЛЯ ПЕДАГОГОВ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71600" y="6410108"/>
            <a:ext cx="1756290" cy="30777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1400" b="1" dirty="0" smtClean="0">
                <a:solidFill>
                  <a:srgbClr val="C00000"/>
                </a:solidFill>
              </a:rPr>
              <a:t>КАРЛОВА О. А. </a:t>
            </a:r>
            <a:endParaRPr lang="ru-RU" sz="14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7D94AA9-96D6-4087-92F1-20CD74CA43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">
                                            <p:graphicEl>
                                              <a:dgm id="{A7D94AA9-96D6-4087-92F1-20CD74CA433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2">
                                            <p:graphicEl>
                                              <a:dgm id="{A7D94AA9-96D6-4087-92F1-20CD74CA43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2">
                                            <p:graphicEl>
                                              <a:dgm id="{A7D94AA9-96D6-4087-92F1-20CD74CA43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B7425C9-7123-474D-9D5D-DBC15017C14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500"/>
                                        <p:tgtEl>
                                          <p:spTgt spid="2">
                                            <p:graphicEl>
                                              <a:dgm id="{DB7425C9-7123-474D-9D5D-DBC15017C14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2">
                                            <p:graphicEl>
                                              <a:dgm id="{DB7425C9-7123-474D-9D5D-DBC15017C14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2">
                                            <p:graphicEl>
                                              <a:dgm id="{DB7425C9-7123-474D-9D5D-DBC15017C14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F7DE702-4399-43D3-8FF8-B3645C2C0D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2">
                                            <p:graphicEl>
                                              <a:dgm id="{7F7DE702-4399-43D3-8FF8-B3645C2C0D2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2">
                                            <p:graphicEl>
                                              <a:dgm id="{7F7DE702-4399-43D3-8FF8-B3645C2C0D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2">
                                            <p:graphicEl>
                                              <a:dgm id="{7F7DE702-4399-43D3-8FF8-B3645C2C0D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5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A526C0E-ADB8-48F6-8F8C-DD27E8442D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500"/>
                                        <p:tgtEl>
                                          <p:spTgt spid="2">
                                            <p:graphicEl>
                                              <a:dgm id="{5A526C0E-ADB8-48F6-8F8C-DD27E8442D4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500" fill="hold"/>
                                        <p:tgtEl>
                                          <p:spTgt spid="2">
                                            <p:graphicEl>
                                              <a:dgm id="{5A526C0E-ADB8-48F6-8F8C-DD27E8442D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500" fill="hold"/>
                                        <p:tgtEl>
                                          <p:spTgt spid="2">
                                            <p:graphicEl>
                                              <a:dgm id="{5A526C0E-ADB8-48F6-8F8C-DD27E8442D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022A7F6-8354-4F35-A03F-018FDCB80C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500"/>
                                        <p:tgtEl>
                                          <p:spTgt spid="2">
                                            <p:graphicEl>
                                              <a:dgm id="{C022A7F6-8354-4F35-A03F-018FDCB80C2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500" fill="hold"/>
                                        <p:tgtEl>
                                          <p:spTgt spid="2">
                                            <p:graphicEl>
                                              <a:dgm id="{C022A7F6-8354-4F35-A03F-018FDCB80C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500" fill="hold"/>
                                        <p:tgtEl>
                                          <p:spTgt spid="2">
                                            <p:graphicEl>
                                              <a:dgm id="{C022A7F6-8354-4F35-A03F-018FDCB80C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5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625B1FD-C83C-4BE4-BBBC-9EDD7C1590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500"/>
                                        <p:tgtEl>
                                          <p:spTgt spid="2">
                                            <p:graphicEl>
                                              <a:dgm id="{5625B1FD-C83C-4BE4-BBBC-9EDD7C1590D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500" fill="hold"/>
                                        <p:tgtEl>
                                          <p:spTgt spid="2">
                                            <p:graphicEl>
                                              <a:dgm id="{5625B1FD-C83C-4BE4-BBBC-9EDD7C1590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500" fill="hold"/>
                                        <p:tgtEl>
                                          <p:spTgt spid="2">
                                            <p:graphicEl>
                                              <a:dgm id="{5625B1FD-C83C-4BE4-BBBC-9EDD7C1590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9DDC29C-15D8-4D8C-B91A-1383EB4673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500"/>
                                        <p:tgtEl>
                                          <p:spTgt spid="2">
                                            <p:graphicEl>
                                              <a:dgm id="{D9DDC29C-15D8-4D8C-B91A-1383EB46736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500" fill="hold"/>
                                        <p:tgtEl>
                                          <p:spTgt spid="2">
                                            <p:graphicEl>
                                              <a:dgm id="{D9DDC29C-15D8-4D8C-B91A-1383EB4673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500" fill="hold"/>
                                        <p:tgtEl>
                                          <p:spTgt spid="2">
                                            <p:graphicEl>
                                              <a:dgm id="{D9DDC29C-15D8-4D8C-B91A-1383EB4673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5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4F0AD2E-8B9C-4ED7-89C6-77CBCE60BD8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500"/>
                                        <p:tgtEl>
                                          <p:spTgt spid="2">
                                            <p:graphicEl>
                                              <a:dgm id="{E4F0AD2E-8B9C-4ED7-89C6-77CBCE60BD8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500" fill="hold"/>
                                        <p:tgtEl>
                                          <p:spTgt spid="2">
                                            <p:graphicEl>
                                              <a:dgm id="{E4F0AD2E-8B9C-4ED7-89C6-77CBCE60BD8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500" fill="hold"/>
                                        <p:tgtEl>
                                          <p:spTgt spid="2">
                                            <p:graphicEl>
                                              <a:dgm id="{E4F0AD2E-8B9C-4ED7-89C6-77CBCE60BD8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20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9EAC25B-8812-4306-BEB8-02E81C1C064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500"/>
                                        <p:tgtEl>
                                          <p:spTgt spid="2">
                                            <p:graphicEl>
                                              <a:dgm id="{C9EAC25B-8812-4306-BEB8-02E81C1C064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500" fill="hold"/>
                                        <p:tgtEl>
                                          <p:spTgt spid="2">
                                            <p:graphicEl>
                                              <a:dgm id="{C9EAC25B-8812-4306-BEB8-02E81C1C064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500" fill="hold"/>
                                        <p:tgtEl>
                                          <p:spTgt spid="2">
                                            <p:graphicEl>
                                              <a:dgm id="{C9EAC25B-8812-4306-BEB8-02E81C1C064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3500"/>
                            </p:stCondLst>
                            <p:childTnLst>
                              <p:par>
                                <p:cTn id="5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D5DDEE5-E83B-40EA-B95F-28EFF7C13B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500"/>
                                        <p:tgtEl>
                                          <p:spTgt spid="2">
                                            <p:graphicEl>
                                              <a:dgm id="{6D5DDEE5-E83B-40EA-B95F-28EFF7C13B5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500" fill="hold"/>
                                        <p:tgtEl>
                                          <p:spTgt spid="2">
                                            <p:graphicEl>
                                              <a:dgm id="{6D5DDEE5-E83B-40EA-B95F-28EFF7C13B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500" fill="hold"/>
                                        <p:tgtEl>
                                          <p:spTgt spid="2">
                                            <p:graphicEl>
                                              <a:dgm id="{6D5DDEE5-E83B-40EA-B95F-28EFF7C13B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871555" y="3789040"/>
            <a:ext cx="5705146" cy="267765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endParaRPr lang="ru-RU" sz="2400" b="1" dirty="0" smtClean="0">
              <a:solidFill>
                <a:srgbClr val="C00000"/>
              </a:solidFill>
            </a:endParaRPr>
          </a:p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1. </a:t>
            </a:r>
            <a:r>
              <a:rPr lang="ru-RU" sz="2400" b="1" dirty="0" smtClean="0">
                <a:solidFill>
                  <a:srgbClr val="C00000"/>
                </a:solidFill>
              </a:rPr>
              <a:t>АРБУЗ</a:t>
            </a:r>
            <a:endParaRPr lang="ru-RU" sz="2400" dirty="0">
              <a:solidFill>
                <a:srgbClr val="C00000"/>
              </a:solidFill>
            </a:endParaRPr>
          </a:p>
          <a:p>
            <a:pPr algn="ctr"/>
            <a:r>
              <a:rPr lang="ru-RU" sz="2400" b="1" dirty="0"/>
              <a:t>2. </a:t>
            </a:r>
            <a:r>
              <a:rPr lang="ru-RU" sz="2400" b="1" dirty="0" smtClean="0">
                <a:solidFill>
                  <a:srgbClr val="C00000"/>
                </a:solidFill>
              </a:rPr>
              <a:t>СОЧНЫЙ, </a:t>
            </a:r>
            <a:r>
              <a:rPr lang="ru-RU" sz="2400" b="1" dirty="0">
                <a:solidFill>
                  <a:srgbClr val="C00000"/>
                </a:solidFill>
              </a:rPr>
              <a:t>ВКУСНЫЙ</a:t>
            </a:r>
            <a:endParaRPr lang="ru-RU" sz="2400" dirty="0">
              <a:solidFill>
                <a:srgbClr val="C00000"/>
              </a:solidFill>
            </a:endParaRPr>
          </a:p>
          <a:p>
            <a:pPr algn="ctr"/>
            <a:r>
              <a:rPr lang="ru-RU" sz="2400" b="1" dirty="0"/>
              <a:t>3. </a:t>
            </a:r>
            <a:r>
              <a:rPr lang="ru-RU" sz="2400" b="1" dirty="0" smtClean="0">
                <a:solidFill>
                  <a:srgbClr val="C00000"/>
                </a:solidFill>
              </a:rPr>
              <a:t>КАТИТСЯ</a:t>
            </a:r>
            <a:r>
              <a:rPr lang="ru-RU" sz="2400" b="1" dirty="0">
                <a:solidFill>
                  <a:srgbClr val="C00000"/>
                </a:solidFill>
              </a:rPr>
              <a:t>, РАСТЕТ, ЗРЕЕТ</a:t>
            </a:r>
            <a:endParaRPr lang="ru-RU" sz="2400" dirty="0">
              <a:solidFill>
                <a:srgbClr val="C00000"/>
              </a:solidFill>
            </a:endParaRPr>
          </a:p>
          <a:p>
            <a:pPr algn="ctr"/>
            <a:r>
              <a:rPr lang="ru-RU" sz="2400" b="1" dirty="0"/>
              <a:t>4. </a:t>
            </a:r>
            <a:r>
              <a:rPr lang="ru-RU" sz="2400" b="1" dirty="0" smtClean="0">
                <a:solidFill>
                  <a:srgbClr val="C00000"/>
                </a:solidFill>
              </a:rPr>
              <a:t>Я </a:t>
            </a:r>
            <a:r>
              <a:rPr lang="ru-RU" sz="2400" b="1" dirty="0">
                <a:solidFill>
                  <a:srgbClr val="C00000"/>
                </a:solidFill>
              </a:rPr>
              <a:t>ЛЮБЛЮ СОЧНЫЙ АРБУЗ</a:t>
            </a:r>
            <a:r>
              <a:rPr lang="ru-RU" sz="2400" dirty="0"/>
              <a:t> </a:t>
            </a:r>
            <a:endParaRPr lang="ru-RU" sz="2400" dirty="0" smtClean="0"/>
          </a:p>
          <a:p>
            <a:pPr algn="ctr"/>
            <a:r>
              <a:rPr lang="ru-RU" sz="2400" b="1" dirty="0" smtClean="0"/>
              <a:t>5</a:t>
            </a:r>
            <a:r>
              <a:rPr lang="ru-RU" sz="2400" b="1" dirty="0"/>
              <a:t>. </a:t>
            </a:r>
            <a:r>
              <a:rPr lang="ru-RU" sz="2400" b="1" dirty="0" smtClean="0">
                <a:solidFill>
                  <a:srgbClr val="C00000"/>
                </a:solidFill>
              </a:rPr>
              <a:t>ЯГОДА</a:t>
            </a:r>
            <a:endParaRPr lang="ru-RU" sz="2400" dirty="0">
              <a:solidFill>
                <a:srgbClr val="C00000"/>
              </a:solidFill>
            </a:endParaRPr>
          </a:p>
          <a:p>
            <a:pPr algn="ctr"/>
            <a:endParaRPr lang="ru-RU" sz="2400" b="1" dirty="0" smtClean="0">
              <a:solidFill>
                <a:srgbClr val="C00000"/>
              </a:solidFill>
            </a:endParaRPr>
          </a:p>
        </p:txBody>
      </p:sp>
      <p:pic>
        <p:nvPicPr>
          <p:cNvPr id="4" name="Picture 2" descr="http://www.playcast.ru/uploads/2016/01/30/17059998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6150" y="2132854"/>
            <a:ext cx="3312368" cy="3312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Администратор\Desktop\фотографии\Lenovo_A1000_IMG_20181129_11573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197112"/>
            <a:ext cx="2664296" cy="1998223"/>
          </a:xfrm>
          <a:prstGeom prst="rect">
            <a:avLst/>
          </a:prstGeom>
          <a:ln w="38100">
            <a:solidFill>
              <a:srgbClr val="FFFF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sp>
        <p:nvSpPr>
          <p:cNvPr id="8" name="Прямоугольник 7"/>
          <p:cNvSpPr/>
          <p:nvPr/>
        </p:nvSpPr>
        <p:spPr>
          <a:xfrm>
            <a:off x="3995936" y="661682"/>
            <a:ext cx="4786314" cy="107721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ru-RU" sz="3200" b="1" dirty="0" smtClean="0">
                <a:ln w="11430">
                  <a:noFill/>
                </a:ln>
                <a:gradFill>
                  <a:gsLst>
                    <a:gs pos="37000">
                      <a:schemeClr val="accent6">
                        <a:lumMod val="75000"/>
                      </a:schemeClr>
                    </a:gs>
                    <a:gs pos="51000">
                      <a:srgbClr val="FFC000"/>
                    </a:gs>
                    <a:gs pos="65000">
                      <a:srgbClr val="6CA62C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itchFamily="18" charset="0"/>
                <a:cs typeface="Arabic Typesetting" pitchFamily="66" charset="-78"/>
              </a:rPr>
              <a:t>«СИНКВЕЙН</a:t>
            </a:r>
          </a:p>
          <a:p>
            <a:pPr lvl="0" algn="ctr"/>
            <a:r>
              <a:rPr lang="ru-RU" sz="3200" b="1" dirty="0" smtClean="0">
                <a:ln w="11430">
                  <a:noFill/>
                </a:ln>
                <a:gradFill>
                  <a:gsLst>
                    <a:gs pos="37000">
                      <a:schemeClr val="accent6">
                        <a:lumMod val="75000"/>
                      </a:schemeClr>
                    </a:gs>
                    <a:gs pos="51000">
                      <a:srgbClr val="FFC000"/>
                    </a:gs>
                    <a:gs pos="65000">
                      <a:srgbClr val="6CA62C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itchFamily="18" charset="0"/>
                <a:cs typeface="Arabic Typesetting" pitchFamily="66" charset="-78"/>
              </a:rPr>
              <a:t>ПО КАРТИНКЕ»</a:t>
            </a:r>
          </a:p>
        </p:txBody>
      </p:sp>
      <p:sp>
        <p:nvSpPr>
          <p:cNvPr id="9" name="Freeform 3"/>
          <p:cNvSpPr>
            <a:spLocks noEditPoints="1"/>
          </p:cNvSpPr>
          <p:nvPr/>
        </p:nvSpPr>
        <p:spPr bwMode="gray">
          <a:xfrm flipH="1">
            <a:off x="6016150" y="1200290"/>
            <a:ext cx="2928958" cy="1148589"/>
          </a:xfrm>
          <a:custGeom>
            <a:avLst/>
            <a:gdLst>
              <a:gd name="T0" fmla="*/ 1092 w 2820"/>
              <a:gd name="T1" fmla="*/ 50 h 2912"/>
              <a:gd name="T2" fmla="*/ 822 w 2820"/>
              <a:gd name="T3" fmla="*/ 168 h 2912"/>
              <a:gd name="T4" fmla="*/ 594 w 2820"/>
              <a:gd name="T5" fmla="*/ 300 h 2912"/>
              <a:gd name="T6" fmla="*/ 406 w 2820"/>
              <a:gd name="T7" fmla="*/ 446 h 2912"/>
              <a:gd name="T8" fmla="*/ 254 w 2820"/>
              <a:gd name="T9" fmla="*/ 604 h 2912"/>
              <a:gd name="T10" fmla="*/ 140 w 2820"/>
              <a:gd name="T11" fmla="*/ 772 h 2912"/>
              <a:gd name="T12" fmla="*/ 60 w 2820"/>
              <a:gd name="T13" fmla="*/ 944 h 2912"/>
              <a:gd name="T14" fmla="*/ 14 w 2820"/>
              <a:gd name="T15" fmla="*/ 1122 h 2912"/>
              <a:gd name="T16" fmla="*/ 0 w 2820"/>
              <a:gd name="T17" fmla="*/ 1300 h 2912"/>
              <a:gd name="T18" fmla="*/ 18 w 2820"/>
              <a:gd name="T19" fmla="*/ 1476 h 2912"/>
              <a:gd name="T20" fmla="*/ 64 w 2820"/>
              <a:gd name="T21" fmla="*/ 1650 h 2912"/>
              <a:gd name="T22" fmla="*/ 138 w 2820"/>
              <a:gd name="T23" fmla="*/ 1818 h 2912"/>
              <a:gd name="T24" fmla="*/ 238 w 2820"/>
              <a:gd name="T25" fmla="*/ 1978 h 2912"/>
              <a:gd name="T26" fmla="*/ 364 w 2820"/>
              <a:gd name="T27" fmla="*/ 2126 h 2912"/>
              <a:gd name="T28" fmla="*/ 512 w 2820"/>
              <a:gd name="T29" fmla="*/ 2262 h 2912"/>
              <a:gd name="T30" fmla="*/ 684 w 2820"/>
              <a:gd name="T31" fmla="*/ 2382 h 2912"/>
              <a:gd name="T32" fmla="*/ 874 w 2820"/>
              <a:gd name="T33" fmla="*/ 2484 h 2912"/>
              <a:gd name="T34" fmla="*/ 1086 w 2820"/>
              <a:gd name="T35" fmla="*/ 2564 h 2912"/>
              <a:gd name="T36" fmla="*/ 1314 w 2820"/>
              <a:gd name="T37" fmla="*/ 2622 h 2912"/>
              <a:gd name="T38" fmla="*/ 1558 w 2820"/>
              <a:gd name="T39" fmla="*/ 2654 h 2912"/>
              <a:gd name="T40" fmla="*/ 1818 w 2820"/>
              <a:gd name="T41" fmla="*/ 2658 h 2912"/>
              <a:gd name="T42" fmla="*/ 2090 w 2820"/>
              <a:gd name="T43" fmla="*/ 2632 h 2912"/>
              <a:gd name="T44" fmla="*/ 2374 w 2820"/>
              <a:gd name="T45" fmla="*/ 2574 h 2912"/>
              <a:gd name="T46" fmla="*/ 2544 w 2820"/>
              <a:gd name="T47" fmla="*/ 2912 h 2912"/>
              <a:gd name="T48" fmla="*/ 1868 w 2820"/>
              <a:gd name="T49" fmla="*/ 1552 h 2912"/>
              <a:gd name="T50" fmla="*/ 1956 w 2820"/>
              <a:gd name="T51" fmla="*/ 1914 h 2912"/>
              <a:gd name="T52" fmla="*/ 1788 w 2820"/>
              <a:gd name="T53" fmla="*/ 1936 h 2912"/>
              <a:gd name="T54" fmla="*/ 1616 w 2820"/>
              <a:gd name="T55" fmla="*/ 1934 h 2912"/>
              <a:gd name="T56" fmla="*/ 1442 w 2820"/>
              <a:gd name="T57" fmla="*/ 1912 h 2912"/>
              <a:gd name="T58" fmla="*/ 1272 w 2820"/>
              <a:gd name="T59" fmla="*/ 1872 h 2912"/>
              <a:gd name="T60" fmla="*/ 1108 w 2820"/>
              <a:gd name="T61" fmla="*/ 1812 h 2912"/>
              <a:gd name="T62" fmla="*/ 952 w 2820"/>
              <a:gd name="T63" fmla="*/ 1736 h 2912"/>
              <a:gd name="T64" fmla="*/ 810 w 2820"/>
              <a:gd name="T65" fmla="*/ 1646 h 2912"/>
              <a:gd name="T66" fmla="*/ 684 w 2820"/>
              <a:gd name="T67" fmla="*/ 1542 h 2912"/>
              <a:gd name="T68" fmla="*/ 578 w 2820"/>
              <a:gd name="T69" fmla="*/ 1428 h 2912"/>
              <a:gd name="T70" fmla="*/ 494 w 2820"/>
              <a:gd name="T71" fmla="*/ 1304 h 2912"/>
              <a:gd name="T72" fmla="*/ 438 w 2820"/>
              <a:gd name="T73" fmla="*/ 1170 h 2912"/>
              <a:gd name="T74" fmla="*/ 410 w 2820"/>
              <a:gd name="T75" fmla="*/ 1032 h 2912"/>
              <a:gd name="T76" fmla="*/ 416 w 2820"/>
              <a:gd name="T77" fmla="*/ 888 h 2912"/>
              <a:gd name="T78" fmla="*/ 460 w 2820"/>
              <a:gd name="T79" fmla="*/ 742 h 2912"/>
              <a:gd name="T80" fmla="*/ 544 w 2820"/>
              <a:gd name="T81" fmla="*/ 592 h 2912"/>
              <a:gd name="T82" fmla="*/ 670 w 2820"/>
              <a:gd name="T83" fmla="*/ 444 h 2912"/>
              <a:gd name="T84" fmla="*/ 844 w 2820"/>
              <a:gd name="T85" fmla="*/ 298 h 2912"/>
              <a:gd name="T86" fmla="*/ 1070 w 2820"/>
              <a:gd name="T87" fmla="*/ 154 h 2912"/>
              <a:gd name="T88" fmla="*/ 1348 w 2820"/>
              <a:gd name="T89" fmla="*/ 16 h 2912"/>
              <a:gd name="T90" fmla="*/ 1244 w 2820"/>
              <a:gd name="T91" fmla="*/ 0 h 2912"/>
              <a:gd name="T92" fmla="*/ 2820 w 2820"/>
              <a:gd name="T93" fmla="*/ 1934 h 2912"/>
              <a:gd name="T94" fmla="*/ 2820 w 2820"/>
              <a:gd name="T95" fmla="*/ 1934 h 29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820" h="2912">
                <a:moveTo>
                  <a:pt x="1244" y="0"/>
                </a:moveTo>
                <a:lnTo>
                  <a:pt x="1092" y="50"/>
                </a:lnTo>
                <a:lnTo>
                  <a:pt x="952" y="106"/>
                </a:lnTo>
                <a:lnTo>
                  <a:pt x="822" y="168"/>
                </a:lnTo>
                <a:lnTo>
                  <a:pt x="704" y="232"/>
                </a:lnTo>
                <a:lnTo>
                  <a:pt x="594" y="300"/>
                </a:lnTo>
                <a:lnTo>
                  <a:pt x="494" y="372"/>
                </a:lnTo>
                <a:lnTo>
                  <a:pt x="406" y="446"/>
                </a:lnTo>
                <a:lnTo>
                  <a:pt x="324" y="524"/>
                </a:lnTo>
                <a:lnTo>
                  <a:pt x="254" y="604"/>
                </a:lnTo>
                <a:lnTo>
                  <a:pt x="192" y="686"/>
                </a:lnTo>
                <a:lnTo>
                  <a:pt x="140" y="772"/>
                </a:lnTo>
                <a:lnTo>
                  <a:pt x="96" y="856"/>
                </a:lnTo>
                <a:lnTo>
                  <a:pt x="60" y="944"/>
                </a:lnTo>
                <a:lnTo>
                  <a:pt x="32" y="1032"/>
                </a:lnTo>
                <a:lnTo>
                  <a:pt x="14" y="1122"/>
                </a:lnTo>
                <a:lnTo>
                  <a:pt x="2" y="1210"/>
                </a:lnTo>
                <a:lnTo>
                  <a:pt x="0" y="1300"/>
                </a:lnTo>
                <a:lnTo>
                  <a:pt x="4" y="1388"/>
                </a:lnTo>
                <a:lnTo>
                  <a:pt x="18" y="1476"/>
                </a:lnTo>
                <a:lnTo>
                  <a:pt x="36" y="1564"/>
                </a:lnTo>
                <a:lnTo>
                  <a:pt x="64" y="1650"/>
                </a:lnTo>
                <a:lnTo>
                  <a:pt x="96" y="1736"/>
                </a:lnTo>
                <a:lnTo>
                  <a:pt x="138" y="1818"/>
                </a:lnTo>
                <a:lnTo>
                  <a:pt x="184" y="1900"/>
                </a:lnTo>
                <a:lnTo>
                  <a:pt x="238" y="1978"/>
                </a:lnTo>
                <a:lnTo>
                  <a:pt x="298" y="2054"/>
                </a:lnTo>
                <a:lnTo>
                  <a:pt x="364" y="2126"/>
                </a:lnTo>
                <a:lnTo>
                  <a:pt x="434" y="2196"/>
                </a:lnTo>
                <a:lnTo>
                  <a:pt x="512" y="2262"/>
                </a:lnTo>
                <a:lnTo>
                  <a:pt x="596" y="2324"/>
                </a:lnTo>
                <a:lnTo>
                  <a:pt x="684" y="2382"/>
                </a:lnTo>
                <a:lnTo>
                  <a:pt x="776" y="2436"/>
                </a:lnTo>
                <a:lnTo>
                  <a:pt x="874" y="2484"/>
                </a:lnTo>
                <a:lnTo>
                  <a:pt x="978" y="2526"/>
                </a:lnTo>
                <a:lnTo>
                  <a:pt x="1086" y="2564"/>
                </a:lnTo>
                <a:lnTo>
                  <a:pt x="1198" y="2596"/>
                </a:lnTo>
                <a:lnTo>
                  <a:pt x="1314" y="2622"/>
                </a:lnTo>
                <a:lnTo>
                  <a:pt x="1434" y="2642"/>
                </a:lnTo>
                <a:lnTo>
                  <a:pt x="1558" y="2654"/>
                </a:lnTo>
                <a:lnTo>
                  <a:pt x="1686" y="2660"/>
                </a:lnTo>
                <a:lnTo>
                  <a:pt x="1818" y="2658"/>
                </a:lnTo>
                <a:lnTo>
                  <a:pt x="1952" y="2650"/>
                </a:lnTo>
                <a:lnTo>
                  <a:pt x="2090" y="2632"/>
                </a:lnTo>
                <a:lnTo>
                  <a:pt x="2230" y="2608"/>
                </a:lnTo>
                <a:lnTo>
                  <a:pt x="2374" y="2574"/>
                </a:lnTo>
                <a:lnTo>
                  <a:pt x="2542" y="2912"/>
                </a:lnTo>
                <a:lnTo>
                  <a:pt x="2544" y="2912"/>
                </a:lnTo>
                <a:lnTo>
                  <a:pt x="2820" y="1934"/>
                </a:lnTo>
                <a:lnTo>
                  <a:pt x="1868" y="1552"/>
                </a:lnTo>
                <a:lnTo>
                  <a:pt x="2036" y="1894"/>
                </a:lnTo>
                <a:lnTo>
                  <a:pt x="1956" y="1914"/>
                </a:lnTo>
                <a:lnTo>
                  <a:pt x="1872" y="1928"/>
                </a:lnTo>
                <a:lnTo>
                  <a:pt x="1788" y="1936"/>
                </a:lnTo>
                <a:lnTo>
                  <a:pt x="1702" y="1938"/>
                </a:lnTo>
                <a:lnTo>
                  <a:pt x="1616" y="1934"/>
                </a:lnTo>
                <a:lnTo>
                  <a:pt x="1528" y="1926"/>
                </a:lnTo>
                <a:lnTo>
                  <a:pt x="1442" y="1912"/>
                </a:lnTo>
                <a:lnTo>
                  <a:pt x="1356" y="1894"/>
                </a:lnTo>
                <a:lnTo>
                  <a:pt x="1272" y="1872"/>
                </a:lnTo>
                <a:lnTo>
                  <a:pt x="1188" y="1844"/>
                </a:lnTo>
                <a:lnTo>
                  <a:pt x="1108" y="1812"/>
                </a:lnTo>
                <a:lnTo>
                  <a:pt x="1028" y="1776"/>
                </a:lnTo>
                <a:lnTo>
                  <a:pt x="952" y="1736"/>
                </a:lnTo>
                <a:lnTo>
                  <a:pt x="880" y="1692"/>
                </a:lnTo>
                <a:lnTo>
                  <a:pt x="810" y="1646"/>
                </a:lnTo>
                <a:lnTo>
                  <a:pt x="744" y="1596"/>
                </a:lnTo>
                <a:lnTo>
                  <a:pt x="684" y="1542"/>
                </a:lnTo>
                <a:lnTo>
                  <a:pt x="628" y="1486"/>
                </a:lnTo>
                <a:lnTo>
                  <a:pt x="578" y="1428"/>
                </a:lnTo>
                <a:lnTo>
                  <a:pt x="532" y="1366"/>
                </a:lnTo>
                <a:lnTo>
                  <a:pt x="494" y="1304"/>
                </a:lnTo>
                <a:lnTo>
                  <a:pt x="462" y="1238"/>
                </a:lnTo>
                <a:lnTo>
                  <a:pt x="438" y="1170"/>
                </a:lnTo>
                <a:lnTo>
                  <a:pt x="420" y="1102"/>
                </a:lnTo>
                <a:lnTo>
                  <a:pt x="410" y="1032"/>
                </a:lnTo>
                <a:lnTo>
                  <a:pt x="410" y="960"/>
                </a:lnTo>
                <a:lnTo>
                  <a:pt x="416" y="888"/>
                </a:lnTo>
                <a:lnTo>
                  <a:pt x="434" y="816"/>
                </a:lnTo>
                <a:lnTo>
                  <a:pt x="460" y="742"/>
                </a:lnTo>
                <a:lnTo>
                  <a:pt x="496" y="668"/>
                </a:lnTo>
                <a:lnTo>
                  <a:pt x="544" y="592"/>
                </a:lnTo>
                <a:lnTo>
                  <a:pt x="602" y="518"/>
                </a:lnTo>
                <a:lnTo>
                  <a:pt x="670" y="444"/>
                </a:lnTo>
                <a:lnTo>
                  <a:pt x="752" y="370"/>
                </a:lnTo>
                <a:lnTo>
                  <a:pt x="844" y="298"/>
                </a:lnTo>
                <a:lnTo>
                  <a:pt x="950" y="226"/>
                </a:lnTo>
                <a:lnTo>
                  <a:pt x="1070" y="154"/>
                </a:lnTo>
                <a:lnTo>
                  <a:pt x="1202" y="84"/>
                </a:lnTo>
                <a:lnTo>
                  <a:pt x="1348" y="16"/>
                </a:lnTo>
                <a:lnTo>
                  <a:pt x="1244" y="0"/>
                </a:lnTo>
                <a:lnTo>
                  <a:pt x="1244" y="0"/>
                </a:lnTo>
                <a:lnTo>
                  <a:pt x="1244" y="0"/>
                </a:lnTo>
                <a:close/>
                <a:moveTo>
                  <a:pt x="2820" y="1934"/>
                </a:moveTo>
                <a:lnTo>
                  <a:pt x="2820" y="1934"/>
                </a:lnTo>
                <a:lnTo>
                  <a:pt x="2820" y="1934"/>
                </a:lnTo>
                <a:close/>
              </a:path>
            </a:pathLst>
          </a:custGeom>
          <a:solidFill>
            <a:srgbClr val="FFC000"/>
          </a:solidFill>
          <a:ln/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91765">
            <a:off x="936467" y="3573757"/>
            <a:ext cx="2016224" cy="2688299"/>
          </a:xfrm>
          <a:prstGeom prst="rect">
            <a:avLst/>
          </a:prstGeom>
          <a:ln w="38100">
            <a:solidFill>
              <a:srgbClr val="FFFF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691474" y="292005"/>
            <a:ext cx="35125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1400" b="1" dirty="0">
                <a:solidFill>
                  <a:srgbClr val="C00000"/>
                </a:solidFill>
              </a:rPr>
              <a:t>МАСТЕР – КЛАСС ДЛЯ ПЕДАГОГОВ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71600" y="6410108"/>
            <a:ext cx="1756290" cy="30777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1400" b="1" dirty="0" smtClean="0">
                <a:solidFill>
                  <a:srgbClr val="C00000"/>
                </a:solidFill>
              </a:rPr>
              <a:t>КАРЛОВА О. А. </a:t>
            </a:r>
            <a:endParaRPr lang="ru-RU" sz="14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3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0"/>
                            </p:stCondLst>
                            <p:childTnLst>
                              <p:par>
                                <p:cTn id="1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4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9000"/>
                            </p:stCondLst>
                            <p:childTnLst>
                              <p:par>
                                <p:cTn id="1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4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3000"/>
                            </p:stCondLst>
                            <p:childTnLst>
                              <p:par>
                                <p:cTn id="2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4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7000"/>
                            </p:stCondLst>
                            <p:childTnLst>
                              <p:par>
                                <p:cTn id="2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4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1000"/>
                            </p:stCondLst>
                            <p:childTnLst>
                              <p:par>
                                <p:cTn id="3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4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0"/>
                            </p:stCondLst>
                            <p:childTnLst>
                              <p:par>
                                <p:cTn id="3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4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9000"/>
                            </p:stCondLst>
                            <p:childTnLst>
                              <p:par>
                                <p:cTn id="39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2000"/>
                            </p:stCondLst>
                            <p:childTnLst>
                              <p:par>
                                <p:cTn id="44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3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3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644831" y="4384450"/>
            <a:ext cx="4939224" cy="169277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457200" indent="-457200" algn="ctr">
              <a:buAutoNum type="arabicPeriod"/>
            </a:pPr>
            <a:r>
              <a:rPr lang="ru-RU" sz="2400" b="1" dirty="0" smtClean="0"/>
              <a:t>? </a:t>
            </a:r>
          </a:p>
          <a:p>
            <a:pPr marL="457200" indent="-457200" algn="ctr">
              <a:buAutoNum type="arabicPeriod"/>
            </a:pPr>
            <a:r>
              <a:rPr lang="ru-RU" sz="2000" b="1" dirty="0" smtClean="0"/>
              <a:t>ВКУСНАЯ, СОЧНАЯ</a:t>
            </a:r>
          </a:p>
          <a:p>
            <a:pPr marL="342900" indent="-342900" algn="ctr">
              <a:buAutoNum type="arabicPeriod"/>
            </a:pPr>
            <a:r>
              <a:rPr lang="ru-RU" sz="2000" b="1" dirty="0" smtClean="0"/>
              <a:t>ЖЕЛТЕЕТ, НАЛИВАЕТСЯ, РАСТЁТ</a:t>
            </a:r>
          </a:p>
          <a:p>
            <a:pPr marL="342900" indent="-342900" algn="ctr">
              <a:buAutoNum type="arabicPeriod"/>
            </a:pPr>
            <a:r>
              <a:rPr lang="ru-RU" sz="2000" b="1" dirty="0" smtClean="0"/>
              <a:t>РАСТЁТ НА ДЕРЕВЕ.</a:t>
            </a:r>
          </a:p>
          <a:p>
            <a:pPr marL="342900" indent="-342900" algn="ctr">
              <a:buAutoNum type="arabicPeriod"/>
            </a:pPr>
            <a:r>
              <a:rPr lang="ru-RU" sz="2000" b="1" dirty="0" smtClean="0"/>
              <a:t>ФРУКТ</a:t>
            </a:r>
            <a:endParaRPr lang="ru-RU" sz="20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971600" y="2492896"/>
            <a:ext cx="4086200" cy="120032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Bookman Old Style" pitchFamily="18" charset="0"/>
              </a:rPr>
              <a:t>Что за фрукт на вкус хорош</a:t>
            </a:r>
            <a:br>
              <a:rPr lang="ru-RU" b="1" dirty="0">
                <a:latin typeface="Bookman Old Style" pitchFamily="18" charset="0"/>
              </a:rPr>
            </a:br>
            <a:r>
              <a:rPr lang="ru-RU" b="1" dirty="0">
                <a:latin typeface="Bookman Old Style" pitchFamily="18" charset="0"/>
              </a:rPr>
              <a:t>И на лампочку похож,</a:t>
            </a:r>
            <a:br>
              <a:rPr lang="ru-RU" b="1" dirty="0">
                <a:latin typeface="Bookman Old Style" pitchFamily="18" charset="0"/>
              </a:rPr>
            </a:br>
            <a:r>
              <a:rPr lang="ru-RU" b="1" dirty="0">
                <a:latin typeface="Bookman Old Style" pitchFamily="18" charset="0"/>
              </a:rPr>
              <a:t>Бок зеленый солнцем греет,</a:t>
            </a:r>
            <a:br>
              <a:rPr lang="ru-RU" b="1" dirty="0">
                <a:latin typeface="Bookman Old Style" pitchFamily="18" charset="0"/>
              </a:rPr>
            </a:br>
            <a:r>
              <a:rPr lang="ru-RU" b="1" dirty="0">
                <a:latin typeface="Bookman Old Style" pitchFamily="18" charset="0"/>
              </a:rPr>
              <a:t>Он желтеет и краснеет?</a:t>
            </a:r>
          </a:p>
        </p:txBody>
      </p:sp>
      <p:pic>
        <p:nvPicPr>
          <p:cNvPr id="6" name="Picture 4" descr="https://yoyoimage.com/wp-content/uploads/2017/08/1-19-14-617x80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2494413"/>
            <a:ext cx="1597136" cy="2070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://gif-kartinki.ru/2/grusha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46162">
            <a:off x="5227617" y="1940931"/>
            <a:ext cx="1577066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1115616" y="763706"/>
            <a:ext cx="5368510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ru-RU" sz="3200" b="1" dirty="0" smtClean="0">
                <a:ln w="11430">
                  <a:noFill/>
                </a:ln>
                <a:gradFill>
                  <a:gsLst>
                    <a:gs pos="37000">
                      <a:schemeClr val="accent6">
                        <a:lumMod val="75000"/>
                      </a:schemeClr>
                    </a:gs>
                    <a:gs pos="51000">
                      <a:srgbClr val="FFC000"/>
                    </a:gs>
                    <a:gs pos="65000">
                      <a:srgbClr val="6CA62C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itchFamily="18" charset="0"/>
                <a:cs typeface="Arabic Typesetting" pitchFamily="66" charset="-78"/>
              </a:rPr>
              <a:t>СИНКВЕЙН - ЗАГАДКА</a:t>
            </a:r>
          </a:p>
        </p:txBody>
      </p:sp>
      <p:sp>
        <p:nvSpPr>
          <p:cNvPr id="9" name="Freeform 3"/>
          <p:cNvSpPr>
            <a:spLocks noEditPoints="1"/>
          </p:cNvSpPr>
          <p:nvPr/>
        </p:nvSpPr>
        <p:spPr bwMode="gray">
          <a:xfrm flipH="1">
            <a:off x="4427984" y="763706"/>
            <a:ext cx="2928958" cy="1148589"/>
          </a:xfrm>
          <a:custGeom>
            <a:avLst/>
            <a:gdLst>
              <a:gd name="T0" fmla="*/ 1092 w 2820"/>
              <a:gd name="T1" fmla="*/ 50 h 2912"/>
              <a:gd name="T2" fmla="*/ 822 w 2820"/>
              <a:gd name="T3" fmla="*/ 168 h 2912"/>
              <a:gd name="T4" fmla="*/ 594 w 2820"/>
              <a:gd name="T5" fmla="*/ 300 h 2912"/>
              <a:gd name="T6" fmla="*/ 406 w 2820"/>
              <a:gd name="T7" fmla="*/ 446 h 2912"/>
              <a:gd name="T8" fmla="*/ 254 w 2820"/>
              <a:gd name="T9" fmla="*/ 604 h 2912"/>
              <a:gd name="T10" fmla="*/ 140 w 2820"/>
              <a:gd name="T11" fmla="*/ 772 h 2912"/>
              <a:gd name="T12" fmla="*/ 60 w 2820"/>
              <a:gd name="T13" fmla="*/ 944 h 2912"/>
              <a:gd name="T14" fmla="*/ 14 w 2820"/>
              <a:gd name="T15" fmla="*/ 1122 h 2912"/>
              <a:gd name="T16" fmla="*/ 0 w 2820"/>
              <a:gd name="T17" fmla="*/ 1300 h 2912"/>
              <a:gd name="T18" fmla="*/ 18 w 2820"/>
              <a:gd name="T19" fmla="*/ 1476 h 2912"/>
              <a:gd name="T20" fmla="*/ 64 w 2820"/>
              <a:gd name="T21" fmla="*/ 1650 h 2912"/>
              <a:gd name="T22" fmla="*/ 138 w 2820"/>
              <a:gd name="T23" fmla="*/ 1818 h 2912"/>
              <a:gd name="T24" fmla="*/ 238 w 2820"/>
              <a:gd name="T25" fmla="*/ 1978 h 2912"/>
              <a:gd name="T26" fmla="*/ 364 w 2820"/>
              <a:gd name="T27" fmla="*/ 2126 h 2912"/>
              <a:gd name="T28" fmla="*/ 512 w 2820"/>
              <a:gd name="T29" fmla="*/ 2262 h 2912"/>
              <a:gd name="T30" fmla="*/ 684 w 2820"/>
              <a:gd name="T31" fmla="*/ 2382 h 2912"/>
              <a:gd name="T32" fmla="*/ 874 w 2820"/>
              <a:gd name="T33" fmla="*/ 2484 h 2912"/>
              <a:gd name="T34" fmla="*/ 1086 w 2820"/>
              <a:gd name="T35" fmla="*/ 2564 h 2912"/>
              <a:gd name="T36" fmla="*/ 1314 w 2820"/>
              <a:gd name="T37" fmla="*/ 2622 h 2912"/>
              <a:gd name="T38" fmla="*/ 1558 w 2820"/>
              <a:gd name="T39" fmla="*/ 2654 h 2912"/>
              <a:gd name="T40" fmla="*/ 1818 w 2820"/>
              <a:gd name="T41" fmla="*/ 2658 h 2912"/>
              <a:gd name="T42" fmla="*/ 2090 w 2820"/>
              <a:gd name="T43" fmla="*/ 2632 h 2912"/>
              <a:gd name="T44" fmla="*/ 2374 w 2820"/>
              <a:gd name="T45" fmla="*/ 2574 h 2912"/>
              <a:gd name="T46" fmla="*/ 2544 w 2820"/>
              <a:gd name="T47" fmla="*/ 2912 h 2912"/>
              <a:gd name="T48" fmla="*/ 1868 w 2820"/>
              <a:gd name="T49" fmla="*/ 1552 h 2912"/>
              <a:gd name="T50" fmla="*/ 1956 w 2820"/>
              <a:gd name="T51" fmla="*/ 1914 h 2912"/>
              <a:gd name="T52" fmla="*/ 1788 w 2820"/>
              <a:gd name="T53" fmla="*/ 1936 h 2912"/>
              <a:gd name="T54" fmla="*/ 1616 w 2820"/>
              <a:gd name="T55" fmla="*/ 1934 h 2912"/>
              <a:gd name="T56" fmla="*/ 1442 w 2820"/>
              <a:gd name="T57" fmla="*/ 1912 h 2912"/>
              <a:gd name="T58" fmla="*/ 1272 w 2820"/>
              <a:gd name="T59" fmla="*/ 1872 h 2912"/>
              <a:gd name="T60" fmla="*/ 1108 w 2820"/>
              <a:gd name="T61" fmla="*/ 1812 h 2912"/>
              <a:gd name="T62" fmla="*/ 952 w 2820"/>
              <a:gd name="T63" fmla="*/ 1736 h 2912"/>
              <a:gd name="T64" fmla="*/ 810 w 2820"/>
              <a:gd name="T65" fmla="*/ 1646 h 2912"/>
              <a:gd name="T66" fmla="*/ 684 w 2820"/>
              <a:gd name="T67" fmla="*/ 1542 h 2912"/>
              <a:gd name="T68" fmla="*/ 578 w 2820"/>
              <a:gd name="T69" fmla="*/ 1428 h 2912"/>
              <a:gd name="T70" fmla="*/ 494 w 2820"/>
              <a:gd name="T71" fmla="*/ 1304 h 2912"/>
              <a:gd name="T72" fmla="*/ 438 w 2820"/>
              <a:gd name="T73" fmla="*/ 1170 h 2912"/>
              <a:gd name="T74" fmla="*/ 410 w 2820"/>
              <a:gd name="T75" fmla="*/ 1032 h 2912"/>
              <a:gd name="T76" fmla="*/ 416 w 2820"/>
              <a:gd name="T77" fmla="*/ 888 h 2912"/>
              <a:gd name="T78" fmla="*/ 460 w 2820"/>
              <a:gd name="T79" fmla="*/ 742 h 2912"/>
              <a:gd name="T80" fmla="*/ 544 w 2820"/>
              <a:gd name="T81" fmla="*/ 592 h 2912"/>
              <a:gd name="T82" fmla="*/ 670 w 2820"/>
              <a:gd name="T83" fmla="*/ 444 h 2912"/>
              <a:gd name="T84" fmla="*/ 844 w 2820"/>
              <a:gd name="T85" fmla="*/ 298 h 2912"/>
              <a:gd name="T86" fmla="*/ 1070 w 2820"/>
              <a:gd name="T87" fmla="*/ 154 h 2912"/>
              <a:gd name="T88" fmla="*/ 1348 w 2820"/>
              <a:gd name="T89" fmla="*/ 16 h 2912"/>
              <a:gd name="T90" fmla="*/ 1244 w 2820"/>
              <a:gd name="T91" fmla="*/ 0 h 2912"/>
              <a:gd name="T92" fmla="*/ 2820 w 2820"/>
              <a:gd name="T93" fmla="*/ 1934 h 2912"/>
              <a:gd name="T94" fmla="*/ 2820 w 2820"/>
              <a:gd name="T95" fmla="*/ 1934 h 29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820" h="2912">
                <a:moveTo>
                  <a:pt x="1244" y="0"/>
                </a:moveTo>
                <a:lnTo>
                  <a:pt x="1092" y="50"/>
                </a:lnTo>
                <a:lnTo>
                  <a:pt x="952" y="106"/>
                </a:lnTo>
                <a:lnTo>
                  <a:pt x="822" y="168"/>
                </a:lnTo>
                <a:lnTo>
                  <a:pt x="704" y="232"/>
                </a:lnTo>
                <a:lnTo>
                  <a:pt x="594" y="300"/>
                </a:lnTo>
                <a:lnTo>
                  <a:pt x="494" y="372"/>
                </a:lnTo>
                <a:lnTo>
                  <a:pt x="406" y="446"/>
                </a:lnTo>
                <a:lnTo>
                  <a:pt x="324" y="524"/>
                </a:lnTo>
                <a:lnTo>
                  <a:pt x="254" y="604"/>
                </a:lnTo>
                <a:lnTo>
                  <a:pt x="192" y="686"/>
                </a:lnTo>
                <a:lnTo>
                  <a:pt x="140" y="772"/>
                </a:lnTo>
                <a:lnTo>
                  <a:pt x="96" y="856"/>
                </a:lnTo>
                <a:lnTo>
                  <a:pt x="60" y="944"/>
                </a:lnTo>
                <a:lnTo>
                  <a:pt x="32" y="1032"/>
                </a:lnTo>
                <a:lnTo>
                  <a:pt x="14" y="1122"/>
                </a:lnTo>
                <a:lnTo>
                  <a:pt x="2" y="1210"/>
                </a:lnTo>
                <a:lnTo>
                  <a:pt x="0" y="1300"/>
                </a:lnTo>
                <a:lnTo>
                  <a:pt x="4" y="1388"/>
                </a:lnTo>
                <a:lnTo>
                  <a:pt x="18" y="1476"/>
                </a:lnTo>
                <a:lnTo>
                  <a:pt x="36" y="1564"/>
                </a:lnTo>
                <a:lnTo>
                  <a:pt x="64" y="1650"/>
                </a:lnTo>
                <a:lnTo>
                  <a:pt x="96" y="1736"/>
                </a:lnTo>
                <a:lnTo>
                  <a:pt x="138" y="1818"/>
                </a:lnTo>
                <a:lnTo>
                  <a:pt x="184" y="1900"/>
                </a:lnTo>
                <a:lnTo>
                  <a:pt x="238" y="1978"/>
                </a:lnTo>
                <a:lnTo>
                  <a:pt x="298" y="2054"/>
                </a:lnTo>
                <a:lnTo>
                  <a:pt x="364" y="2126"/>
                </a:lnTo>
                <a:lnTo>
                  <a:pt x="434" y="2196"/>
                </a:lnTo>
                <a:lnTo>
                  <a:pt x="512" y="2262"/>
                </a:lnTo>
                <a:lnTo>
                  <a:pt x="596" y="2324"/>
                </a:lnTo>
                <a:lnTo>
                  <a:pt x="684" y="2382"/>
                </a:lnTo>
                <a:lnTo>
                  <a:pt x="776" y="2436"/>
                </a:lnTo>
                <a:lnTo>
                  <a:pt x="874" y="2484"/>
                </a:lnTo>
                <a:lnTo>
                  <a:pt x="978" y="2526"/>
                </a:lnTo>
                <a:lnTo>
                  <a:pt x="1086" y="2564"/>
                </a:lnTo>
                <a:lnTo>
                  <a:pt x="1198" y="2596"/>
                </a:lnTo>
                <a:lnTo>
                  <a:pt x="1314" y="2622"/>
                </a:lnTo>
                <a:lnTo>
                  <a:pt x="1434" y="2642"/>
                </a:lnTo>
                <a:lnTo>
                  <a:pt x="1558" y="2654"/>
                </a:lnTo>
                <a:lnTo>
                  <a:pt x="1686" y="2660"/>
                </a:lnTo>
                <a:lnTo>
                  <a:pt x="1818" y="2658"/>
                </a:lnTo>
                <a:lnTo>
                  <a:pt x="1952" y="2650"/>
                </a:lnTo>
                <a:lnTo>
                  <a:pt x="2090" y="2632"/>
                </a:lnTo>
                <a:lnTo>
                  <a:pt x="2230" y="2608"/>
                </a:lnTo>
                <a:lnTo>
                  <a:pt x="2374" y="2574"/>
                </a:lnTo>
                <a:lnTo>
                  <a:pt x="2542" y="2912"/>
                </a:lnTo>
                <a:lnTo>
                  <a:pt x="2544" y="2912"/>
                </a:lnTo>
                <a:lnTo>
                  <a:pt x="2820" y="1934"/>
                </a:lnTo>
                <a:lnTo>
                  <a:pt x="1868" y="1552"/>
                </a:lnTo>
                <a:lnTo>
                  <a:pt x="2036" y="1894"/>
                </a:lnTo>
                <a:lnTo>
                  <a:pt x="1956" y="1914"/>
                </a:lnTo>
                <a:lnTo>
                  <a:pt x="1872" y="1928"/>
                </a:lnTo>
                <a:lnTo>
                  <a:pt x="1788" y="1936"/>
                </a:lnTo>
                <a:lnTo>
                  <a:pt x="1702" y="1938"/>
                </a:lnTo>
                <a:lnTo>
                  <a:pt x="1616" y="1934"/>
                </a:lnTo>
                <a:lnTo>
                  <a:pt x="1528" y="1926"/>
                </a:lnTo>
                <a:lnTo>
                  <a:pt x="1442" y="1912"/>
                </a:lnTo>
                <a:lnTo>
                  <a:pt x="1356" y="1894"/>
                </a:lnTo>
                <a:lnTo>
                  <a:pt x="1272" y="1872"/>
                </a:lnTo>
                <a:lnTo>
                  <a:pt x="1188" y="1844"/>
                </a:lnTo>
                <a:lnTo>
                  <a:pt x="1108" y="1812"/>
                </a:lnTo>
                <a:lnTo>
                  <a:pt x="1028" y="1776"/>
                </a:lnTo>
                <a:lnTo>
                  <a:pt x="952" y="1736"/>
                </a:lnTo>
                <a:lnTo>
                  <a:pt x="880" y="1692"/>
                </a:lnTo>
                <a:lnTo>
                  <a:pt x="810" y="1646"/>
                </a:lnTo>
                <a:lnTo>
                  <a:pt x="744" y="1596"/>
                </a:lnTo>
                <a:lnTo>
                  <a:pt x="684" y="1542"/>
                </a:lnTo>
                <a:lnTo>
                  <a:pt x="628" y="1486"/>
                </a:lnTo>
                <a:lnTo>
                  <a:pt x="578" y="1428"/>
                </a:lnTo>
                <a:lnTo>
                  <a:pt x="532" y="1366"/>
                </a:lnTo>
                <a:lnTo>
                  <a:pt x="494" y="1304"/>
                </a:lnTo>
                <a:lnTo>
                  <a:pt x="462" y="1238"/>
                </a:lnTo>
                <a:lnTo>
                  <a:pt x="438" y="1170"/>
                </a:lnTo>
                <a:lnTo>
                  <a:pt x="420" y="1102"/>
                </a:lnTo>
                <a:lnTo>
                  <a:pt x="410" y="1032"/>
                </a:lnTo>
                <a:lnTo>
                  <a:pt x="410" y="960"/>
                </a:lnTo>
                <a:lnTo>
                  <a:pt x="416" y="888"/>
                </a:lnTo>
                <a:lnTo>
                  <a:pt x="434" y="816"/>
                </a:lnTo>
                <a:lnTo>
                  <a:pt x="460" y="742"/>
                </a:lnTo>
                <a:lnTo>
                  <a:pt x="496" y="668"/>
                </a:lnTo>
                <a:lnTo>
                  <a:pt x="544" y="592"/>
                </a:lnTo>
                <a:lnTo>
                  <a:pt x="602" y="518"/>
                </a:lnTo>
                <a:lnTo>
                  <a:pt x="670" y="444"/>
                </a:lnTo>
                <a:lnTo>
                  <a:pt x="752" y="370"/>
                </a:lnTo>
                <a:lnTo>
                  <a:pt x="844" y="298"/>
                </a:lnTo>
                <a:lnTo>
                  <a:pt x="950" y="226"/>
                </a:lnTo>
                <a:lnTo>
                  <a:pt x="1070" y="154"/>
                </a:lnTo>
                <a:lnTo>
                  <a:pt x="1202" y="84"/>
                </a:lnTo>
                <a:lnTo>
                  <a:pt x="1348" y="16"/>
                </a:lnTo>
                <a:lnTo>
                  <a:pt x="1244" y="0"/>
                </a:lnTo>
                <a:lnTo>
                  <a:pt x="1244" y="0"/>
                </a:lnTo>
                <a:lnTo>
                  <a:pt x="1244" y="0"/>
                </a:lnTo>
                <a:close/>
                <a:moveTo>
                  <a:pt x="2820" y="1934"/>
                </a:moveTo>
                <a:lnTo>
                  <a:pt x="2820" y="1934"/>
                </a:lnTo>
                <a:lnTo>
                  <a:pt x="2820" y="1934"/>
                </a:lnTo>
                <a:close/>
              </a:path>
            </a:pathLst>
          </a:custGeom>
          <a:solidFill>
            <a:srgbClr val="FFC000"/>
          </a:solidFill>
          <a:ln/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5430169" y="292006"/>
            <a:ext cx="35125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1400" b="1" dirty="0">
                <a:solidFill>
                  <a:srgbClr val="C00000"/>
                </a:solidFill>
              </a:rPr>
              <a:t>МАСТЕР – КЛАСС ДЛЯ ПЕДАГОГОВ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71600" y="6410108"/>
            <a:ext cx="1756290" cy="30777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1400" b="1" dirty="0" smtClean="0">
                <a:solidFill>
                  <a:srgbClr val="C00000"/>
                </a:solidFill>
              </a:rPr>
              <a:t>КАРЛОВА О. А. </a:t>
            </a:r>
            <a:endParaRPr lang="ru-RU" sz="1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624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8000"/>
                            </p:stCondLst>
                            <p:childTnLst>
                              <p:par>
                                <p:cTn id="2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30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1000"/>
                            </p:stCondLst>
                            <p:childTnLst>
                              <p:par>
                                <p:cTn id="2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3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8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  <p:bldP spid="5" grpId="0" uiExpand="1" build="p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259632" y="692696"/>
            <a:ext cx="6480720" cy="107721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ru-RU" sz="3200" b="1" dirty="0" smtClean="0">
                <a:ln w="11430">
                  <a:noFill/>
                </a:ln>
                <a:gradFill>
                  <a:gsLst>
                    <a:gs pos="37000">
                      <a:schemeClr val="accent6">
                        <a:lumMod val="75000"/>
                      </a:schemeClr>
                    </a:gs>
                    <a:gs pos="51000">
                      <a:srgbClr val="FFC000"/>
                    </a:gs>
                    <a:gs pos="65000">
                      <a:srgbClr val="6CA62C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itchFamily="18" charset="0"/>
                <a:cs typeface="Arabic Typesetting" pitchFamily="66" charset="-78"/>
              </a:rPr>
              <a:t>СИНКВЕЙН ПО ТВОРЧЕСКОМУ РИСУНКУ</a:t>
            </a:r>
          </a:p>
        </p:txBody>
      </p:sp>
      <p:sp>
        <p:nvSpPr>
          <p:cNvPr id="5" name="Freeform 3"/>
          <p:cNvSpPr>
            <a:spLocks noEditPoints="1"/>
          </p:cNvSpPr>
          <p:nvPr/>
        </p:nvSpPr>
        <p:spPr bwMode="gray">
          <a:xfrm flipH="1">
            <a:off x="5652120" y="1195619"/>
            <a:ext cx="2928958" cy="1148589"/>
          </a:xfrm>
          <a:custGeom>
            <a:avLst/>
            <a:gdLst>
              <a:gd name="T0" fmla="*/ 1092 w 2820"/>
              <a:gd name="T1" fmla="*/ 50 h 2912"/>
              <a:gd name="T2" fmla="*/ 822 w 2820"/>
              <a:gd name="T3" fmla="*/ 168 h 2912"/>
              <a:gd name="T4" fmla="*/ 594 w 2820"/>
              <a:gd name="T5" fmla="*/ 300 h 2912"/>
              <a:gd name="T6" fmla="*/ 406 w 2820"/>
              <a:gd name="T7" fmla="*/ 446 h 2912"/>
              <a:gd name="T8" fmla="*/ 254 w 2820"/>
              <a:gd name="T9" fmla="*/ 604 h 2912"/>
              <a:gd name="T10" fmla="*/ 140 w 2820"/>
              <a:gd name="T11" fmla="*/ 772 h 2912"/>
              <a:gd name="T12" fmla="*/ 60 w 2820"/>
              <a:gd name="T13" fmla="*/ 944 h 2912"/>
              <a:gd name="T14" fmla="*/ 14 w 2820"/>
              <a:gd name="T15" fmla="*/ 1122 h 2912"/>
              <a:gd name="T16" fmla="*/ 0 w 2820"/>
              <a:gd name="T17" fmla="*/ 1300 h 2912"/>
              <a:gd name="T18" fmla="*/ 18 w 2820"/>
              <a:gd name="T19" fmla="*/ 1476 h 2912"/>
              <a:gd name="T20" fmla="*/ 64 w 2820"/>
              <a:gd name="T21" fmla="*/ 1650 h 2912"/>
              <a:gd name="T22" fmla="*/ 138 w 2820"/>
              <a:gd name="T23" fmla="*/ 1818 h 2912"/>
              <a:gd name="T24" fmla="*/ 238 w 2820"/>
              <a:gd name="T25" fmla="*/ 1978 h 2912"/>
              <a:gd name="T26" fmla="*/ 364 w 2820"/>
              <a:gd name="T27" fmla="*/ 2126 h 2912"/>
              <a:gd name="T28" fmla="*/ 512 w 2820"/>
              <a:gd name="T29" fmla="*/ 2262 h 2912"/>
              <a:gd name="T30" fmla="*/ 684 w 2820"/>
              <a:gd name="T31" fmla="*/ 2382 h 2912"/>
              <a:gd name="T32" fmla="*/ 874 w 2820"/>
              <a:gd name="T33" fmla="*/ 2484 h 2912"/>
              <a:gd name="T34" fmla="*/ 1086 w 2820"/>
              <a:gd name="T35" fmla="*/ 2564 h 2912"/>
              <a:gd name="T36" fmla="*/ 1314 w 2820"/>
              <a:gd name="T37" fmla="*/ 2622 h 2912"/>
              <a:gd name="T38" fmla="*/ 1558 w 2820"/>
              <a:gd name="T39" fmla="*/ 2654 h 2912"/>
              <a:gd name="T40" fmla="*/ 1818 w 2820"/>
              <a:gd name="T41" fmla="*/ 2658 h 2912"/>
              <a:gd name="T42" fmla="*/ 2090 w 2820"/>
              <a:gd name="T43" fmla="*/ 2632 h 2912"/>
              <a:gd name="T44" fmla="*/ 2374 w 2820"/>
              <a:gd name="T45" fmla="*/ 2574 h 2912"/>
              <a:gd name="T46" fmla="*/ 2544 w 2820"/>
              <a:gd name="T47" fmla="*/ 2912 h 2912"/>
              <a:gd name="T48" fmla="*/ 1868 w 2820"/>
              <a:gd name="T49" fmla="*/ 1552 h 2912"/>
              <a:gd name="T50" fmla="*/ 1956 w 2820"/>
              <a:gd name="T51" fmla="*/ 1914 h 2912"/>
              <a:gd name="T52" fmla="*/ 1788 w 2820"/>
              <a:gd name="T53" fmla="*/ 1936 h 2912"/>
              <a:gd name="T54" fmla="*/ 1616 w 2820"/>
              <a:gd name="T55" fmla="*/ 1934 h 2912"/>
              <a:gd name="T56" fmla="*/ 1442 w 2820"/>
              <a:gd name="T57" fmla="*/ 1912 h 2912"/>
              <a:gd name="T58" fmla="*/ 1272 w 2820"/>
              <a:gd name="T59" fmla="*/ 1872 h 2912"/>
              <a:gd name="T60" fmla="*/ 1108 w 2820"/>
              <a:gd name="T61" fmla="*/ 1812 h 2912"/>
              <a:gd name="T62" fmla="*/ 952 w 2820"/>
              <a:gd name="T63" fmla="*/ 1736 h 2912"/>
              <a:gd name="T64" fmla="*/ 810 w 2820"/>
              <a:gd name="T65" fmla="*/ 1646 h 2912"/>
              <a:gd name="T66" fmla="*/ 684 w 2820"/>
              <a:gd name="T67" fmla="*/ 1542 h 2912"/>
              <a:gd name="T68" fmla="*/ 578 w 2820"/>
              <a:gd name="T69" fmla="*/ 1428 h 2912"/>
              <a:gd name="T70" fmla="*/ 494 w 2820"/>
              <a:gd name="T71" fmla="*/ 1304 h 2912"/>
              <a:gd name="T72" fmla="*/ 438 w 2820"/>
              <a:gd name="T73" fmla="*/ 1170 h 2912"/>
              <a:gd name="T74" fmla="*/ 410 w 2820"/>
              <a:gd name="T75" fmla="*/ 1032 h 2912"/>
              <a:gd name="T76" fmla="*/ 416 w 2820"/>
              <a:gd name="T77" fmla="*/ 888 h 2912"/>
              <a:gd name="T78" fmla="*/ 460 w 2820"/>
              <a:gd name="T79" fmla="*/ 742 h 2912"/>
              <a:gd name="T80" fmla="*/ 544 w 2820"/>
              <a:gd name="T81" fmla="*/ 592 h 2912"/>
              <a:gd name="T82" fmla="*/ 670 w 2820"/>
              <a:gd name="T83" fmla="*/ 444 h 2912"/>
              <a:gd name="T84" fmla="*/ 844 w 2820"/>
              <a:gd name="T85" fmla="*/ 298 h 2912"/>
              <a:gd name="T86" fmla="*/ 1070 w 2820"/>
              <a:gd name="T87" fmla="*/ 154 h 2912"/>
              <a:gd name="T88" fmla="*/ 1348 w 2820"/>
              <a:gd name="T89" fmla="*/ 16 h 2912"/>
              <a:gd name="T90" fmla="*/ 1244 w 2820"/>
              <a:gd name="T91" fmla="*/ 0 h 2912"/>
              <a:gd name="T92" fmla="*/ 2820 w 2820"/>
              <a:gd name="T93" fmla="*/ 1934 h 2912"/>
              <a:gd name="T94" fmla="*/ 2820 w 2820"/>
              <a:gd name="T95" fmla="*/ 1934 h 29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820" h="2912">
                <a:moveTo>
                  <a:pt x="1244" y="0"/>
                </a:moveTo>
                <a:lnTo>
                  <a:pt x="1092" y="50"/>
                </a:lnTo>
                <a:lnTo>
                  <a:pt x="952" y="106"/>
                </a:lnTo>
                <a:lnTo>
                  <a:pt x="822" y="168"/>
                </a:lnTo>
                <a:lnTo>
                  <a:pt x="704" y="232"/>
                </a:lnTo>
                <a:lnTo>
                  <a:pt x="594" y="300"/>
                </a:lnTo>
                <a:lnTo>
                  <a:pt x="494" y="372"/>
                </a:lnTo>
                <a:lnTo>
                  <a:pt x="406" y="446"/>
                </a:lnTo>
                <a:lnTo>
                  <a:pt x="324" y="524"/>
                </a:lnTo>
                <a:lnTo>
                  <a:pt x="254" y="604"/>
                </a:lnTo>
                <a:lnTo>
                  <a:pt x="192" y="686"/>
                </a:lnTo>
                <a:lnTo>
                  <a:pt x="140" y="772"/>
                </a:lnTo>
                <a:lnTo>
                  <a:pt x="96" y="856"/>
                </a:lnTo>
                <a:lnTo>
                  <a:pt x="60" y="944"/>
                </a:lnTo>
                <a:lnTo>
                  <a:pt x="32" y="1032"/>
                </a:lnTo>
                <a:lnTo>
                  <a:pt x="14" y="1122"/>
                </a:lnTo>
                <a:lnTo>
                  <a:pt x="2" y="1210"/>
                </a:lnTo>
                <a:lnTo>
                  <a:pt x="0" y="1300"/>
                </a:lnTo>
                <a:lnTo>
                  <a:pt x="4" y="1388"/>
                </a:lnTo>
                <a:lnTo>
                  <a:pt x="18" y="1476"/>
                </a:lnTo>
                <a:lnTo>
                  <a:pt x="36" y="1564"/>
                </a:lnTo>
                <a:lnTo>
                  <a:pt x="64" y="1650"/>
                </a:lnTo>
                <a:lnTo>
                  <a:pt x="96" y="1736"/>
                </a:lnTo>
                <a:lnTo>
                  <a:pt x="138" y="1818"/>
                </a:lnTo>
                <a:lnTo>
                  <a:pt x="184" y="1900"/>
                </a:lnTo>
                <a:lnTo>
                  <a:pt x="238" y="1978"/>
                </a:lnTo>
                <a:lnTo>
                  <a:pt x="298" y="2054"/>
                </a:lnTo>
                <a:lnTo>
                  <a:pt x="364" y="2126"/>
                </a:lnTo>
                <a:lnTo>
                  <a:pt x="434" y="2196"/>
                </a:lnTo>
                <a:lnTo>
                  <a:pt x="512" y="2262"/>
                </a:lnTo>
                <a:lnTo>
                  <a:pt x="596" y="2324"/>
                </a:lnTo>
                <a:lnTo>
                  <a:pt x="684" y="2382"/>
                </a:lnTo>
                <a:lnTo>
                  <a:pt x="776" y="2436"/>
                </a:lnTo>
                <a:lnTo>
                  <a:pt x="874" y="2484"/>
                </a:lnTo>
                <a:lnTo>
                  <a:pt x="978" y="2526"/>
                </a:lnTo>
                <a:lnTo>
                  <a:pt x="1086" y="2564"/>
                </a:lnTo>
                <a:lnTo>
                  <a:pt x="1198" y="2596"/>
                </a:lnTo>
                <a:lnTo>
                  <a:pt x="1314" y="2622"/>
                </a:lnTo>
                <a:lnTo>
                  <a:pt x="1434" y="2642"/>
                </a:lnTo>
                <a:lnTo>
                  <a:pt x="1558" y="2654"/>
                </a:lnTo>
                <a:lnTo>
                  <a:pt x="1686" y="2660"/>
                </a:lnTo>
                <a:lnTo>
                  <a:pt x="1818" y="2658"/>
                </a:lnTo>
                <a:lnTo>
                  <a:pt x="1952" y="2650"/>
                </a:lnTo>
                <a:lnTo>
                  <a:pt x="2090" y="2632"/>
                </a:lnTo>
                <a:lnTo>
                  <a:pt x="2230" y="2608"/>
                </a:lnTo>
                <a:lnTo>
                  <a:pt x="2374" y="2574"/>
                </a:lnTo>
                <a:lnTo>
                  <a:pt x="2542" y="2912"/>
                </a:lnTo>
                <a:lnTo>
                  <a:pt x="2544" y="2912"/>
                </a:lnTo>
                <a:lnTo>
                  <a:pt x="2820" y="1934"/>
                </a:lnTo>
                <a:lnTo>
                  <a:pt x="1868" y="1552"/>
                </a:lnTo>
                <a:lnTo>
                  <a:pt x="2036" y="1894"/>
                </a:lnTo>
                <a:lnTo>
                  <a:pt x="1956" y="1914"/>
                </a:lnTo>
                <a:lnTo>
                  <a:pt x="1872" y="1928"/>
                </a:lnTo>
                <a:lnTo>
                  <a:pt x="1788" y="1936"/>
                </a:lnTo>
                <a:lnTo>
                  <a:pt x="1702" y="1938"/>
                </a:lnTo>
                <a:lnTo>
                  <a:pt x="1616" y="1934"/>
                </a:lnTo>
                <a:lnTo>
                  <a:pt x="1528" y="1926"/>
                </a:lnTo>
                <a:lnTo>
                  <a:pt x="1442" y="1912"/>
                </a:lnTo>
                <a:lnTo>
                  <a:pt x="1356" y="1894"/>
                </a:lnTo>
                <a:lnTo>
                  <a:pt x="1272" y="1872"/>
                </a:lnTo>
                <a:lnTo>
                  <a:pt x="1188" y="1844"/>
                </a:lnTo>
                <a:lnTo>
                  <a:pt x="1108" y="1812"/>
                </a:lnTo>
                <a:lnTo>
                  <a:pt x="1028" y="1776"/>
                </a:lnTo>
                <a:lnTo>
                  <a:pt x="952" y="1736"/>
                </a:lnTo>
                <a:lnTo>
                  <a:pt x="880" y="1692"/>
                </a:lnTo>
                <a:lnTo>
                  <a:pt x="810" y="1646"/>
                </a:lnTo>
                <a:lnTo>
                  <a:pt x="744" y="1596"/>
                </a:lnTo>
                <a:lnTo>
                  <a:pt x="684" y="1542"/>
                </a:lnTo>
                <a:lnTo>
                  <a:pt x="628" y="1486"/>
                </a:lnTo>
                <a:lnTo>
                  <a:pt x="578" y="1428"/>
                </a:lnTo>
                <a:lnTo>
                  <a:pt x="532" y="1366"/>
                </a:lnTo>
                <a:lnTo>
                  <a:pt x="494" y="1304"/>
                </a:lnTo>
                <a:lnTo>
                  <a:pt x="462" y="1238"/>
                </a:lnTo>
                <a:lnTo>
                  <a:pt x="438" y="1170"/>
                </a:lnTo>
                <a:lnTo>
                  <a:pt x="420" y="1102"/>
                </a:lnTo>
                <a:lnTo>
                  <a:pt x="410" y="1032"/>
                </a:lnTo>
                <a:lnTo>
                  <a:pt x="410" y="960"/>
                </a:lnTo>
                <a:lnTo>
                  <a:pt x="416" y="888"/>
                </a:lnTo>
                <a:lnTo>
                  <a:pt x="434" y="816"/>
                </a:lnTo>
                <a:lnTo>
                  <a:pt x="460" y="742"/>
                </a:lnTo>
                <a:lnTo>
                  <a:pt x="496" y="668"/>
                </a:lnTo>
                <a:lnTo>
                  <a:pt x="544" y="592"/>
                </a:lnTo>
                <a:lnTo>
                  <a:pt x="602" y="518"/>
                </a:lnTo>
                <a:lnTo>
                  <a:pt x="670" y="444"/>
                </a:lnTo>
                <a:lnTo>
                  <a:pt x="752" y="370"/>
                </a:lnTo>
                <a:lnTo>
                  <a:pt x="844" y="298"/>
                </a:lnTo>
                <a:lnTo>
                  <a:pt x="950" y="226"/>
                </a:lnTo>
                <a:lnTo>
                  <a:pt x="1070" y="154"/>
                </a:lnTo>
                <a:lnTo>
                  <a:pt x="1202" y="84"/>
                </a:lnTo>
                <a:lnTo>
                  <a:pt x="1348" y="16"/>
                </a:lnTo>
                <a:lnTo>
                  <a:pt x="1244" y="0"/>
                </a:lnTo>
                <a:lnTo>
                  <a:pt x="1244" y="0"/>
                </a:lnTo>
                <a:lnTo>
                  <a:pt x="1244" y="0"/>
                </a:lnTo>
                <a:close/>
                <a:moveTo>
                  <a:pt x="2820" y="1934"/>
                </a:moveTo>
                <a:lnTo>
                  <a:pt x="2820" y="1934"/>
                </a:lnTo>
                <a:lnTo>
                  <a:pt x="2820" y="1934"/>
                </a:lnTo>
                <a:close/>
              </a:path>
            </a:pathLst>
          </a:custGeom>
          <a:solidFill>
            <a:srgbClr val="FFC000"/>
          </a:solidFill>
          <a:ln/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91131">
            <a:off x="947644" y="2103505"/>
            <a:ext cx="3360373" cy="2520280"/>
          </a:xfrm>
          <a:prstGeom prst="rect">
            <a:avLst/>
          </a:prstGeom>
          <a:ln w="38100">
            <a:solidFill>
              <a:srgbClr val="FFFF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5525" b="17241"/>
          <a:stretch/>
        </p:blipFill>
        <p:spPr bwMode="auto">
          <a:xfrm>
            <a:off x="5292080" y="4070677"/>
            <a:ext cx="2917895" cy="2226665"/>
          </a:xfrm>
          <a:prstGeom prst="rect">
            <a:avLst/>
          </a:prstGeom>
          <a:ln w="38100">
            <a:solidFill>
              <a:srgbClr val="FFFF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5430169" y="292006"/>
            <a:ext cx="35125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1400" b="1" dirty="0">
                <a:solidFill>
                  <a:srgbClr val="C00000"/>
                </a:solidFill>
              </a:rPr>
              <a:t>МАСТЕР – КЛАСС ДЛЯ ПЕДАГОГОВ</a:t>
            </a:r>
          </a:p>
        </p:txBody>
      </p:sp>
      <p:pic>
        <p:nvPicPr>
          <p:cNvPr id="1026" name="Picture 2" descr="http://images.easyfreeclipart.com/60/kiwi07png-60936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281210" y="2440203"/>
            <a:ext cx="1810498" cy="1126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171600" y="6464497"/>
            <a:ext cx="1756290" cy="30777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1400" b="1" dirty="0" smtClean="0">
                <a:solidFill>
                  <a:srgbClr val="C00000"/>
                </a:solidFill>
              </a:rPr>
              <a:t>КАРЛОВА О. А. </a:t>
            </a:r>
            <a:endParaRPr lang="ru-RU" sz="1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3913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307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3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3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39752" y="695599"/>
            <a:ext cx="4276261" cy="107721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ru-RU" sz="3200" b="1" dirty="0" smtClean="0">
                <a:ln w="11430">
                  <a:noFill/>
                </a:ln>
                <a:gradFill>
                  <a:gsLst>
                    <a:gs pos="37000">
                      <a:schemeClr val="accent6">
                        <a:lumMod val="75000"/>
                      </a:schemeClr>
                    </a:gs>
                    <a:gs pos="51000">
                      <a:srgbClr val="FFC000"/>
                    </a:gs>
                    <a:gs pos="65000">
                      <a:srgbClr val="6CA62C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itchFamily="18" charset="0"/>
                <a:cs typeface="Arabic Typesetting" pitchFamily="66" charset="-78"/>
              </a:rPr>
              <a:t>СИНКВЕЙН </a:t>
            </a:r>
          </a:p>
          <a:p>
            <a:pPr lvl="0" algn="ctr"/>
            <a:r>
              <a:rPr lang="ru-RU" sz="3200" b="1" dirty="0" smtClean="0">
                <a:ln w="11430">
                  <a:noFill/>
                </a:ln>
                <a:gradFill>
                  <a:gsLst>
                    <a:gs pos="37000">
                      <a:schemeClr val="accent6">
                        <a:lumMod val="75000"/>
                      </a:schemeClr>
                    </a:gs>
                    <a:gs pos="51000">
                      <a:srgbClr val="FFC000"/>
                    </a:gs>
                    <a:gs pos="65000">
                      <a:srgbClr val="6CA62C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itchFamily="18" charset="0"/>
                <a:cs typeface="Arabic Typesetting" pitchFamily="66" charset="-78"/>
              </a:rPr>
              <a:t>СПОРТИВНЫЙ</a:t>
            </a:r>
          </a:p>
        </p:txBody>
      </p:sp>
      <p:sp>
        <p:nvSpPr>
          <p:cNvPr id="3" name="Freeform 3"/>
          <p:cNvSpPr>
            <a:spLocks noEditPoints="1"/>
          </p:cNvSpPr>
          <p:nvPr/>
        </p:nvSpPr>
        <p:spPr bwMode="gray">
          <a:xfrm flipH="1">
            <a:off x="5004048" y="1015280"/>
            <a:ext cx="2928958" cy="1148589"/>
          </a:xfrm>
          <a:custGeom>
            <a:avLst/>
            <a:gdLst>
              <a:gd name="T0" fmla="*/ 1092 w 2820"/>
              <a:gd name="T1" fmla="*/ 50 h 2912"/>
              <a:gd name="T2" fmla="*/ 822 w 2820"/>
              <a:gd name="T3" fmla="*/ 168 h 2912"/>
              <a:gd name="T4" fmla="*/ 594 w 2820"/>
              <a:gd name="T5" fmla="*/ 300 h 2912"/>
              <a:gd name="T6" fmla="*/ 406 w 2820"/>
              <a:gd name="T7" fmla="*/ 446 h 2912"/>
              <a:gd name="T8" fmla="*/ 254 w 2820"/>
              <a:gd name="T9" fmla="*/ 604 h 2912"/>
              <a:gd name="T10" fmla="*/ 140 w 2820"/>
              <a:gd name="T11" fmla="*/ 772 h 2912"/>
              <a:gd name="T12" fmla="*/ 60 w 2820"/>
              <a:gd name="T13" fmla="*/ 944 h 2912"/>
              <a:gd name="T14" fmla="*/ 14 w 2820"/>
              <a:gd name="T15" fmla="*/ 1122 h 2912"/>
              <a:gd name="T16" fmla="*/ 0 w 2820"/>
              <a:gd name="T17" fmla="*/ 1300 h 2912"/>
              <a:gd name="T18" fmla="*/ 18 w 2820"/>
              <a:gd name="T19" fmla="*/ 1476 h 2912"/>
              <a:gd name="T20" fmla="*/ 64 w 2820"/>
              <a:gd name="T21" fmla="*/ 1650 h 2912"/>
              <a:gd name="T22" fmla="*/ 138 w 2820"/>
              <a:gd name="T23" fmla="*/ 1818 h 2912"/>
              <a:gd name="T24" fmla="*/ 238 w 2820"/>
              <a:gd name="T25" fmla="*/ 1978 h 2912"/>
              <a:gd name="T26" fmla="*/ 364 w 2820"/>
              <a:gd name="T27" fmla="*/ 2126 h 2912"/>
              <a:gd name="T28" fmla="*/ 512 w 2820"/>
              <a:gd name="T29" fmla="*/ 2262 h 2912"/>
              <a:gd name="T30" fmla="*/ 684 w 2820"/>
              <a:gd name="T31" fmla="*/ 2382 h 2912"/>
              <a:gd name="T32" fmla="*/ 874 w 2820"/>
              <a:gd name="T33" fmla="*/ 2484 h 2912"/>
              <a:gd name="T34" fmla="*/ 1086 w 2820"/>
              <a:gd name="T35" fmla="*/ 2564 h 2912"/>
              <a:gd name="T36" fmla="*/ 1314 w 2820"/>
              <a:gd name="T37" fmla="*/ 2622 h 2912"/>
              <a:gd name="T38" fmla="*/ 1558 w 2820"/>
              <a:gd name="T39" fmla="*/ 2654 h 2912"/>
              <a:gd name="T40" fmla="*/ 1818 w 2820"/>
              <a:gd name="T41" fmla="*/ 2658 h 2912"/>
              <a:gd name="T42" fmla="*/ 2090 w 2820"/>
              <a:gd name="T43" fmla="*/ 2632 h 2912"/>
              <a:gd name="T44" fmla="*/ 2374 w 2820"/>
              <a:gd name="T45" fmla="*/ 2574 h 2912"/>
              <a:gd name="T46" fmla="*/ 2544 w 2820"/>
              <a:gd name="T47" fmla="*/ 2912 h 2912"/>
              <a:gd name="T48" fmla="*/ 1868 w 2820"/>
              <a:gd name="T49" fmla="*/ 1552 h 2912"/>
              <a:gd name="T50" fmla="*/ 1956 w 2820"/>
              <a:gd name="T51" fmla="*/ 1914 h 2912"/>
              <a:gd name="T52" fmla="*/ 1788 w 2820"/>
              <a:gd name="T53" fmla="*/ 1936 h 2912"/>
              <a:gd name="T54" fmla="*/ 1616 w 2820"/>
              <a:gd name="T55" fmla="*/ 1934 h 2912"/>
              <a:gd name="T56" fmla="*/ 1442 w 2820"/>
              <a:gd name="T57" fmla="*/ 1912 h 2912"/>
              <a:gd name="T58" fmla="*/ 1272 w 2820"/>
              <a:gd name="T59" fmla="*/ 1872 h 2912"/>
              <a:gd name="T60" fmla="*/ 1108 w 2820"/>
              <a:gd name="T61" fmla="*/ 1812 h 2912"/>
              <a:gd name="T62" fmla="*/ 952 w 2820"/>
              <a:gd name="T63" fmla="*/ 1736 h 2912"/>
              <a:gd name="T64" fmla="*/ 810 w 2820"/>
              <a:gd name="T65" fmla="*/ 1646 h 2912"/>
              <a:gd name="T66" fmla="*/ 684 w 2820"/>
              <a:gd name="T67" fmla="*/ 1542 h 2912"/>
              <a:gd name="T68" fmla="*/ 578 w 2820"/>
              <a:gd name="T69" fmla="*/ 1428 h 2912"/>
              <a:gd name="T70" fmla="*/ 494 w 2820"/>
              <a:gd name="T71" fmla="*/ 1304 h 2912"/>
              <a:gd name="T72" fmla="*/ 438 w 2820"/>
              <a:gd name="T73" fmla="*/ 1170 h 2912"/>
              <a:gd name="T74" fmla="*/ 410 w 2820"/>
              <a:gd name="T75" fmla="*/ 1032 h 2912"/>
              <a:gd name="T76" fmla="*/ 416 w 2820"/>
              <a:gd name="T77" fmla="*/ 888 h 2912"/>
              <a:gd name="T78" fmla="*/ 460 w 2820"/>
              <a:gd name="T79" fmla="*/ 742 h 2912"/>
              <a:gd name="T80" fmla="*/ 544 w 2820"/>
              <a:gd name="T81" fmla="*/ 592 h 2912"/>
              <a:gd name="T82" fmla="*/ 670 w 2820"/>
              <a:gd name="T83" fmla="*/ 444 h 2912"/>
              <a:gd name="T84" fmla="*/ 844 w 2820"/>
              <a:gd name="T85" fmla="*/ 298 h 2912"/>
              <a:gd name="T86" fmla="*/ 1070 w 2820"/>
              <a:gd name="T87" fmla="*/ 154 h 2912"/>
              <a:gd name="T88" fmla="*/ 1348 w 2820"/>
              <a:gd name="T89" fmla="*/ 16 h 2912"/>
              <a:gd name="T90" fmla="*/ 1244 w 2820"/>
              <a:gd name="T91" fmla="*/ 0 h 2912"/>
              <a:gd name="T92" fmla="*/ 2820 w 2820"/>
              <a:gd name="T93" fmla="*/ 1934 h 2912"/>
              <a:gd name="T94" fmla="*/ 2820 w 2820"/>
              <a:gd name="T95" fmla="*/ 1934 h 29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820" h="2912">
                <a:moveTo>
                  <a:pt x="1244" y="0"/>
                </a:moveTo>
                <a:lnTo>
                  <a:pt x="1092" y="50"/>
                </a:lnTo>
                <a:lnTo>
                  <a:pt x="952" y="106"/>
                </a:lnTo>
                <a:lnTo>
                  <a:pt x="822" y="168"/>
                </a:lnTo>
                <a:lnTo>
                  <a:pt x="704" y="232"/>
                </a:lnTo>
                <a:lnTo>
                  <a:pt x="594" y="300"/>
                </a:lnTo>
                <a:lnTo>
                  <a:pt x="494" y="372"/>
                </a:lnTo>
                <a:lnTo>
                  <a:pt x="406" y="446"/>
                </a:lnTo>
                <a:lnTo>
                  <a:pt x="324" y="524"/>
                </a:lnTo>
                <a:lnTo>
                  <a:pt x="254" y="604"/>
                </a:lnTo>
                <a:lnTo>
                  <a:pt x="192" y="686"/>
                </a:lnTo>
                <a:lnTo>
                  <a:pt x="140" y="772"/>
                </a:lnTo>
                <a:lnTo>
                  <a:pt x="96" y="856"/>
                </a:lnTo>
                <a:lnTo>
                  <a:pt x="60" y="944"/>
                </a:lnTo>
                <a:lnTo>
                  <a:pt x="32" y="1032"/>
                </a:lnTo>
                <a:lnTo>
                  <a:pt x="14" y="1122"/>
                </a:lnTo>
                <a:lnTo>
                  <a:pt x="2" y="1210"/>
                </a:lnTo>
                <a:lnTo>
                  <a:pt x="0" y="1300"/>
                </a:lnTo>
                <a:lnTo>
                  <a:pt x="4" y="1388"/>
                </a:lnTo>
                <a:lnTo>
                  <a:pt x="18" y="1476"/>
                </a:lnTo>
                <a:lnTo>
                  <a:pt x="36" y="1564"/>
                </a:lnTo>
                <a:lnTo>
                  <a:pt x="64" y="1650"/>
                </a:lnTo>
                <a:lnTo>
                  <a:pt x="96" y="1736"/>
                </a:lnTo>
                <a:lnTo>
                  <a:pt x="138" y="1818"/>
                </a:lnTo>
                <a:lnTo>
                  <a:pt x="184" y="1900"/>
                </a:lnTo>
                <a:lnTo>
                  <a:pt x="238" y="1978"/>
                </a:lnTo>
                <a:lnTo>
                  <a:pt x="298" y="2054"/>
                </a:lnTo>
                <a:lnTo>
                  <a:pt x="364" y="2126"/>
                </a:lnTo>
                <a:lnTo>
                  <a:pt x="434" y="2196"/>
                </a:lnTo>
                <a:lnTo>
                  <a:pt x="512" y="2262"/>
                </a:lnTo>
                <a:lnTo>
                  <a:pt x="596" y="2324"/>
                </a:lnTo>
                <a:lnTo>
                  <a:pt x="684" y="2382"/>
                </a:lnTo>
                <a:lnTo>
                  <a:pt x="776" y="2436"/>
                </a:lnTo>
                <a:lnTo>
                  <a:pt x="874" y="2484"/>
                </a:lnTo>
                <a:lnTo>
                  <a:pt x="978" y="2526"/>
                </a:lnTo>
                <a:lnTo>
                  <a:pt x="1086" y="2564"/>
                </a:lnTo>
                <a:lnTo>
                  <a:pt x="1198" y="2596"/>
                </a:lnTo>
                <a:lnTo>
                  <a:pt x="1314" y="2622"/>
                </a:lnTo>
                <a:lnTo>
                  <a:pt x="1434" y="2642"/>
                </a:lnTo>
                <a:lnTo>
                  <a:pt x="1558" y="2654"/>
                </a:lnTo>
                <a:lnTo>
                  <a:pt x="1686" y="2660"/>
                </a:lnTo>
                <a:lnTo>
                  <a:pt x="1818" y="2658"/>
                </a:lnTo>
                <a:lnTo>
                  <a:pt x="1952" y="2650"/>
                </a:lnTo>
                <a:lnTo>
                  <a:pt x="2090" y="2632"/>
                </a:lnTo>
                <a:lnTo>
                  <a:pt x="2230" y="2608"/>
                </a:lnTo>
                <a:lnTo>
                  <a:pt x="2374" y="2574"/>
                </a:lnTo>
                <a:lnTo>
                  <a:pt x="2542" y="2912"/>
                </a:lnTo>
                <a:lnTo>
                  <a:pt x="2544" y="2912"/>
                </a:lnTo>
                <a:lnTo>
                  <a:pt x="2820" y="1934"/>
                </a:lnTo>
                <a:lnTo>
                  <a:pt x="1868" y="1552"/>
                </a:lnTo>
                <a:lnTo>
                  <a:pt x="2036" y="1894"/>
                </a:lnTo>
                <a:lnTo>
                  <a:pt x="1956" y="1914"/>
                </a:lnTo>
                <a:lnTo>
                  <a:pt x="1872" y="1928"/>
                </a:lnTo>
                <a:lnTo>
                  <a:pt x="1788" y="1936"/>
                </a:lnTo>
                <a:lnTo>
                  <a:pt x="1702" y="1938"/>
                </a:lnTo>
                <a:lnTo>
                  <a:pt x="1616" y="1934"/>
                </a:lnTo>
                <a:lnTo>
                  <a:pt x="1528" y="1926"/>
                </a:lnTo>
                <a:lnTo>
                  <a:pt x="1442" y="1912"/>
                </a:lnTo>
                <a:lnTo>
                  <a:pt x="1356" y="1894"/>
                </a:lnTo>
                <a:lnTo>
                  <a:pt x="1272" y="1872"/>
                </a:lnTo>
                <a:lnTo>
                  <a:pt x="1188" y="1844"/>
                </a:lnTo>
                <a:lnTo>
                  <a:pt x="1108" y="1812"/>
                </a:lnTo>
                <a:lnTo>
                  <a:pt x="1028" y="1776"/>
                </a:lnTo>
                <a:lnTo>
                  <a:pt x="952" y="1736"/>
                </a:lnTo>
                <a:lnTo>
                  <a:pt x="880" y="1692"/>
                </a:lnTo>
                <a:lnTo>
                  <a:pt x="810" y="1646"/>
                </a:lnTo>
                <a:lnTo>
                  <a:pt x="744" y="1596"/>
                </a:lnTo>
                <a:lnTo>
                  <a:pt x="684" y="1542"/>
                </a:lnTo>
                <a:lnTo>
                  <a:pt x="628" y="1486"/>
                </a:lnTo>
                <a:lnTo>
                  <a:pt x="578" y="1428"/>
                </a:lnTo>
                <a:lnTo>
                  <a:pt x="532" y="1366"/>
                </a:lnTo>
                <a:lnTo>
                  <a:pt x="494" y="1304"/>
                </a:lnTo>
                <a:lnTo>
                  <a:pt x="462" y="1238"/>
                </a:lnTo>
                <a:lnTo>
                  <a:pt x="438" y="1170"/>
                </a:lnTo>
                <a:lnTo>
                  <a:pt x="420" y="1102"/>
                </a:lnTo>
                <a:lnTo>
                  <a:pt x="410" y="1032"/>
                </a:lnTo>
                <a:lnTo>
                  <a:pt x="410" y="960"/>
                </a:lnTo>
                <a:lnTo>
                  <a:pt x="416" y="888"/>
                </a:lnTo>
                <a:lnTo>
                  <a:pt x="434" y="816"/>
                </a:lnTo>
                <a:lnTo>
                  <a:pt x="460" y="742"/>
                </a:lnTo>
                <a:lnTo>
                  <a:pt x="496" y="668"/>
                </a:lnTo>
                <a:lnTo>
                  <a:pt x="544" y="592"/>
                </a:lnTo>
                <a:lnTo>
                  <a:pt x="602" y="518"/>
                </a:lnTo>
                <a:lnTo>
                  <a:pt x="670" y="444"/>
                </a:lnTo>
                <a:lnTo>
                  <a:pt x="752" y="370"/>
                </a:lnTo>
                <a:lnTo>
                  <a:pt x="844" y="298"/>
                </a:lnTo>
                <a:lnTo>
                  <a:pt x="950" y="226"/>
                </a:lnTo>
                <a:lnTo>
                  <a:pt x="1070" y="154"/>
                </a:lnTo>
                <a:lnTo>
                  <a:pt x="1202" y="84"/>
                </a:lnTo>
                <a:lnTo>
                  <a:pt x="1348" y="16"/>
                </a:lnTo>
                <a:lnTo>
                  <a:pt x="1244" y="0"/>
                </a:lnTo>
                <a:lnTo>
                  <a:pt x="1244" y="0"/>
                </a:lnTo>
                <a:lnTo>
                  <a:pt x="1244" y="0"/>
                </a:lnTo>
                <a:close/>
                <a:moveTo>
                  <a:pt x="2820" y="1934"/>
                </a:moveTo>
                <a:lnTo>
                  <a:pt x="2820" y="1934"/>
                </a:lnTo>
                <a:lnTo>
                  <a:pt x="2820" y="1934"/>
                </a:lnTo>
                <a:close/>
              </a:path>
            </a:pathLst>
          </a:custGeom>
          <a:solidFill>
            <a:srgbClr val="FFC000"/>
          </a:solidFill>
          <a:ln/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endParaRPr lang="ru-RU"/>
          </a:p>
        </p:txBody>
      </p:sp>
      <p:pic>
        <p:nvPicPr>
          <p:cNvPr id="1026" name="Picture 2" descr="C:\Users\Администратор\Downloads\Щ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293" y="1916832"/>
            <a:ext cx="2880320" cy="2160240"/>
          </a:xfrm>
          <a:prstGeom prst="rect">
            <a:avLst/>
          </a:prstGeom>
          <a:ln w="38100">
            <a:solidFill>
              <a:srgbClr val="FFFF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Администратор\Downloads\Е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2564904"/>
            <a:ext cx="3076061" cy="2307046"/>
          </a:xfrm>
          <a:prstGeom prst="rect">
            <a:avLst/>
          </a:prstGeom>
          <a:ln w="38100">
            <a:solidFill>
              <a:srgbClr val="FFFF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Администратор\Downloads\В4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2010" y="4293096"/>
            <a:ext cx="3072342" cy="2304256"/>
          </a:xfrm>
          <a:prstGeom prst="rect">
            <a:avLst/>
          </a:prstGeom>
          <a:ln w="38100">
            <a:solidFill>
              <a:srgbClr val="FFFF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5430169" y="292006"/>
            <a:ext cx="35125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1400" b="1" dirty="0">
                <a:solidFill>
                  <a:srgbClr val="C00000"/>
                </a:solidFill>
              </a:rPr>
              <a:t>МАСТЕР – КЛАСС ДЛЯ ПЕДАГОГОВ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71600" y="6410108"/>
            <a:ext cx="1756290" cy="30777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1400" b="1" dirty="0" smtClean="0">
                <a:solidFill>
                  <a:srgbClr val="C00000"/>
                </a:solidFill>
              </a:rPr>
              <a:t>КАРЛОВА О. А. </a:t>
            </a:r>
            <a:endParaRPr lang="ru-RU" sz="1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5733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0"/>
                            </p:stCondLst>
                            <p:childTnLst>
                              <p:par>
                                <p:cTn id="1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3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3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3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3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ds04.infourok.ru/uploads/ex/0a7d/00032b44-4da32aff/img3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5" t="5784" r="7724" b="7031"/>
          <a:stretch/>
        </p:blipFill>
        <p:spPr bwMode="auto">
          <a:xfrm>
            <a:off x="899592" y="2002272"/>
            <a:ext cx="2908110" cy="21665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322943" y="692696"/>
            <a:ext cx="6436500" cy="107721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ru-RU" sz="3200" b="1" dirty="0" smtClean="0">
                <a:ln w="11430">
                  <a:noFill/>
                </a:ln>
                <a:gradFill>
                  <a:gsLst>
                    <a:gs pos="37000">
                      <a:schemeClr val="accent6">
                        <a:lumMod val="75000"/>
                      </a:schemeClr>
                    </a:gs>
                    <a:gs pos="51000">
                      <a:srgbClr val="FFC000"/>
                    </a:gs>
                    <a:gs pos="65000">
                      <a:srgbClr val="6CA62C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itchFamily="18" charset="0"/>
                <a:cs typeface="Arabic Typesetting" pitchFamily="66" charset="-78"/>
              </a:rPr>
              <a:t>СИНКВЕЙН </a:t>
            </a:r>
          </a:p>
          <a:p>
            <a:pPr lvl="0" algn="ctr"/>
            <a:r>
              <a:rPr lang="ru-RU" sz="3200" b="1" dirty="0" smtClean="0">
                <a:ln w="11430">
                  <a:noFill/>
                </a:ln>
                <a:gradFill>
                  <a:gsLst>
                    <a:gs pos="37000">
                      <a:schemeClr val="accent6">
                        <a:lumMod val="75000"/>
                      </a:schemeClr>
                    </a:gs>
                    <a:gs pos="51000">
                      <a:srgbClr val="FFC000"/>
                    </a:gs>
                    <a:gs pos="65000">
                      <a:srgbClr val="6CA62C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itchFamily="18" charset="0"/>
                <a:cs typeface="Arabic Typesetting" pitchFamily="66" charset="-78"/>
              </a:rPr>
              <a:t>ПО СКАЗКАМ, РАССКАЗАМ</a:t>
            </a:r>
          </a:p>
        </p:txBody>
      </p:sp>
      <p:sp>
        <p:nvSpPr>
          <p:cNvPr id="4" name="Freeform 3"/>
          <p:cNvSpPr>
            <a:spLocks noEditPoints="1"/>
          </p:cNvSpPr>
          <p:nvPr/>
        </p:nvSpPr>
        <p:spPr bwMode="gray">
          <a:xfrm flipH="1">
            <a:off x="5652120" y="1009006"/>
            <a:ext cx="2928958" cy="1148589"/>
          </a:xfrm>
          <a:custGeom>
            <a:avLst/>
            <a:gdLst>
              <a:gd name="T0" fmla="*/ 1092 w 2820"/>
              <a:gd name="T1" fmla="*/ 50 h 2912"/>
              <a:gd name="T2" fmla="*/ 822 w 2820"/>
              <a:gd name="T3" fmla="*/ 168 h 2912"/>
              <a:gd name="T4" fmla="*/ 594 w 2820"/>
              <a:gd name="T5" fmla="*/ 300 h 2912"/>
              <a:gd name="T6" fmla="*/ 406 w 2820"/>
              <a:gd name="T7" fmla="*/ 446 h 2912"/>
              <a:gd name="T8" fmla="*/ 254 w 2820"/>
              <a:gd name="T9" fmla="*/ 604 h 2912"/>
              <a:gd name="T10" fmla="*/ 140 w 2820"/>
              <a:gd name="T11" fmla="*/ 772 h 2912"/>
              <a:gd name="T12" fmla="*/ 60 w 2820"/>
              <a:gd name="T13" fmla="*/ 944 h 2912"/>
              <a:gd name="T14" fmla="*/ 14 w 2820"/>
              <a:gd name="T15" fmla="*/ 1122 h 2912"/>
              <a:gd name="T16" fmla="*/ 0 w 2820"/>
              <a:gd name="T17" fmla="*/ 1300 h 2912"/>
              <a:gd name="T18" fmla="*/ 18 w 2820"/>
              <a:gd name="T19" fmla="*/ 1476 h 2912"/>
              <a:gd name="T20" fmla="*/ 64 w 2820"/>
              <a:gd name="T21" fmla="*/ 1650 h 2912"/>
              <a:gd name="T22" fmla="*/ 138 w 2820"/>
              <a:gd name="T23" fmla="*/ 1818 h 2912"/>
              <a:gd name="T24" fmla="*/ 238 w 2820"/>
              <a:gd name="T25" fmla="*/ 1978 h 2912"/>
              <a:gd name="T26" fmla="*/ 364 w 2820"/>
              <a:gd name="T27" fmla="*/ 2126 h 2912"/>
              <a:gd name="T28" fmla="*/ 512 w 2820"/>
              <a:gd name="T29" fmla="*/ 2262 h 2912"/>
              <a:gd name="T30" fmla="*/ 684 w 2820"/>
              <a:gd name="T31" fmla="*/ 2382 h 2912"/>
              <a:gd name="T32" fmla="*/ 874 w 2820"/>
              <a:gd name="T33" fmla="*/ 2484 h 2912"/>
              <a:gd name="T34" fmla="*/ 1086 w 2820"/>
              <a:gd name="T35" fmla="*/ 2564 h 2912"/>
              <a:gd name="T36" fmla="*/ 1314 w 2820"/>
              <a:gd name="T37" fmla="*/ 2622 h 2912"/>
              <a:gd name="T38" fmla="*/ 1558 w 2820"/>
              <a:gd name="T39" fmla="*/ 2654 h 2912"/>
              <a:gd name="T40" fmla="*/ 1818 w 2820"/>
              <a:gd name="T41" fmla="*/ 2658 h 2912"/>
              <a:gd name="T42" fmla="*/ 2090 w 2820"/>
              <a:gd name="T43" fmla="*/ 2632 h 2912"/>
              <a:gd name="T44" fmla="*/ 2374 w 2820"/>
              <a:gd name="T45" fmla="*/ 2574 h 2912"/>
              <a:gd name="T46" fmla="*/ 2544 w 2820"/>
              <a:gd name="T47" fmla="*/ 2912 h 2912"/>
              <a:gd name="T48" fmla="*/ 1868 w 2820"/>
              <a:gd name="T49" fmla="*/ 1552 h 2912"/>
              <a:gd name="T50" fmla="*/ 1956 w 2820"/>
              <a:gd name="T51" fmla="*/ 1914 h 2912"/>
              <a:gd name="T52" fmla="*/ 1788 w 2820"/>
              <a:gd name="T53" fmla="*/ 1936 h 2912"/>
              <a:gd name="T54" fmla="*/ 1616 w 2820"/>
              <a:gd name="T55" fmla="*/ 1934 h 2912"/>
              <a:gd name="T56" fmla="*/ 1442 w 2820"/>
              <a:gd name="T57" fmla="*/ 1912 h 2912"/>
              <a:gd name="T58" fmla="*/ 1272 w 2820"/>
              <a:gd name="T59" fmla="*/ 1872 h 2912"/>
              <a:gd name="T60" fmla="*/ 1108 w 2820"/>
              <a:gd name="T61" fmla="*/ 1812 h 2912"/>
              <a:gd name="T62" fmla="*/ 952 w 2820"/>
              <a:gd name="T63" fmla="*/ 1736 h 2912"/>
              <a:gd name="T64" fmla="*/ 810 w 2820"/>
              <a:gd name="T65" fmla="*/ 1646 h 2912"/>
              <a:gd name="T66" fmla="*/ 684 w 2820"/>
              <a:gd name="T67" fmla="*/ 1542 h 2912"/>
              <a:gd name="T68" fmla="*/ 578 w 2820"/>
              <a:gd name="T69" fmla="*/ 1428 h 2912"/>
              <a:gd name="T70" fmla="*/ 494 w 2820"/>
              <a:gd name="T71" fmla="*/ 1304 h 2912"/>
              <a:gd name="T72" fmla="*/ 438 w 2820"/>
              <a:gd name="T73" fmla="*/ 1170 h 2912"/>
              <a:gd name="T74" fmla="*/ 410 w 2820"/>
              <a:gd name="T75" fmla="*/ 1032 h 2912"/>
              <a:gd name="T76" fmla="*/ 416 w 2820"/>
              <a:gd name="T77" fmla="*/ 888 h 2912"/>
              <a:gd name="T78" fmla="*/ 460 w 2820"/>
              <a:gd name="T79" fmla="*/ 742 h 2912"/>
              <a:gd name="T80" fmla="*/ 544 w 2820"/>
              <a:gd name="T81" fmla="*/ 592 h 2912"/>
              <a:gd name="T82" fmla="*/ 670 w 2820"/>
              <a:gd name="T83" fmla="*/ 444 h 2912"/>
              <a:gd name="T84" fmla="*/ 844 w 2820"/>
              <a:gd name="T85" fmla="*/ 298 h 2912"/>
              <a:gd name="T86" fmla="*/ 1070 w 2820"/>
              <a:gd name="T87" fmla="*/ 154 h 2912"/>
              <a:gd name="T88" fmla="*/ 1348 w 2820"/>
              <a:gd name="T89" fmla="*/ 16 h 2912"/>
              <a:gd name="T90" fmla="*/ 1244 w 2820"/>
              <a:gd name="T91" fmla="*/ 0 h 2912"/>
              <a:gd name="T92" fmla="*/ 2820 w 2820"/>
              <a:gd name="T93" fmla="*/ 1934 h 2912"/>
              <a:gd name="T94" fmla="*/ 2820 w 2820"/>
              <a:gd name="T95" fmla="*/ 1934 h 29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820" h="2912">
                <a:moveTo>
                  <a:pt x="1244" y="0"/>
                </a:moveTo>
                <a:lnTo>
                  <a:pt x="1092" y="50"/>
                </a:lnTo>
                <a:lnTo>
                  <a:pt x="952" y="106"/>
                </a:lnTo>
                <a:lnTo>
                  <a:pt x="822" y="168"/>
                </a:lnTo>
                <a:lnTo>
                  <a:pt x="704" y="232"/>
                </a:lnTo>
                <a:lnTo>
                  <a:pt x="594" y="300"/>
                </a:lnTo>
                <a:lnTo>
                  <a:pt x="494" y="372"/>
                </a:lnTo>
                <a:lnTo>
                  <a:pt x="406" y="446"/>
                </a:lnTo>
                <a:lnTo>
                  <a:pt x="324" y="524"/>
                </a:lnTo>
                <a:lnTo>
                  <a:pt x="254" y="604"/>
                </a:lnTo>
                <a:lnTo>
                  <a:pt x="192" y="686"/>
                </a:lnTo>
                <a:lnTo>
                  <a:pt x="140" y="772"/>
                </a:lnTo>
                <a:lnTo>
                  <a:pt x="96" y="856"/>
                </a:lnTo>
                <a:lnTo>
                  <a:pt x="60" y="944"/>
                </a:lnTo>
                <a:lnTo>
                  <a:pt x="32" y="1032"/>
                </a:lnTo>
                <a:lnTo>
                  <a:pt x="14" y="1122"/>
                </a:lnTo>
                <a:lnTo>
                  <a:pt x="2" y="1210"/>
                </a:lnTo>
                <a:lnTo>
                  <a:pt x="0" y="1300"/>
                </a:lnTo>
                <a:lnTo>
                  <a:pt x="4" y="1388"/>
                </a:lnTo>
                <a:lnTo>
                  <a:pt x="18" y="1476"/>
                </a:lnTo>
                <a:lnTo>
                  <a:pt x="36" y="1564"/>
                </a:lnTo>
                <a:lnTo>
                  <a:pt x="64" y="1650"/>
                </a:lnTo>
                <a:lnTo>
                  <a:pt x="96" y="1736"/>
                </a:lnTo>
                <a:lnTo>
                  <a:pt x="138" y="1818"/>
                </a:lnTo>
                <a:lnTo>
                  <a:pt x="184" y="1900"/>
                </a:lnTo>
                <a:lnTo>
                  <a:pt x="238" y="1978"/>
                </a:lnTo>
                <a:lnTo>
                  <a:pt x="298" y="2054"/>
                </a:lnTo>
                <a:lnTo>
                  <a:pt x="364" y="2126"/>
                </a:lnTo>
                <a:lnTo>
                  <a:pt x="434" y="2196"/>
                </a:lnTo>
                <a:lnTo>
                  <a:pt x="512" y="2262"/>
                </a:lnTo>
                <a:lnTo>
                  <a:pt x="596" y="2324"/>
                </a:lnTo>
                <a:lnTo>
                  <a:pt x="684" y="2382"/>
                </a:lnTo>
                <a:lnTo>
                  <a:pt x="776" y="2436"/>
                </a:lnTo>
                <a:lnTo>
                  <a:pt x="874" y="2484"/>
                </a:lnTo>
                <a:lnTo>
                  <a:pt x="978" y="2526"/>
                </a:lnTo>
                <a:lnTo>
                  <a:pt x="1086" y="2564"/>
                </a:lnTo>
                <a:lnTo>
                  <a:pt x="1198" y="2596"/>
                </a:lnTo>
                <a:lnTo>
                  <a:pt x="1314" y="2622"/>
                </a:lnTo>
                <a:lnTo>
                  <a:pt x="1434" y="2642"/>
                </a:lnTo>
                <a:lnTo>
                  <a:pt x="1558" y="2654"/>
                </a:lnTo>
                <a:lnTo>
                  <a:pt x="1686" y="2660"/>
                </a:lnTo>
                <a:lnTo>
                  <a:pt x="1818" y="2658"/>
                </a:lnTo>
                <a:lnTo>
                  <a:pt x="1952" y="2650"/>
                </a:lnTo>
                <a:lnTo>
                  <a:pt x="2090" y="2632"/>
                </a:lnTo>
                <a:lnTo>
                  <a:pt x="2230" y="2608"/>
                </a:lnTo>
                <a:lnTo>
                  <a:pt x="2374" y="2574"/>
                </a:lnTo>
                <a:lnTo>
                  <a:pt x="2542" y="2912"/>
                </a:lnTo>
                <a:lnTo>
                  <a:pt x="2544" y="2912"/>
                </a:lnTo>
                <a:lnTo>
                  <a:pt x="2820" y="1934"/>
                </a:lnTo>
                <a:lnTo>
                  <a:pt x="1868" y="1552"/>
                </a:lnTo>
                <a:lnTo>
                  <a:pt x="2036" y="1894"/>
                </a:lnTo>
                <a:lnTo>
                  <a:pt x="1956" y="1914"/>
                </a:lnTo>
                <a:lnTo>
                  <a:pt x="1872" y="1928"/>
                </a:lnTo>
                <a:lnTo>
                  <a:pt x="1788" y="1936"/>
                </a:lnTo>
                <a:lnTo>
                  <a:pt x="1702" y="1938"/>
                </a:lnTo>
                <a:lnTo>
                  <a:pt x="1616" y="1934"/>
                </a:lnTo>
                <a:lnTo>
                  <a:pt x="1528" y="1926"/>
                </a:lnTo>
                <a:lnTo>
                  <a:pt x="1442" y="1912"/>
                </a:lnTo>
                <a:lnTo>
                  <a:pt x="1356" y="1894"/>
                </a:lnTo>
                <a:lnTo>
                  <a:pt x="1272" y="1872"/>
                </a:lnTo>
                <a:lnTo>
                  <a:pt x="1188" y="1844"/>
                </a:lnTo>
                <a:lnTo>
                  <a:pt x="1108" y="1812"/>
                </a:lnTo>
                <a:lnTo>
                  <a:pt x="1028" y="1776"/>
                </a:lnTo>
                <a:lnTo>
                  <a:pt x="952" y="1736"/>
                </a:lnTo>
                <a:lnTo>
                  <a:pt x="880" y="1692"/>
                </a:lnTo>
                <a:lnTo>
                  <a:pt x="810" y="1646"/>
                </a:lnTo>
                <a:lnTo>
                  <a:pt x="744" y="1596"/>
                </a:lnTo>
                <a:lnTo>
                  <a:pt x="684" y="1542"/>
                </a:lnTo>
                <a:lnTo>
                  <a:pt x="628" y="1486"/>
                </a:lnTo>
                <a:lnTo>
                  <a:pt x="578" y="1428"/>
                </a:lnTo>
                <a:lnTo>
                  <a:pt x="532" y="1366"/>
                </a:lnTo>
                <a:lnTo>
                  <a:pt x="494" y="1304"/>
                </a:lnTo>
                <a:lnTo>
                  <a:pt x="462" y="1238"/>
                </a:lnTo>
                <a:lnTo>
                  <a:pt x="438" y="1170"/>
                </a:lnTo>
                <a:lnTo>
                  <a:pt x="420" y="1102"/>
                </a:lnTo>
                <a:lnTo>
                  <a:pt x="410" y="1032"/>
                </a:lnTo>
                <a:lnTo>
                  <a:pt x="410" y="960"/>
                </a:lnTo>
                <a:lnTo>
                  <a:pt x="416" y="888"/>
                </a:lnTo>
                <a:lnTo>
                  <a:pt x="434" y="816"/>
                </a:lnTo>
                <a:lnTo>
                  <a:pt x="460" y="742"/>
                </a:lnTo>
                <a:lnTo>
                  <a:pt x="496" y="668"/>
                </a:lnTo>
                <a:lnTo>
                  <a:pt x="544" y="592"/>
                </a:lnTo>
                <a:lnTo>
                  <a:pt x="602" y="518"/>
                </a:lnTo>
                <a:lnTo>
                  <a:pt x="670" y="444"/>
                </a:lnTo>
                <a:lnTo>
                  <a:pt x="752" y="370"/>
                </a:lnTo>
                <a:lnTo>
                  <a:pt x="844" y="298"/>
                </a:lnTo>
                <a:lnTo>
                  <a:pt x="950" y="226"/>
                </a:lnTo>
                <a:lnTo>
                  <a:pt x="1070" y="154"/>
                </a:lnTo>
                <a:lnTo>
                  <a:pt x="1202" y="84"/>
                </a:lnTo>
                <a:lnTo>
                  <a:pt x="1348" y="16"/>
                </a:lnTo>
                <a:lnTo>
                  <a:pt x="1244" y="0"/>
                </a:lnTo>
                <a:lnTo>
                  <a:pt x="1244" y="0"/>
                </a:lnTo>
                <a:lnTo>
                  <a:pt x="1244" y="0"/>
                </a:lnTo>
                <a:close/>
                <a:moveTo>
                  <a:pt x="2820" y="1934"/>
                </a:moveTo>
                <a:lnTo>
                  <a:pt x="2820" y="1934"/>
                </a:lnTo>
                <a:lnTo>
                  <a:pt x="2820" y="1934"/>
                </a:lnTo>
                <a:close/>
              </a:path>
            </a:pathLst>
          </a:custGeom>
          <a:solidFill>
            <a:srgbClr val="FFC000"/>
          </a:solidFill>
          <a:ln/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endParaRPr lang="ru-RU"/>
          </a:p>
        </p:txBody>
      </p:sp>
      <p:sp>
        <p:nvSpPr>
          <p:cNvPr id="5" name="Заголовок 3"/>
          <p:cNvSpPr txBox="1">
            <a:spLocks/>
          </p:cNvSpPr>
          <p:nvPr/>
        </p:nvSpPr>
        <p:spPr>
          <a:xfrm>
            <a:off x="5318830" y="2413936"/>
            <a:ext cx="3357586" cy="571504"/>
          </a:xfrm>
          <a:prstGeom prst="rect">
            <a:avLst/>
          </a:prstGeom>
        </p:spPr>
        <p:txBody>
          <a:bodyPr>
            <a:normAutofit fontScale="3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СКАЗКА «ГУСИ-ЛЕБЕДИ»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itchFamily="18" charset="0"/>
              <a:ea typeface="+mj-ea"/>
              <a:cs typeface="+mj-cs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076056" y="3144119"/>
            <a:ext cx="3843134" cy="101566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1200" b="1" dirty="0" smtClean="0">
                <a:solidFill>
                  <a:schemeClr val="tx1"/>
                </a:solidFill>
                <a:latin typeface="Book Antiqua" pitchFamily="18" charset="0"/>
              </a:rPr>
              <a:t>1. </a:t>
            </a:r>
            <a:r>
              <a:rPr lang="ru-RU" sz="1200" b="1" dirty="0" smtClean="0">
                <a:solidFill>
                  <a:srgbClr val="FF0000"/>
                </a:solidFill>
                <a:latin typeface="Book Antiqua" pitchFamily="18" charset="0"/>
              </a:rPr>
              <a:t>ЯБЛОКО</a:t>
            </a:r>
          </a:p>
          <a:p>
            <a:pPr algn="ctr"/>
            <a:r>
              <a:rPr lang="ru-RU" sz="1200" b="1" dirty="0" smtClean="0">
                <a:solidFill>
                  <a:schemeClr val="tx1"/>
                </a:solidFill>
              </a:rPr>
              <a:t>2. ВКУСНОЕ, СОЧНОЕ</a:t>
            </a:r>
          </a:p>
          <a:p>
            <a:pPr algn="ctr"/>
            <a:r>
              <a:rPr lang="ru-RU" sz="1200" b="1" dirty="0" smtClean="0">
                <a:solidFill>
                  <a:schemeClr val="tx1"/>
                </a:solidFill>
              </a:rPr>
              <a:t>3. КРАСНЕЕТ, ВИСИТ, НАЛИВАЕТСЯ</a:t>
            </a:r>
          </a:p>
          <a:p>
            <a:pPr algn="ctr"/>
            <a:r>
              <a:rPr lang="ru-RU" sz="1200" b="1" dirty="0" smtClean="0"/>
              <a:t>4. В МОЕМ САДУ ВИСЯТ ВКУСНЫЕ ЯБЛОКИ.</a:t>
            </a:r>
          </a:p>
          <a:p>
            <a:pPr algn="ctr"/>
            <a:r>
              <a:rPr lang="ru-RU" sz="1200" b="1" dirty="0" smtClean="0"/>
              <a:t>5. ВИТАМИН</a:t>
            </a:r>
            <a:endParaRPr lang="ru-RU" sz="12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874569" y="4284403"/>
            <a:ext cx="3843134" cy="101566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1200" b="1" dirty="0" smtClean="0">
                <a:solidFill>
                  <a:schemeClr val="tx1"/>
                </a:solidFill>
                <a:latin typeface="Book Antiqua" pitchFamily="18" charset="0"/>
              </a:rPr>
              <a:t>1. </a:t>
            </a:r>
            <a:r>
              <a:rPr lang="ru-RU" sz="1200" b="1" dirty="0" smtClean="0">
                <a:solidFill>
                  <a:srgbClr val="FF0000"/>
                </a:solidFill>
                <a:latin typeface="Book Antiqua" pitchFamily="18" charset="0"/>
              </a:rPr>
              <a:t>КИСЕЛЬ</a:t>
            </a:r>
          </a:p>
          <a:p>
            <a:pPr algn="ctr"/>
            <a:r>
              <a:rPr lang="ru-RU" sz="1200" b="1" dirty="0" smtClean="0">
                <a:solidFill>
                  <a:schemeClr val="tx1"/>
                </a:solidFill>
              </a:rPr>
              <a:t>2. АРОМАТНЫЙ, МОЛОЧНЫЙ</a:t>
            </a:r>
          </a:p>
          <a:p>
            <a:pPr algn="ctr"/>
            <a:r>
              <a:rPr lang="ru-RU" sz="1200" b="1" dirty="0" smtClean="0">
                <a:solidFill>
                  <a:schemeClr val="tx1"/>
                </a:solidFill>
              </a:rPr>
              <a:t>3. ВАРИТСЯ, ТЕЧЕТ, ПЬЁТСЯ</a:t>
            </a:r>
          </a:p>
          <a:p>
            <a:pPr algn="ctr"/>
            <a:r>
              <a:rPr lang="ru-RU" sz="1200" b="1" dirty="0" smtClean="0">
                <a:solidFill>
                  <a:schemeClr val="tx1"/>
                </a:solidFill>
              </a:rPr>
              <a:t>4. </a:t>
            </a:r>
            <a:r>
              <a:rPr lang="ru-RU" sz="1200" b="1" dirty="0" smtClean="0"/>
              <a:t>Я ЛЮБЛЮ ГУСТОЙ КИСЕЛЬ.</a:t>
            </a:r>
          </a:p>
          <a:p>
            <a:pPr algn="ctr"/>
            <a:r>
              <a:rPr lang="ru-RU" sz="1200" b="1" dirty="0" smtClean="0"/>
              <a:t>5. </a:t>
            </a:r>
            <a:r>
              <a:rPr lang="ru-RU" sz="1200" b="1" smtClean="0"/>
              <a:t>НАПИТОК</a:t>
            </a:r>
            <a:endParaRPr lang="ru-RU" sz="1200" b="1" dirty="0" smtClean="0"/>
          </a:p>
        </p:txBody>
      </p:sp>
      <p:sp>
        <p:nvSpPr>
          <p:cNvPr id="9" name="Прямоугольник 8"/>
          <p:cNvSpPr/>
          <p:nvPr/>
        </p:nvSpPr>
        <p:spPr>
          <a:xfrm>
            <a:off x="1206010" y="5445224"/>
            <a:ext cx="4121219" cy="101566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1200" b="1" dirty="0" smtClean="0">
                <a:solidFill>
                  <a:schemeClr val="tx1"/>
                </a:solidFill>
                <a:latin typeface="Book Antiqua" pitchFamily="18" charset="0"/>
              </a:rPr>
              <a:t>1. </a:t>
            </a:r>
            <a:r>
              <a:rPr lang="ru-RU" sz="1200" b="1" dirty="0" smtClean="0">
                <a:solidFill>
                  <a:srgbClr val="FF0000"/>
                </a:solidFill>
                <a:latin typeface="Book Antiqua" pitchFamily="18" charset="0"/>
              </a:rPr>
              <a:t>ПИРОЖОК</a:t>
            </a:r>
          </a:p>
          <a:p>
            <a:pPr algn="ctr"/>
            <a:r>
              <a:rPr lang="ru-RU" sz="1200" b="1" dirty="0" smtClean="0">
                <a:solidFill>
                  <a:schemeClr val="tx1"/>
                </a:solidFill>
              </a:rPr>
              <a:t>2. РУМЯНЫЙ, ПЫШНЫЙ</a:t>
            </a:r>
          </a:p>
          <a:p>
            <a:pPr algn="ctr"/>
            <a:r>
              <a:rPr lang="ru-RU" sz="1200" b="1" dirty="0" smtClean="0">
                <a:solidFill>
                  <a:schemeClr val="tx1"/>
                </a:solidFill>
              </a:rPr>
              <a:t>3. ПЕЧЁТСЯ, РУМЯНИТСЯ, ГОТОВИТСЯ</a:t>
            </a:r>
            <a:endParaRPr lang="ru-RU" sz="1200" b="1" dirty="0" smtClean="0">
              <a:solidFill>
                <a:srgbClr val="FFFF00"/>
              </a:solidFill>
            </a:endParaRPr>
          </a:p>
          <a:p>
            <a:pPr algn="ctr"/>
            <a:r>
              <a:rPr lang="ru-RU" sz="1200" b="1" dirty="0" smtClean="0">
                <a:solidFill>
                  <a:schemeClr val="tx1"/>
                </a:solidFill>
              </a:rPr>
              <a:t>4. </a:t>
            </a:r>
            <a:r>
              <a:rPr lang="ru-RU" sz="1200" b="1" dirty="0" smtClean="0"/>
              <a:t>БАБУШКА ПЕЧЕТ МНЕ ВКУСНЫЕ ПИРОЖКИ.</a:t>
            </a:r>
          </a:p>
          <a:p>
            <a:pPr algn="ctr"/>
            <a:r>
              <a:rPr lang="ru-RU" sz="1200" b="1" dirty="0" smtClean="0"/>
              <a:t>5. ЕДА</a:t>
            </a:r>
            <a:endParaRPr lang="ru-RU" sz="1200" b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5430169" y="292006"/>
            <a:ext cx="35125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1400" b="1" dirty="0">
                <a:solidFill>
                  <a:srgbClr val="C00000"/>
                </a:solidFill>
              </a:rPr>
              <a:t>МАСТЕР – КЛАСС ДЛЯ ПЕДАГОГОВ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71600" y="6410108"/>
            <a:ext cx="1756290" cy="30777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1400" b="1" dirty="0" smtClean="0">
                <a:solidFill>
                  <a:srgbClr val="C00000"/>
                </a:solidFill>
              </a:rPr>
              <a:t>КАРЛОВА О. А. </a:t>
            </a:r>
            <a:endParaRPr lang="ru-RU" sz="1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8621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0"/>
                            </p:stCondLst>
                            <p:childTnLst>
                              <p:par>
                                <p:cTn id="18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0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8000"/>
                            </p:stCondLst>
                            <p:childTnLst>
                              <p:par>
                                <p:cTn id="22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4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1000"/>
                            </p:stCondLst>
                            <p:childTnLst>
                              <p:par>
                                <p:cTn id="26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8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build="allAtOnce"/>
      <p:bldP spid="7" grpId="0" animBg="1"/>
      <p:bldP spid="8" grpId="0" animBg="1"/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87624" y="1723607"/>
            <a:ext cx="7250187" cy="278794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600" b="1">
                <a:effectLst/>
                <a:latin typeface="Bookman Old Style"/>
                <a:ea typeface="Calibri"/>
                <a:cs typeface="Times New Roman"/>
              </a:rPr>
              <a:t> </a:t>
            </a:r>
            <a:endParaRPr lang="ru-RU" sz="1100">
              <a:effectLst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600" b="1">
                <a:effectLst/>
                <a:latin typeface="Bookman Old Style"/>
                <a:ea typeface="Calibri"/>
                <a:cs typeface="Times New Roman"/>
              </a:rPr>
              <a:t>1. </a:t>
            </a:r>
            <a:r>
              <a:rPr lang="ru-RU" sz="1200" b="1">
                <a:effectLst/>
                <a:latin typeface="Bookman Old Style"/>
                <a:ea typeface="Calibri"/>
                <a:cs typeface="Times New Roman"/>
              </a:rPr>
              <a:t>ПРЕДМЕТ</a:t>
            </a:r>
            <a:r>
              <a:rPr lang="ru-RU" sz="1400" b="1">
                <a:effectLst/>
                <a:latin typeface="Bookman Old Style"/>
                <a:ea typeface="Calibri"/>
                <a:cs typeface="Times New Roman"/>
              </a:rPr>
              <a:t>____________________</a:t>
            </a:r>
            <a:endParaRPr lang="ru-RU" sz="1100">
              <a:effectLst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400" b="1">
                <a:effectLst/>
                <a:latin typeface="Bookman Old Style"/>
                <a:ea typeface="Calibri"/>
                <a:cs typeface="Times New Roman"/>
              </a:rPr>
              <a:t>2. </a:t>
            </a:r>
            <a:r>
              <a:rPr lang="ru-RU" sz="1200" b="1">
                <a:effectLst/>
                <a:latin typeface="Bookman Old Style"/>
                <a:ea typeface="Calibri"/>
                <a:cs typeface="Times New Roman"/>
              </a:rPr>
              <a:t>ПРИЗНАКИ ПРЕДМЕТА</a:t>
            </a:r>
            <a:r>
              <a:rPr lang="ru-RU" sz="1400" b="1">
                <a:effectLst/>
                <a:latin typeface="Bookman Old Style"/>
                <a:ea typeface="Calibri"/>
                <a:cs typeface="Times New Roman"/>
              </a:rPr>
              <a:t>_______________________________</a:t>
            </a:r>
            <a:endParaRPr lang="ru-RU" sz="1100">
              <a:effectLst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400" b="1">
                <a:effectLst/>
                <a:latin typeface="Bookman Old Style"/>
                <a:ea typeface="Calibri"/>
                <a:cs typeface="Times New Roman"/>
              </a:rPr>
              <a:t>3. </a:t>
            </a:r>
            <a:r>
              <a:rPr lang="ru-RU" sz="1200" b="1">
                <a:effectLst/>
                <a:latin typeface="Bookman Old Style"/>
                <a:ea typeface="Calibri"/>
                <a:cs typeface="Times New Roman"/>
              </a:rPr>
              <a:t>ДЕЙСТВИЯ ПРЕДМЕТА</a:t>
            </a:r>
            <a:r>
              <a:rPr lang="ru-RU" sz="1400" b="1">
                <a:effectLst/>
                <a:latin typeface="Bookman Old Style"/>
                <a:ea typeface="Calibri"/>
                <a:cs typeface="Times New Roman"/>
              </a:rPr>
              <a:t>_______________________________________</a:t>
            </a:r>
            <a:endParaRPr lang="ru-RU" sz="1100">
              <a:effectLst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400" b="1">
                <a:effectLst/>
                <a:latin typeface="Bookman Old Style"/>
                <a:ea typeface="Calibri"/>
                <a:cs typeface="Times New Roman"/>
              </a:rPr>
              <a:t>4. </a:t>
            </a:r>
            <a:r>
              <a:rPr lang="ru-RU" sz="1200" b="1">
                <a:effectLst/>
                <a:latin typeface="Bookman Old Style"/>
                <a:ea typeface="Calibri"/>
                <a:cs typeface="Times New Roman"/>
              </a:rPr>
              <a:t>ПРЕДЛОЖЕНИЕ</a:t>
            </a:r>
            <a:r>
              <a:rPr lang="ru-RU" sz="1400" b="1">
                <a:effectLst/>
                <a:latin typeface="Bookman Old Style"/>
                <a:ea typeface="Calibri"/>
                <a:cs typeface="Times New Roman"/>
              </a:rPr>
              <a:t>_________________________________________________</a:t>
            </a:r>
            <a:endParaRPr lang="ru-RU" sz="1100">
              <a:effectLst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600" b="1">
                <a:effectLst/>
                <a:latin typeface="Bookman Old Style"/>
                <a:ea typeface="Calibri"/>
                <a:cs typeface="Times New Roman"/>
              </a:rPr>
              <a:t>5. </a:t>
            </a:r>
            <a:r>
              <a:rPr lang="ru-RU" sz="1200" b="1">
                <a:effectLst/>
                <a:latin typeface="Bookman Old Style"/>
                <a:ea typeface="Calibri"/>
                <a:cs typeface="Times New Roman"/>
              </a:rPr>
              <a:t>АССОЦИАЦИЯ</a:t>
            </a:r>
            <a:r>
              <a:rPr lang="ru-RU" sz="1400" b="1">
                <a:effectLst/>
                <a:latin typeface="Bookman Old Style"/>
                <a:ea typeface="Calibri"/>
                <a:cs typeface="Times New Roman"/>
              </a:rPr>
              <a:t>________________________</a:t>
            </a:r>
            <a:endParaRPr lang="ru-RU" sz="1100">
              <a:effectLst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600" b="1">
                <a:effectLst/>
                <a:latin typeface="Bookman Old Style"/>
                <a:ea typeface="Calibri"/>
                <a:cs typeface="Times New Roman"/>
              </a:rPr>
              <a:t> </a:t>
            </a:r>
            <a:endParaRPr lang="ru-RU" sz="1100">
              <a:effectLst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688939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355643" y="1700808"/>
            <a:ext cx="7435080" cy="440120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base"/>
            <a:r>
              <a:rPr lang="ru-RU" sz="2000" dirty="0"/>
              <a:t>§  </a:t>
            </a:r>
            <a:r>
              <a:rPr lang="ru-RU" sz="2000" dirty="0" err="1"/>
              <a:t>Синквейн</a:t>
            </a:r>
            <a:r>
              <a:rPr lang="ru-RU" sz="2000" dirty="0"/>
              <a:t> помогает пополнить словарный запас</a:t>
            </a:r>
            <a:r>
              <a:rPr lang="ru-RU" sz="2000" dirty="0" smtClean="0"/>
              <a:t>.</a:t>
            </a:r>
          </a:p>
          <a:p>
            <a:pPr algn="ctr" fontAlgn="base"/>
            <a:endParaRPr lang="ru-RU" sz="2000" dirty="0"/>
          </a:p>
          <a:p>
            <a:pPr algn="ctr" fontAlgn="base"/>
            <a:r>
              <a:rPr lang="ru-RU" sz="2000" dirty="0"/>
              <a:t>§  </a:t>
            </a:r>
            <a:r>
              <a:rPr lang="ru-RU" sz="2000" dirty="0" err="1"/>
              <a:t>Синквейн</a:t>
            </a:r>
            <a:r>
              <a:rPr lang="ru-RU" sz="2000" dirty="0"/>
              <a:t> учит краткому пересказу</a:t>
            </a:r>
            <a:r>
              <a:rPr lang="ru-RU" sz="2000" dirty="0" smtClean="0"/>
              <a:t>.</a:t>
            </a:r>
          </a:p>
          <a:p>
            <a:pPr algn="ctr" fontAlgn="base"/>
            <a:endParaRPr lang="ru-RU" sz="2000" dirty="0"/>
          </a:p>
          <a:p>
            <a:pPr algn="ctr" fontAlgn="base"/>
            <a:r>
              <a:rPr lang="ru-RU" sz="2000" dirty="0"/>
              <a:t>§  </a:t>
            </a:r>
            <a:r>
              <a:rPr lang="ru-RU" sz="2000" dirty="0" err="1"/>
              <a:t>Синквейн</a:t>
            </a:r>
            <a:r>
              <a:rPr lang="ru-RU" sz="2000" dirty="0"/>
              <a:t> помогает развить речь и </a:t>
            </a:r>
            <a:r>
              <a:rPr lang="ru-RU" sz="2000" dirty="0" smtClean="0"/>
              <a:t>мышление</a:t>
            </a:r>
          </a:p>
          <a:p>
            <a:pPr algn="ctr" fontAlgn="base"/>
            <a:endParaRPr lang="ru-RU" sz="2000" dirty="0"/>
          </a:p>
          <a:p>
            <a:pPr algn="ctr" fontAlgn="base"/>
            <a:r>
              <a:rPr lang="ru-RU" sz="2000" dirty="0"/>
              <a:t>§  </a:t>
            </a:r>
            <a:r>
              <a:rPr lang="ru-RU" sz="2000" dirty="0" err="1"/>
              <a:t>Синквейн</a:t>
            </a:r>
            <a:r>
              <a:rPr lang="ru-RU" sz="2000" dirty="0"/>
              <a:t> учит находить и выделять в большом объеме информации главную мысль</a:t>
            </a:r>
            <a:r>
              <a:rPr lang="ru-RU" sz="2000" dirty="0" smtClean="0"/>
              <a:t>.</a:t>
            </a:r>
          </a:p>
          <a:p>
            <a:pPr algn="ctr" fontAlgn="base"/>
            <a:endParaRPr lang="ru-RU" sz="2000" dirty="0"/>
          </a:p>
          <a:p>
            <a:pPr algn="ctr" fontAlgn="base"/>
            <a:r>
              <a:rPr lang="ru-RU" sz="2000" dirty="0"/>
              <a:t>§  </a:t>
            </a:r>
            <a:r>
              <a:rPr lang="ru-RU" sz="2000" dirty="0" err="1"/>
              <a:t>Синквейн</a:t>
            </a:r>
            <a:r>
              <a:rPr lang="ru-RU" sz="2000" dirty="0"/>
              <a:t> облегчает процесс усвоения понятий и их содержания</a:t>
            </a:r>
            <a:r>
              <a:rPr lang="ru-RU" sz="2000" dirty="0" smtClean="0"/>
              <a:t>.</a:t>
            </a:r>
          </a:p>
          <a:p>
            <a:pPr algn="ctr" fontAlgn="base"/>
            <a:endParaRPr lang="ru-RU" sz="2000" dirty="0"/>
          </a:p>
          <a:p>
            <a:pPr algn="ctr" fontAlgn="base"/>
            <a:r>
              <a:rPr lang="ru-RU" sz="2000" dirty="0"/>
              <a:t>§  </a:t>
            </a:r>
            <a:r>
              <a:rPr lang="ru-RU" sz="2000" dirty="0" err="1"/>
              <a:t>Синквейн</a:t>
            </a:r>
            <a:r>
              <a:rPr lang="ru-RU" sz="2000" dirty="0"/>
              <a:t> — это также способ контроля и самоконтроля (дети могут сравнить </a:t>
            </a:r>
            <a:r>
              <a:rPr lang="ru-RU" sz="2000" dirty="0" err="1"/>
              <a:t>синквейны</a:t>
            </a:r>
            <a:r>
              <a:rPr lang="ru-RU" sz="2000" dirty="0"/>
              <a:t> и оценивать их).</a:t>
            </a:r>
          </a:p>
        </p:txBody>
      </p:sp>
      <p:pic>
        <p:nvPicPr>
          <p:cNvPr id="4" name="Picture 2" descr="http://france-musette.ucoz.ru/foto/e64b799e4996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7964" y="-142900"/>
            <a:ext cx="5454059" cy="6992498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195736" y="887539"/>
            <a:ext cx="626165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4000" b="1" cap="all" dirty="0" smtClean="0">
                <a:ln w="9000" cmpd="sng">
                  <a:solidFill>
                    <a:srgbClr val="FF0000"/>
                  </a:solidFill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  <a:latin typeface="Bookman Old Style" pitchFamily="18" charset="0"/>
              </a:rPr>
              <a:t>Результативность:</a:t>
            </a:r>
            <a:endParaRPr lang="ru-RU" sz="4000" b="1" cap="all" dirty="0">
              <a:ln w="9000" cmpd="sng">
                <a:solidFill>
                  <a:srgbClr val="FF0000"/>
                </a:solidFill>
                <a:prstDash val="solid"/>
              </a:ln>
              <a:solidFill>
                <a:srgbClr val="FFFF00"/>
              </a:solidFill>
              <a:effectLst>
                <a:reflection blurRad="12700" stA="28000" endPos="45000" dist="1000" dir="5400000" sy="-100000" algn="bl" rotWithShape="0"/>
              </a:effectLst>
              <a:latin typeface="Bookman Old Style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430169" y="292006"/>
            <a:ext cx="35125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1400" b="1" dirty="0">
                <a:solidFill>
                  <a:srgbClr val="C00000"/>
                </a:solidFill>
              </a:rPr>
              <a:t>МАСТЕР – КЛАСС ДЛЯ ПЕДАГОГОВ</a:t>
            </a:r>
          </a:p>
        </p:txBody>
      </p:sp>
    </p:spTree>
    <p:extLst>
      <p:ext uri="{BB962C8B-B14F-4D97-AF65-F5344CB8AC3E}">
        <p14:creationId xmlns:p14="http://schemas.microsoft.com/office/powerpoint/2010/main" val="1359772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4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4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4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4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4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80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4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2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4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60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4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6000" y="1124744"/>
            <a:ext cx="595840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3200" b="1" dirty="0" err="1">
                <a:solidFill>
                  <a:srgbClr val="FF0000"/>
                </a:solidFill>
              </a:rPr>
              <a:t>Век</a:t>
            </a:r>
            <a:r>
              <a:rPr lang="de-DE" sz="3200" b="1" dirty="0">
                <a:solidFill>
                  <a:srgbClr val="FF0000"/>
                </a:solidFill>
              </a:rPr>
              <a:t> XXI – </a:t>
            </a:r>
            <a:r>
              <a:rPr lang="de-DE" sz="3200" b="1" dirty="0" err="1">
                <a:solidFill>
                  <a:srgbClr val="FF0000"/>
                </a:solidFill>
              </a:rPr>
              <a:t>век</a:t>
            </a:r>
            <a:r>
              <a:rPr lang="de-DE" sz="3200" b="1" dirty="0">
                <a:solidFill>
                  <a:srgbClr val="FF0000"/>
                </a:solidFill>
              </a:rPr>
              <a:t> </a:t>
            </a:r>
            <a:r>
              <a:rPr lang="de-DE" sz="3200" b="1" dirty="0" err="1">
                <a:solidFill>
                  <a:srgbClr val="FF0000"/>
                </a:solidFill>
              </a:rPr>
              <a:t>открытий</a:t>
            </a:r>
            <a:r>
              <a:rPr lang="de-DE" sz="3200" b="1" dirty="0">
                <a:solidFill>
                  <a:srgbClr val="FF0000"/>
                </a:solidFill>
              </a:rPr>
              <a:t>,</a:t>
            </a:r>
            <a:endParaRPr lang="ru-RU" sz="3200" b="1" dirty="0">
              <a:solidFill>
                <a:srgbClr val="FF0000"/>
              </a:solidFill>
            </a:endParaRPr>
          </a:p>
          <a:p>
            <a:pPr algn="ctr"/>
            <a:r>
              <a:rPr lang="de-DE" sz="3200" b="1" dirty="0" err="1">
                <a:solidFill>
                  <a:srgbClr val="FF0000"/>
                </a:solidFill>
              </a:rPr>
              <a:t>Век</a:t>
            </a:r>
            <a:r>
              <a:rPr lang="de-DE" sz="3200" b="1" dirty="0">
                <a:solidFill>
                  <a:srgbClr val="FF0000"/>
                </a:solidFill>
              </a:rPr>
              <a:t> </a:t>
            </a:r>
            <a:r>
              <a:rPr lang="de-DE" sz="3200" b="1" dirty="0" err="1">
                <a:solidFill>
                  <a:srgbClr val="FF0000"/>
                </a:solidFill>
              </a:rPr>
              <a:t>инноваций</a:t>
            </a:r>
            <a:r>
              <a:rPr lang="de-DE" sz="3200" b="1" dirty="0">
                <a:solidFill>
                  <a:srgbClr val="FF0000"/>
                </a:solidFill>
              </a:rPr>
              <a:t>, </a:t>
            </a:r>
            <a:r>
              <a:rPr lang="de-DE" sz="3200" b="1" dirty="0" err="1">
                <a:solidFill>
                  <a:srgbClr val="FF0000"/>
                </a:solidFill>
              </a:rPr>
              <a:t>новизны</a:t>
            </a:r>
            <a:r>
              <a:rPr lang="de-DE" sz="3200" b="1" dirty="0">
                <a:solidFill>
                  <a:srgbClr val="FF0000"/>
                </a:solidFill>
              </a:rPr>
              <a:t>,</a:t>
            </a:r>
            <a:endParaRPr lang="ru-RU" sz="3200" b="1" dirty="0">
              <a:solidFill>
                <a:srgbClr val="FF0000"/>
              </a:solidFill>
            </a:endParaRPr>
          </a:p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О</a:t>
            </a:r>
            <a:r>
              <a:rPr lang="de-DE" sz="3200" b="1" dirty="0">
                <a:solidFill>
                  <a:srgbClr val="FF0000"/>
                </a:solidFill>
              </a:rPr>
              <a:t>т </a:t>
            </a:r>
            <a:r>
              <a:rPr lang="ru-RU" sz="3200" b="1" dirty="0">
                <a:solidFill>
                  <a:srgbClr val="FF0000"/>
                </a:solidFill>
              </a:rPr>
              <a:t>воспитателя </a:t>
            </a:r>
            <a:r>
              <a:rPr lang="de-DE" sz="3200" b="1" dirty="0" err="1">
                <a:solidFill>
                  <a:srgbClr val="FF0000"/>
                </a:solidFill>
              </a:rPr>
              <a:t>зависит</a:t>
            </a:r>
            <a:r>
              <a:rPr lang="de-DE" sz="3200" b="1" dirty="0">
                <a:solidFill>
                  <a:srgbClr val="FF0000"/>
                </a:solidFill>
              </a:rPr>
              <a:t>,</a:t>
            </a:r>
            <a:endParaRPr lang="ru-RU" sz="3200" b="1" dirty="0">
              <a:solidFill>
                <a:srgbClr val="FF0000"/>
              </a:solidFill>
            </a:endParaRPr>
          </a:p>
          <a:p>
            <a:pPr algn="ctr"/>
            <a:r>
              <a:rPr lang="de-DE" sz="3200" b="1" dirty="0" err="1">
                <a:solidFill>
                  <a:srgbClr val="FF0000"/>
                </a:solidFill>
              </a:rPr>
              <a:t>Какими</a:t>
            </a:r>
            <a:r>
              <a:rPr lang="de-DE" sz="3200" b="1" dirty="0">
                <a:solidFill>
                  <a:srgbClr val="FF0000"/>
                </a:solidFill>
              </a:rPr>
              <a:t> </a:t>
            </a:r>
            <a:r>
              <a:rPr lang="de-DE" sz="3200" b="1" dirty="0" err="1">
                <a:solidFill>
                  <a:srgbClr val="FF0000"/>
                </a:solidFill>
              </a:rPr>
              <a:t>дети</a:t>
            </a:r>
            <a:r>
              <a:rPr lang="ru-RU" sz="3200" b="1" dirty="0">
                <a:solidFill>
                  <a:srgbClr val="FF0000"/>
                </a:solidFill>
              </a:rPr>
              <a:t> стать </a:t>
            </a:r>
            <a:r>
              <a:rPr lang="de-DE" sz="3200" b="1" dirty="0">
                <a:solidFill>
                  <a:srgbClr val="FF0000"/>
                </a:solidFill>
              </a:rPr>
              <a:t> </a:t>
            </a:r>
            <a:r>
              <a:rPr lang="de-DE" sz="3200" b="1" dirty="0" err="1">
                <a:solidFill>
                  <a:srgbClr val="FF0000"/>
                </a:solidFill>
              </a:rPr>
              <a:t>должны</a:t>
            </a:r>
            <a:r>
              <a:rPr lang="de-DE" sz="3200" b="1" dirty="0">
                <a:solidFill>
                  <a:srgbClr val="FF0000"/>
                </a:solidFill>
              </a:rPr>
              <a:t>.</a:t>
            </a:r>
            <a:endParaRPr lang="ru-RU" sz="3200" b="1" dirty="0">
              <a:solidFill>
                <a:srgbClr val="FF0000"/>
              </a:solidFill>
            </a:endParaRPr>
          </a:p>
          <a:p>
            <a:pPr algn="ctr"/>
            <a:r>
              <a:rPr lang="de-DE" sz="3200" b="1" dirty="0" err="1">
                <a:solidFill>
                  <a:srgbClr val="FF0000"/>
                </a:solidFill>
              </a:rPr>
              <a:t>Желаем</a:t>
            </a:r>
            <a:r>
              <a:rPr lang="de-DE" sz="3200" b="1" dirty="0">
                <a:solidFill>
                  <a:srgbClr val="FF0000"/>
                </a:solidFill>
              </a:rPr>
              <a:t> </a:t>
            </a:r>
            <a:r>
              <a:rPr lang="de-DE" sz="3200" b="1" dirty="0" err="1">
                <a:solidFill>
                  <a:srgbClr val="FF0000"/>
                </a:solidFill>
              </a:rPr>
              <a:t>вам</a:t>
            </a:r>
            <a:r>
              <a:rPr lang="de-DE" sz="3200" b="1" dirty="0">
                <a:solidFill>
                  <a:srgbClr val="FF0000"/>
                </a:solidFill>
              </a:rPr>
              <a:t>, </a:t>
            </a:r>
            <a:r>
              <a:rPr lang="de-DE" sz="3200" b="1" dirty="0" err="1">
                <a:solidFill>
                  <a:srgbClr val="FF0000"/>
                </a:solidFill>
              </a:rPr>
              <a:t>чтоб</a:t>
            </a:r>
            <a:r>
              <a:rPr lang="de-DE" sz="3200" b="1" dirty="0">
                <a:solidFill>
                  <a:srgbClr val="FF0000"/>
                </a:solidFill>
              </a:rPr>
              <a:t> </a:t>
            </a:r>
            <a:r>
              <a:rPr lang="de-DE" sz="3200" b="1" dirty="0" err="1">
                <a:solidFill>
                  <a:srgbClr val="FF0000"/>
                </a:solidFill>
              </a:rPr>
              <a:t>дети</a:t>
            </a:r>
            <a:r>
              <a:rPr lang="de-DE" sz="3200" b="1" dirty="0">
                <a:solidFill>
                  <a:srgbClr val="FF0000"/>
                </a:solidFill>
              </a:rPr>
              <a:t> в </a:t>
            </a:r>
            <a:r>
              <a:rPr lang="de-DE" sz="3200" b="1" dirty="0" err="1">
                <a:solidFill>
                  <a:srgbClr val="FF0000"/>
                </a:solidFill>
              </a:rPr>
              <a:t>ваше</a:t>
            </a:r>
            <a:r>
              <a:rPr lang="ru-RU" sz="3200" b="1" dirty="0">
                <a:solidFill>
                  <a:srgbClr val="FF0000"/>
                </a:solidFill>
              </a:rPr>
              <a:t>й группе</a:t>
            </a:r>
          </a:p>
          <a:p>
            <a:pPr algn="ctr"/>
            <a:r>
              <a:rPr lang="de-DE" sz="3200" b="1" dirty="0" err="1">
                <a:solidFill>
                  <a:srgbClr val="FF0000"/>
                </a:solidFill>
              </a:rPr>
              <a:t>Светились</a:t>
            </a:r>
            <a:r>
              <a:rPr lang="de-DE" sz="3200" b="1" dirty="0">
                <a:solidFill>
                  <a:srgbClr val="FF0000"/>
                </a:solidFill>
              </a:rPr>
              <a:t> </a:t>
            </a:r>
            <a:r>
              <a:rPr lang="de-DE" sz="3200" b="1" dirty="0" err="1">
                <a:solidFill>
                  <a:srgbClr val="FF0000"/>
                </a:solidFill>
              </a:rPr>
              <a:t>от</a:t>
            </a:r>
            <a:r>
              <a:rPr lang="de-DE" sz="3200" b="1" dirty="0">
                <a:solidFill>
                  <a:srgbClr val="FF0000"/>
                </a:solidFill>
              </a:rPr>
              <a:t> </a:t>
            </a:r>
            <a:r>
              <a:rPr lang="de-DE" sz="3200" b="1" dirty="0" err="1">
                <a:solidFill>
                  <a:srgbClr val="FF0000"/>
                </a:solidFill>
              </a:rPr>
              <a:t>улыбок</a:t>
            </a:r>
            <a:r>
              <a:rPr lang="de-DE" sz="3200" b="1" dirty="0">
                <a:solidFill>
                  <a:srgbClr val="FF0000"/>
                </a:solidFill>
              </a:rPr>
              <a:t> и </a:t>
            </a:r>
            <a:r>
              <a:rPr lang="de-DE" sz="3200" b="1" dirty="0" err="1">
                <a:solidFill>
                  <a:srgbClr val="FF0000"/>
                </a:solidFill>
              </a:rPr>
              <a:t>любви</a:t>
            </a:r>
            <a:r>
              <a:rPr lang="de-DE" sz="3200" b="1" dirty="0">
                <a:solidFill>
                  <a:srgbClr val="FF0000"/>
                </a:solidFill>
              </a:rPr>
              <a:t>,</a:t>
            </a:r>
            <a:endParaRPr lang="ru-RU" sz="3200" b="1" dirty="0">
              <a:solidFill>
                <a:srgbClr val="FF0000"/>
              </a:solidFill>
            </a:endParaRPr>
          </a:p>
          <a:p>
            <a:pPr algn="ctr"/>
            <a:r>
              <a:rPr lang="de-DE" sz="3200" b="1" dirty="0" err="1">
                <a:solidFill>
                  <a:srgbClr val="FF0000"/>
                </a:solidFill>
              </a:rPr>
              <a:t>Здоровья</a:t>
            </a:r>
            <a:r>
              <a:rPr lang="de-DE" sz="3200" b="1" dirty="0">
                <a:solidFill>
                  <a:srgbClr val="FF0000"/>
                </a:solidFill>
              </a:rPr>
              <a:t> </a:t>
            </a:r>
            <a:r>
              <a:rPr lang="de-DE" sz="3200" b="1" dirty="0" err="1">
                <a:solidFill>
                  <a:srgbClr val="FF0000"/>
                </a:solidFill>
              </a:rPr>
              <a:t>вам</a:t>
            </a:r>
            <a:r>
              <a:rPr lang="de-DE" sz="3200" b="1" dirty="0">
                <a:solidFill>
                  <a:srgbClr val="FF0000"/>
                </a:solidFill>
              </a:rPr>
              <a:t> и </a:t>
            </a:r>
            <a:r>
              <a:rPr lang="de-DE" sz="3200" b="1" dirty="0" err="1">
                <a:solidFill>
                  <a:srgbClr val="FF0000"/>
                </a:solidFill>
              </a:rPr>
              <a:t>творческих</a:t>
            </a:r>
            <a:r>
              <a:rPr lang="de-DE" sz="3200" b="1" dirty="0">
                <a:solidFill>
                  <a:srgbClr val="FF0000"/>
                </a:solidFill>
              </a:rPr>
              <a:t> </a:t>
            </a:r>
            <a:r>
              <a:rPr lang="de-DE" sz="3200" b="1" dirty="0" err="1">
                <a:solidFill>
                  <a:srgbClr val="FF0000"/>
                </a:solidFill>
              </a:rPr>
              <a:t>успехов</a:t>
            </a:r>
            <a:endParaRPr lang="ru-RU" sz="3200" b="1" dirty="0">
              <a:solidFill>
                <a:srgbClr val="FF0000"/>
              </a:solidFill>
            </a:endParaRPr>
          </a:p>
          <a:p>
            <a:pPr algn="ctr"/>
            <a:r>
              <a:rPr lang="de-DE" sz="3200" b="1" dirty="0">
                <a:solidFill>
                  <a:srgbClr val="FF0000"/>
                </a:solidFill>
              </a:rPr>
              <a:t>В </a:t>
            </a:r>
            <a:r>
              <a:rPr lang="de-DE" sz="3200" b="1" dirty="0" err="1">
                <a:solidFill>
                  <a:srgbClr val="FF0000"/>
                </a:solidFill>
              </a:rPr>
              <a:t>век</a:t>
            </a:r>
            <a:r>
              <a:rPr lang="de-DE" sz="3200" b="1" dirty="0">
                <a:solidFill>
                  <a:srgbClr val="FF0000"/>
                </a:solidFill>
              </a:rPr>
              <a:t> </a:t>
            </a:r>
            <a:r>
              <a:rPr lang="de-DE" sz="3200" b="1" dirty="0" err="1">
                <a:solidFill>
                  <a:srgbClr val="FF0000"/>
                </a:solidFill>
              </a:rPr>
              <a:t>инноваций</a:t>
            </a:r>
            <a:r>
              <a:rPr lang="de-DE" sz="3200" b="1" dirty="0">
                <a:solidFill>
                  <a:srgbClr val="FF0000"/>
                </a:solidFill>
              </a:rPr>
              <a:t>, </a:t>
            </a:r>
            <a:r>
              <a:rPr lang="de-DE" sz="3200" b="1" dirty="0" err="1">
                <a:solidFill>
                  <a:srgbClr val="FF0000"/>
                </a:solidFill>
              </a:rPr>
              <a:t>новизны</a:t>
            </a:r>
            <a:r>
              <a:rPr lang="de-DE" sz="3200" b="1" dirty="0">
                <a:solidFill>
                  <a:srgbClr val="FF0000"/>
                </a:solidFill>
              </a:rPr>
              <a:t>!</a:t>
            </a:r>
            <a:endParaRPr lang="ru-RU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5025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www.hardtissue.com/wp-content/uploads/2017/04/Wall-Decals-Solar-System-large-wall-decals-solar-system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32" t="26304" r="53650" b="32444"/>
          <a:stretch/>
        </p:blipFill>
        <p:spPr bwMode="auto">
          <a:xfrm>
            <a:off x="1187624" y="836712"/>
            <a:ext cx="4887551" cy="4840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399151" y="2656672"/>
            <a:ext cx="44644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FFFF00"/>
                </a:solidFill>
                <a:latin typeface="Bookman Old Style" pitchFamily="18" charset="0"/>
              </a:rPr>
              <a:t>СПАСИБО</a:t>
            </a:r>
          </a:p>
          <a:p>
            <a:pPr algn="ctr"/>
            <a:r>
              <a:rPr lang="ru-RU" sz="3600" b="1" dirty="0" smtClean="0">
                <a:solidFill>
                  <a:srgbClr val="FFFF00"/>
                </a:solidFill>
                <a:latin typeface="Bookman Old Style" pitchFamily="18" charset="0"/>
              </a:rPr>
              <a:t>ЗА ВНИМАНИЕ!</a:t>
            </a:r>
            <a:r>
              <a:rPr lang="ru-RU" sz="3200" b="1" dirty="0" smtClean="0">
                <a:solidFill>
                  <a:srgbClr val="FFFF00"/>
                </a:solidFill>
              </a:rPr>
              <a:t> </a:t>
            </a:r>
          </a:p>
        </p:txBody>
      </p:sp>
      <p:pic>
        <p:nvPicPr>
          <p:cNvPr id="1026" name="Picture 2" descr="http://ds5ishim.ru/sites/default/files/kartinki/lDecember/raketta_4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4276" y="1162865"/>
            <a:ext cx="1690899" cy="1523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9910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http://france-musette.ucoz.ru/foto/e64b799e4996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3266" y="0"/>
            <a:ext cx="5460613" cy="7000900"/>
          </a:xfrm>
          <a:prstGeom prst="rect">
            <a:avLst/>
          </a:prstGeom>
          <a:noFill/>
        </p:spPr>
      </p:pic>
      <p:sp>
        <p:nvSpPr>
          <p:cNvPr id="13" name="Заголовок 3"/>
          <p:cNvSpPr>
            <a:spLocks noGrp="1"/>
          </p:cNvSpPr>
          <p:nvPr>
            <p:ph type="title"/>
          </p:nvPr>
        </p:nvSpPr>
        <p:spPr>
          <a:xfrm>
            <a:off x="1763688" y="476672"/>
            <a:ext cx="7199090" cy="1565936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ln>
                  <a:solidFill>
                    <a:srgbClr val="FFFF00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ЭФФЕКТИВНОСТЬ И ЗНАЧИМОСТЬ ТЕХНОЛОГИИ СИНКВЕЙН.</a:t>
            </a:r>
            <a:endParaRPr lang="ru-RU" sz="2800" b="1" dirty="0">
              <a:ln>
                <a:solidFill>
                  <a:srgbClr val="FFFF00"/>
                </a:solidFill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15" name="Объект 4"/>
          <p:cNvSpPr>
            <a:spLocks noGrp="1"/>
          </p:cNvSpPr>
          <p:nvPr>
            <p:ph idx="1"/>
          </p:nvPr>
        </p:nvSpPr>
        <p:spPr>
          <a:xfrm>
            <a:off x="1259632" y="1772816"/>
            <a:ext cx="7715304" cy="4896544"/>
          </a:xfrm>
          <a:ln>
            <a:solidFill>
              <a:srgbClr val="FFFF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lvl="0" algn="just"/>
            <a:r>
              <a:rPr lang="ru-RU" sz="1800" dirty="0"/>
              <a:t>Во-первых, его простота. </a:t>
            </a:r>
            <a:r>
              <a:rPr lang="ru-RU" sz="1800" dirty="0" err="1"/>
              <a:t>Синквейн</a:t>
            </a:r>
            <a:r>
              <a:rPr lang="ru-RU" sz="1800" dirty="0"/>
              <a:t> могут составить все.</a:t>
            </a:r>
          </a:p>
          <a:p>
            <a:pPr lvl="0" algn="just"/>
            <a:r>
              <a:rPr lang="ru-RU" sz="1800" dirty="0"/>
              <a:t>Во-вторых, в составлении </a:t>
            </a:r>
            <a:r>
              <a:rPr lang="ru-RU" sz="1800" dirty="0" err="1"/>
              <a:t>синквейна</a:t>
            </a:r>
            <a:r>
              <a:rPr lang="ru-RU" sz="1800" dirty="0"/>
              <a:t> каждый ребенок может реализовать свои творческие, интеллектуальные возможности.</a:t>
            </a:r>
          </a:p>
          <a:p>
            <a:pPr lvl="0" algn="just"/>
            <a:r>
              <a:rPr lang="de-DE" sz="1800" dirty="0" err="1"/>
              <a:t>Синквейн</a:t>
            </a:r>
            <a:r>
              <a:rPr lang="de-DE" sz="1800" dirty="0"/>
              <a:t> </a:t>
            </a:r>
            <a:r>
              <a:rPr lang="de-DE" sz="1800" dirty="0" err="1"/>
              <a:t>является</a:t>
            </a:r>
            <a:r>
              <a:rPr lang="de-DE" sz="1800" dirty="0"/>
              <a:t> </a:t>
            </a:r>
            <a:r>
              <a:rPr lang="de-DE" sz="1800" dirty="0" err="1"/>
              <a:t>игровым</a:t>
            </a:r>
            <a:r>
              <a:rPr lang="de-DE" sz="1800" dirty="0"/>
              <a:t> </a:t>
            </a:r>
            <a:r>
              <a:rPr lang="de-DE" sz="1800" dirty="0" err="1"/>
              <a:t>приемом</a:t>
            </a:r>
            <a:r>
              <a:rPr lang="de-DE" sz="1800" dirty="0"/>
              <a:t>.</a:t>
            </a:r>
            <a:endParaRPr lang="ru-RU" sz="1800" dirty="0"/>
          </a:p>
          <a:p>
            <a:pPr lvl="0" algn="just"/>
            <a:r>
              <a:rPr lang="ru-RU" sz="1800" dirty="0"/>
              <a:t>Составление </a:t>
            </a:r>
            <a:r>
              <a:rPr lang="ru-RU" sz="1800" dirty="0" err="1"/>
              <a:t>синквейна</a:t>
            </a:r>
            <a:r>
              <a:rPr lang="ru-RU" sz="1800" dirty="0"/>
              <a:t> похоже на игру, ведь сочинять весело, полезно и легко!</a:t>
            </a:r>
          </a:p>
          <a:p>
            <a:pPr lvl="0" algn="just"/>
            <a:r>
              <a:rPr lang="ru-RU" sz="1800" dirty="0"/>
              <a:t>Данный метод может легко интегрироваться с другими областями </a:t>
            </a:r>
            <a:r>
              <a:rPr lang="de-DE" sz="1800" dirty="0"/>
              <a:t> </a:t>
            </a:r>
            <a:r>
              <a:rPr lang="ru-RU" sz="1800" dirty="0"/>
              <a:t>Программы.</a:t>
            </a:r>
          </a:p>
          <a:p>
            <a:pPr lvl="0" algn="just"/>
            <a:r>
              <a:rPr lang="ru-RU" sz="1800" dirty="0"/>
              <a:t>Технология </a:t>
            </a:r>
            <a:r>
              <a:rPr lang="ru-RU" sz="1800" dirty="0" err="1"/>
              <a:t>синквейн</a:t>
            </a:r>
            <a:r>
              <a:rPr lang="ru-RU" sz="1800" dirty="0"/>
              <a:t> не требует особых условий для использования и органично вписывается в работу по развитию лексико-грамматических категорий у дошкольников с ОНР.</a:t>
            </a:r>
          </a:p>
          <a:p>
            <a:pPr lvl="0" algn="just"/>
            <a:r>
              <a:rPr lang="de-DE" sz="1800" dirty="0"/>
              <a:t> </a:t>
            </a:r>
            <a:r>
              <a:rPr lang="ru-RU" sz="1800" dirty="0"/>
              <a:t>Гармонично вписывается в работу по развитию ЛГК, использование </a:t>
            </a:r>
            <a:r>
              <a:rPr lang="ru-RU" sz="1800" dirty="0" err="1"/>
              <a:t>синквейна</a:t>
            </a:r>
            <a:r>
              <a:rPr lang="ru-RU" sz="1800" dirty="0"/>
              <a:t> не нарушает общепринятую систему воздействия на речевую патологию и обеспечивает её логическую завершенность.</a:t>
            </a:r>
          </a:p>
          <a:p>
            <a:pPr lvl="0" algn="just"/>
            <a:r>
              <a:rPr lang="ru-RU" sz="1800" dirty="0"/>
              <a:t>Способствует обогащению и актуализации словаря, уточняет содержание понятий.</a:t>
            </a:r>
          </a:p>
          <a:p>
            <a:pPr lvl="0" algn="just"/>
            <a:r>
              <a:rPr lang="ru-RU" sz="1800" dirty="0"/>
              <a:t>Является диагностическим инструментом, даёт возможность педагогу оценить уровень усвоения ребёнком пройденного материала.</a:t>
            </a:r>
          </a:p>
          <a:p>
            <a:pPr lvl="0" algn="just"/>
            <a:r>
              <a:rPr lang="ru-RU" sz="1800" dirty="0"/>
              <a:t>Носит характер комплексного воздействия, не только развивает речь, но способствует развитию </a:t>
            </a:r>
            <a:r>
              <a:rPr lang="de-DE" sz="1800" dirty="0"/>
              <a:t>ВПФ (</a:t>
            </a:r>
            <a:r>
              <a:rPr lang="de-DE" sz="1800" dirty="0" err="1"/>
              <a:t>памяти</a:t>
            </a:r>
            <a:r>
              <a:rPr lang="de-DE" sz="1800" dirty="0"/>
              <a:t>, </a:t>
            </a:r>
            <a:r>
              <a:rPr lang="de-DE" sz="1800" dirty="0" err="1"/>
              <a:t>внимания</a:t>
            </a:r>
            <a:r>
              <a:rPr lang="de-DE" sz="1800" dirty="0"/>
              <a:t>, </a:t>
            </a:r>
            <a:r>
              <a:rPr lang="de-DE" sz="1800" dirty="0" err="1"/>
              <a:t>мышления</a:t>
            </a:r>
            <a:r>
              <a:rPr lang="de-DE" sz="1800" dirty="0"/>
              <a:t>).</a:t>
            </a:r>
            <a:endParaRPr lang="ru-RU" sz="1800" dirty="0"/>
          </a:p>
          <a:p>
            <a:pPr marL="0" indent="0" algn="just">
              <a:buNone/>
            </a:pP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430169" y="292006"/>
            <a:ext cx="35125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1400" b="1" dirty="0">
                <a:solidFill>
                  <a:srgbClr val="C00000"/>
                </a:solidFill>
              </a:rPr>
              <a:t>МАСТЕР – КЛАСС ДЛЯ ПЕДАГОГОВ</a:t>
            </a:r>
          </a:p>
        </p:txBody>
      </p:sp>
    </p:spTree>
    <p:extLst>
      <p:ext uri="{BB962C8B-B14F-4D97-AF65-F5344CB8AC3E}">
        <p14:creationId xmlns:p14="http://schemas.microsoft.com/office/powerpoint/2010/main" val="1133525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3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3000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3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30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30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3000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8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3000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1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3000"/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3000"/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7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3000"/>
                                        <p:tgtEl>
                                          <p:spTgt spid="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3000"/>
                                        <p:tgtEl>
                                          <p:spTgt spid="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3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3000"/>
                                        <p:tgtEl>
                                          <p:spTgt spid="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 build="p" animBg="1"/>
    </p:bldLst>
  </p:timing>
</p:sld>
</file>

<file path=ppt/theme/theme1.xml><?xml version="1.0" encoding="utf-8"?>
<a:theme xmlns:a="http://schemas.openxmlformats.org/drawingml/2006/main" name="Тема Office">
  <a:themeElements>
    <a:clrScheme name="Другая 8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974806"/>
      </a:hlink>
      <a:folHlink>
        <a:srgbClr val="C3D69B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2689</TotalTime>
  <Words>468</Words>
  <Application>Microsoft Office PowerPoint</Application>
  <PresentationFormat>Экран (4:3)</PresentationFormat>
  <Paragraphs>138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7" baseType="lpstr">
      <vt:lpstr>Arial</vt:lpstr>
      <vt:lpstr>Cassandra</vt:lpstr>
      <vt:lpstr>Times New Roman</vt:lpstr>
      <vt:lpstr>Wingdings</vt:lpstr>
      <vt:lpstr>Book Antiqua</vt:lpstr>
      <vt:lpstr>Arabic Typesetting</vt:lpstr>
      <vt:lpstr>Bookman Old Style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ЭФФЕКТИВНОСТЬ И ЗНАЧИМОСТЬ ТЕХНОЛОГИИ СИНКВЕЙН.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Елена</dc:creator>
  <cp:lastModifiedBy>XTreme.ws</cp:lastModifiedBy>
  <cp:revision>213</cp:revision>
  <cp:lastPrinted>2017-12-27T11:09:11Z</cp:lastPrinted>
  <dcterms:created xsi:type="dcterms:W3CDTF">2013-08-23T08:38:35Z</dcterms:created>
  <dcterms:modified xsi:type="dcterms:W3CDTF">2020-05-21T18:55:37Z</dcterms:modified>
</cp:coreProperties>
</file>