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FF"/>
    <a:srgbClr val="00FF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>
        <p:scale>
          <a:sx n="57" d="100"/>
          <a:sy n="57" d="100"/>
        </p:scale>
        <p:origin x="-107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odwp.com_2663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pic>
        <p:nvPicPr>
          <p:cNvPr id="8" name="Рисунок 7" descr="f18e27cabbe0b7aa61faf9041d48996c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8662" y="3857628"/>
            <a:ext cx="2542710" cy="3000372"/>
          </a:xfrm>
          <a:prstGeom prst="rect">
            <a:avLst/>
          </a:prstGeom>
        </p:spPr>
      </p:pic>
      <p:pic>
        <p:nvPicPr>
          <p:cNvPr id="9" name="Рисунок 8" descr="mult96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5715008" y="3571852"/>
            <a:ext cx="2286016" cy="3286148"/>
          </a:xfrm>
          <a:prstGeom prst="parallelogram">
            <a:avLst/>
          </a:prstGeom>
        </p:spPr>
      </p:pic>
      <p:pic>
        <p:nvPicPr>
          <p:cNvPr id="10" name="Рисунок 9" descr="coozsws3317863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0"/>
            <a:ext cx="1904981" cy="1428736"/>
          </a:xfrm>
          <a:prstGeom prst="rect">
            <a:avLst/>
          </a:prstGeom>
        </p:spPr>
      </p:pic>
      <p:sp>
        <p:nvSpPr>
          <p:cNvPr id="11" name="Круглая лента лицом вверх 10"/>
          <p:cNvSpPr/>
          <p:nvPr userDrawn="1"/>
        </p:nvSpPr>
        <p:spPr>
          <a:xfrm>
            <a:off x="714348" y="1500174"/>
            <a:ext cx="7572428" cy="2071702"/>
          </a:xfrm>
          <a:prstGeom prst="ellipseRibbon2">
            <a:avLst>
              <a:gd name="adj1" fmla="val 25000"/>
              <a:gd name="adj2" fmla="val 73867"/>
              <a:gd name="adj3" fmla="val 12500"/>
            </a:avLst>
          </a:prstGeom>
          <a:solidFill>
            <a:srgbClr val="FFCCCC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00174"/>
            <a:ext cx="4429156" cy="1470025"/>
          </a:xfrm>
        </p:spPr>
        <p:txBody>
          <a:bodyPr/>
          <a:lstStyle>
            <a:lvl1pPr>
              <a:defRPr b="1" spc="300">
                <a:solidFill>
                  <a:srgbClr val="339966"/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171952"/>
            <a:ext cx="2714644" cy="2186006"/>
          </a:xfrm>
        </p:spPr>
        <p:txBody>
          <a:bodyPr/>
          <a:lstStyle>
            <a:lvl1pPr marL="0" indent="0" algn="ctr">
              <a:buNone/>
              <a:defRPr i="0" spc="300">
                <a:solidFill>
                  <a:srgbClr val="00B050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004-D2CB-4229-B1C3-E7DA8EDA4C8C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004-D2CB-4229-B1C3-E7DA8EDA4C8C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004-D2CB-4229-B1C3-E7DA8EDA4C8C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004-D2CB-4229-B1C3-E7DA8EDA4C8C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7846664_Buratino_za_partoy.pn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>
            <a:off x="7143768" y="5214950"/>
            <a:ext cx="1785950" cy="144662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8004-D2CB-4229-B1C3-E7DA8EDA4C8C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497310"/>
            <a:ext cx="5976664" cy="165469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4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Формирование </a:t>
            </a:r>
            <a:r>
              <a:rPr lang="ru-RU" sz="240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коммуникативных навыков   дошкольников средствами реализации проекта </a:t>
            </a:r>
            <a:r>
              <a:rPr lang="ru-RU" sz="24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4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«</a:t>
            </a:r>
            <a:r>
              <a:rPr lang="ru-RU" sz="240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Театр – детям» </a:t>
            </a:r>
            <a:r>
              <a:rPr lang="ru-RU" sz="2400" b="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14678" y="4221088"/>
            <a:ext cx="2714644" cy="2376264"/>
          </a:xfrm>
        </p:spPr>
        <p:txBody>
          <a:bodyPr>
            <a:normAutofit/>
          </a:bodyPr>
          <a:lstStyle/>
          <a:p>
            <a:endParaRPr lang="ru-RU" b="1" spc="0" dirty="0" smtClean="0">
              <a:solidFill>
                <a:schemeClr val="bg1"/>
              </a:solidFill>
              <a:latin typeface="Calibri"/>
            </a:endParaRPr>
          </a:p>
          <a:p>
            <a:endParaRPr lang="ru-RU" b="1" spc="0" dirty="0">
              <a:solidFill>
                <a:schemeClr val="bg1"/>
              </a:solidFill>
              <a:latin typeface="Calibri"/>
            </a:endParaRPr>
          </a:p>
          <a:p>
            <a:r>
              <a:rPr lang="ru-RU" sz="3800" b="1" spc="0" dirty="0" smtClean="0">
                <a:solidFill>
                  <a:schemeClr val="bg1"/>
                </a:solidFill>
                <a:latin typeface="Calibri"/>
              </a:rPr>
              <a:t> </a:t>
            </a:r>
            <a:endParaRPr lang="ru-RU" sz="3800" b="1" spc="0" dirty="0">
              <a:solidFill>
                <a:schemeClr val="bg1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128792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/>
              <a:t>Цель: развитие </a:t>
            </a:r>
            <a:r>
              <a:rPr lang="ru-RU" sz="3200" b="1" dirty="0"/>
              <a:t>коммуникативных навыков  дошкольников через театрализованные игры и знакомство с миром театра.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I</a:t>
            </a:r>
            <a:r>
              <a:rPr lang="ru-RU" sz="2800" b="1" dirty="0"/>
              <a:t> этап - Подготовительный </a:t>
            </a:r>
            <a:endParaRPr lang="ru-RU" sz="2800" dirty="0"/>
          </a:p>
          <a:p>
            <a:pPr marL="0" indent="0">
              <a:buNone/>
            </a:pPr>
            <a:r>
              <a:rPr lang="ru-RU" sz="2600" b="1" u="sng" dirty="0"/>
              <a:t>Задачи: </a:t>
            </a:r>
          </a:p>
          <a:p>
            <a:r>
              <a:rPr lang="ru-RU" sz="2600" dirty="0"/>
              <a:t>1. Изучить теоретические основы по созданию системы театрализованной деятельности на разных возрастных этапах. </a:t>
            </a:r>
          </a:p>
          <a:p>
            <a:r>
              <a:rPr lang="ru-RU" sz="2600" dirty="0"/>
              <a:t>2. Провести первичную диагностику детей на выявление их представлений о мире театра.</a:t>
            </a:r>
          </a:p>
          <a:p>
            <a:r>
              <a:rPr lang="ru-RU" sz="2600" dirty="0"/>
              <a:t>3. Замотивировать родителей на участие в проекте «Театр – детям».</a:t>
            </a:r>
          </a:p>
          <a:p>
            <a:pPr marL="0" indent="0">
              <a:buNone/>
            </a:pPr>
            <a:r>
              <a:rPr lang="ru-RU" sz="2800" b="1" u="sng" dirty="0" smtClean="0"/>
              <a:t>Результаты :</a:t>
            </a:r>
            <a:r>
              <a:rPr lang="ru-RU" sz="2600" dirty="0" smtClean="0"/>
              <a:t> Созданы </a:t>
            </a:r>
            <a:r>
              <a:rPr lang="ru-RU" sz="2600" dirty="0"/>
              <a:t>условия для реализации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проекта </a:t>
            </a:r>
            <a:r>
              <a:rPr lang="ru-RU" sz="2600" dirty="0"/>
              <a:t>«Театр – детям».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052" name="Picture 4" descr="D:\средняя 15-16\фото омска\omskij-gosudarstvennyj-muzykalnyj-tea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622">
            <a:off x="5009844" y="4010080"/>
            <a:ext cx="3764341" cy="237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II</a:t>
            </a:r>
            <a:r>
              <a:rPr lang="ru-RU" sz="2800" b="1" dirty="0"/>
              <a:t> этап «Знакомство с театром»</a:t>
            </a:r>
            <a:endParaRPr lang="ru-RU" sz="2800" dirty="0"/>
          </a:p>
          <a:p>
            <a:pPr fontAlgn="base"/>
            <a:r>
              <a:rPr lang="ru-RU" sz="2800" b="1" u="sng" dirty="0"/>
              <a:t>Задачи </a:t>
            </a:r>
            <a:r>
              <a:rPr lang="ru-RU" sz="2800" b="1" dirty="0"/>
              <a:t> </a:t>
            </a:r>
            <a:endParaRPr lang="ru-RU" sz="2800" dirty="0"/>
          </a:p>
          <a:p>
            <a:r>
              <a:rPr lang="ru-RU" sz="2400" dirty="0"/>
              <a:t>- Расширять кругозор детей через ознакомление с театральным искусством;</a:t>
            </a:r>
          </a:p>
          <a:p>
            <a:r>
              <a:rPr lang="ru-RU" sz="2400" dirty="0"/>
              <a:t>- Формировать навыки доброжелательного  общения с взрослыми и сверстниками  в совместной и самостоятельной деятельности;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Развивать </a:t>
            </a:r>
            <a:r>
              <a:rPr lang="ru-RU" sz="2400" dirty="0"/>
              <a:t>педагогическую компетентность родителей в вопросах организации театрализованной деятельности в семье</a:t>
            </a:r>
            <a:r>
              <a:rPr lang="ru-RU" sz="2400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pic>
        <p:nvPicPr>
          <p:cNvPr id="2053" name="Picture 5" descr="D:\средняя 15-16\фото омска\e93ba2ffccf2697f3cfe8e5318d6174c_tuz-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105">
            <a:off x="448277" y="4024952"/>
            <a:ext cx="3170292" cy="2376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ÐÐ°ÑÑÐ¸Ð½ÐºÐ¸ Ð¿Ð¾ Ð·Ð°Ð¿ÑÐ¾ÑÑ ÐºÐ°ÑÑÐ¸Ð½ÐºÐ¸ Ð¾Ð¼ÑÐºÐ¸Ð¹ ÑÐµÐ°ÑÑ ÐºÑÐºÐ¾Ð»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" t="1498" r="1032" b="6993"/>
          <a:stretch/>
        </p:blipFill>
        <p:spPr bwMode="auto">
          <a:xfrm>
            <a:off x="3419872" y="4005064"/>
            <a:ext cx="2160240" cy="2651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sz="2800" b="1" u="sng" dirty="0" smtClean="0"/>
              <a:t>Результаты </a:t>
            </a:r>
            <a:r>
              <a:rPr lang="en-US" sz="2800" b="1" u="sng" dirty="0"/>
              <a:t>II</a:t>
            </a:r>
            <a:r>
              <a:rPr lang="ru-RU" sz="2800" b="1" u="sng" dirty="0"/>
              <a:t> этапа: </a:t>
            </a: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sz="2400" dirty="0"/>
              <a:t>Пополнение детских представлений о мире театра – его устройстве, театральных профессиях, правилах поведения и развивающиеся  коммуникативные навыки – отзывчивость к поступкам героев театральных постановок, умение договариваться в процессе игр, понимать чувства и</a:t>
            </a:r>
            <a:br>
              <a:rPr lang="ru-RU" sz="2400" dirty="0"/>
            </a:br>
            <a:r>
              <a:rPr lang="ru-RU" sz="2400" dirty="0"/>
              <a:t> эмоции других людей.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Home\Desktop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402568" cy="3301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i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140968"/>
            <a:ext cx="2456925" cy="327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209">
            <a:off x="386034" y="3853395"/>
            <a:ext cx="1858379" cy="278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Home\Desktop\i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875">
            <a:off x="5530044" y="4024983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III</a:t>
            </a:r>
            <a:r>
              <a:rPr lang="ru-RU" sz="2800" b="1" dirty="0"/>
              <a:t> этап - «Волшебный мир театра».</a:t>
            </a:r>
            <a:endParaRPr lang="ru-RU" sz="2800" dirty="0"/>
          </a:p>
          <a:p>
            <a:r>
              <a:rPr lang="ru-RU" sz="2400" b="1" u="sng" dirty="0"/>
              <a:t>Задачи:</a:t>
            </a:r>
            <a:endParaRPr lang="ru-RU" sz="2400" u="sng" dirty="0"/>
          </a:p>
          <a:p>
            <a:r>
              <a:rPr lang="ru-RU" sz="2400" dirty="0"/>
              <a:t>- Развивать эмоциональность и выразительность речи, артистические способности у дошкольников через театрализованную игру;</a:t>
            </a:r>
          </a:p>
          <a:p>
            <a:r>
              <a:rPr lang="ru-RU" sz="2400" dirty="0"/>
              <a:t>- Способствовать развитию навыков свободного общения в процессе театрализованной деятельности.</a:t>
            </a:r>
          </a:p>
          <a:p>
            <a:r>
              <a:rPr lang="ru-RU" sz="2400" dirty="0"/>
              <a:t>-Формировать детско-родительскую традицию «Театральная пятница</a:t>
            </a:r>
            <a:r>
              <a:rPr lang="ru-RU" sz="2400" dirty="0" smtClean="0"/>
              <a:t>»</a:t>
            </a:r>
          </a:p>
          <a:p>
            <a:endParaRPr lang="ru-RU" sz="2400" b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00428"/>
            <a:ext cx="4031410" cy="302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1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Результаты:</a:t>
            </a:r>
          </a:p>
          <a:p>
            <a:r>
              <a:rPr lang="ru-RU" sz="2400" dirty="0"/>
              <a:t>Позитивные изменения в развитии коммуникативных отношений: умение договариваться со сверстниками, совместно решать проблемные ситуации, доброжелательно вести диалог в детском коллективе.  Положительные результаты имеются и в развитии артистических способностях детей - выразительно передавать образ героя, используя для этого необходимые средства: жесты, мимику, движение.</a:t>
            </a:r>
          </a:p>
          <a:p>
            <a:r>
              <a:rPr lang="ru-RU" sz="2400" dirty="0"/>
              <a:t>К концу этого этапа дети проявляют инициативу по подготовке и драматизации новых произведений. </a:t>
            </a:r>
          </a:p>
        </p:txBody>
      </p:sp>
    </p:spTree>
    <p:extLst>
      <p:ext uri="{BB962C8B-B14F-4D97-AF65-F5344CB8AC3E}">
        <p14:creationId xmlns:p14="http://schemas.microsoft.com/office/powerpoint/2010/main" val="25546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IV</a:t>
            </a:r>
            <a:r>
              <a:rPr lang="ru-RU" sz="2800" b="1" dirty="0"/>
              <a:t> этап  – «Я - маленький актер».</a:t>
            </a:r>
            <a:endParaRPr lang="ru-RU" sz="2800" dirty="0"/>
          </a:p>
          <a:p>
            <a:r>
              <a:rPr lang="ru-RU" sz="2400" b="1" u="sng" dirty="0"/>
              <a:t>Задачи:</a:t>
            </a:r>
            <a:endParaRPr lang="ru-RU" sz="2400" u="sng" dirty="0"/>
          </a:p>
          <a:p>
            <a:r>
              <a:rPr lang="ru-RU" sz="2400" dirty="0"/>
              <a:t>-Укреплять</a:t>
            </a:r>
            <a:r>
              <a:rPr lang="ru-RU" sz="2400" b="1" dirty="0"/>
              <a:t> </a:t>
            </a:r>
            <a:r>
              <a:rPr lang="ru-RU" sz="2400" dirty="0"/>
              <a:t> навыки положительного общения детей;</a:t>
            </a:r>
          </a:p>
          <a:p>
            <a:r>
              <a:rPr lang="ru-RU" sz="2400" dirty="0"/>
              <a:t>- Совершенствовать исполнительские навыки детей в самостоятельной деятельности; </a:t>
            </a:r>
          </a:p>
          <a:p>
            <a:pPr marL="342900" indent="-342900" fontAlgn="base">
              <a:buFontTx/>
              <a:buChar char="-"/>
            </a:pPr>
            <a:r>
              <a:rPr lang="ru-RU" sz="2400" dirty="0" smtClean="0"/>
              <a:t>Поддерживать  </a:t>
            </a:r>
            <a:r>
              <a:rPr lang="ru-RU" sz="2400" dirty="0"/>
              <a:t>желание у родителей участвовать в театральной жизни </a:t>
            </a:r>
            <a:r>
              <a:rPr lang="ru-RU" sz="2400" dirty="0" smtClean="0"/>
              <a:t>группы.</a:t>
            </a:r>
          </a:p>
          <a:p>
            <a:pPr fontAlgn="base"/>
            <a:endParaRPr lang="ru-RU" sz="2400" u="sng" dirty="0"/>
          </a:p>
        </p:txBody>
      </p:sp>
      <p:pic>
        <p:nvPicPr>
          <p:cNvPr id="2050" name="Picture 2" descr="C:\Users\Home\Desktop\i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548">
            <a:off x="4582330" y="3333053"/>
            <a:ext cx="4100004" cy="3075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i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734">
            <a:off x="623945" y="3173177"/>
            <a:ext cx="4334192" cy="3250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033817"/>
            <a:ext cx="4104457" cy="230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032" y="500042"/>
            <a:ext cx="83558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Результаты: </a:t>
            </a:r>
          </a:p>
          <a:p>
            <a:r>
              <a:rPr lang="ru-RU" sz="2400" dirty="0" smtClean="0"/>
              <a:t>Итогом участия </a:t>
            </a:r>
            <a:r>
              <a:rPr lang="ru-RU" sz="2400" dirty="0"/>
              <a:t>родителей в проекте стали совместные  спектакли  </a:t>
            </a:r>
            <a:r>
              <a:rPr lang="ru-RU" sz="2400" dirty="0" smtClean="0"/>
              <a:t>«</a:t>
            </a:r>
            <a:r>
              <a:rPr lang="ru-RU" sz="2400" dirty="0"/>
              <a:t>Под грибом»,  «В гости к солнышку», а также оформление фотовыставки «Наши маленькие артисты». </a:t>
            </a:r>
          </a:p>
          <a:p>
            <a:r>
              <a:rPr lang="ru-RU" sz="2400" dirty="0"/>
              <a:t>Увеличился охват родителей при организации совместных поездок  с родителями и детьми    в  театры  нашего города. </a:t>
            </a:r>
            <a:endParaRPr lang="ru-RU" sz="2400" i="1" dirty="0"/>
          </a:p>
        </p:txBody>
      </p:sp>
      <p:pic>
        <p:nvPicPr>
          <p:cNvPr id="1026" name="Picture 2" descr="C:\Users\Home\Desktop\i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6515"/>
            <a:ext cx="4397894" cy="293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Результаты реализации проекта </a:t>
            </a:r>
            <a:r>
              <a:rPr lang="ru-RU" sz="2800" b="1" dirty="0" smtClean="0"/>
              <a:t>:</a:t>
            </a:r>
            <a:endParaRPr lang="ru-RU" sz="2800" b="1" i="1" dirty="0"/>
          </a:p>
          <a:p>
            <a:pPr lvl="0"/>
            <a:r>
              <a:rPr lang="ru-RU" sz="2400" dirty="0" smtClean="0"/>
              <a:t>1. Театрализованная </a:t>
            </a:r>
            <a:r>
              <a:rPr lang="ru-RU" sz="2400" dirty="0"/>
              <a:t>деятельность способствует развитию коммуникативных навыков детей дошкольного возраста. Дети стали более общительными, раскрепощенными, уверенными в себе, в своих силах.</a:t>
            </a:r>
            <a:endParaRPr lang="ru-RU" sz="2400" i="1" dirty="0"/>
          </a:p>
          <a:p>
            <a:pPr lvl="0"/>
            <a:r>
              <a:rPr lang="ru-RU" sz="2400" dirty="0" smtClean="0"/>
              <a:t>2. Система </a:t>
            </a:r>
            <a:r>
              <a:rPr lang="ru-RU" sz="2400" dirty="0"/>
              <a:t>работы по реализации проекта способствовала развитию театрально – исполнительских навыков детей, проявлению их самовыражения.</a:t>
            </a:r>
            <a:endParaRPr lang="ru-RU" sz="2400" i="1" dirty="0"/>
          </a:p>
          <a:p>
            <a:pPr lvl="0"/>
            <a:r>
              <a:rPr lang="ru-RU" sz="2400" dirty="0" smtClean="0"/>
              <a:t>3. Совместная </a:t>
            </a:r>
            <a:r>
              <a:rPr lang="ru-RU" sz="2400" dirty="0"/>
              <a:t>театрализованная деятельность взрослых и детей способствует установлению отношений партнерства и сотрудничества в рамках ДОО.</a:t>
            </a:r>
            <a:endParaRPr lang="ru-RU" sz="2400" i="1" dirty="0"/>
          </a:p>
          <a:p>
            <a:r>
              <a:rPr lang="ru-RU" dirty="0"/>
              <a:t>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278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370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Формирование коммуникативных навыков   дошкольников средствами реализации проекта  «Театр – детям»    </vt:lpstr>
      <vt:lpstr>  Цель: развитие коммуникативных навыков  дошкольников через театрализованные игры и знакомство с миром театра. </vt:lpstr>
      <vt:lpstr>  </vt:lpstr>
      <vt:lpstr>      Результаты II этапа:  Пополнение детских представлений о мире театра – его устройстве, театральных профессиях, правилах поведения и развивающиеся  коммуникативные навыки – отзывчивость к поступкам героев театральных постановок, умение договариваться в процессе игр, понимать чувства и  эмоции других людей.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Золотой ключик</dc:subject>
  <dc:creator>corowina</dc:creator>
  <cp:lastModifiedBy>Home</cp:lastModifiedBy>
  <cp:revision>38</cp:revision>
  <dcterms:created xsi:type="dcterms:W3CDTF">2014-06-01T10:59:32Z</dcterms:created>
  <dcterms:modified xsi:type="dcterms:W3CDTF">2019-10-27T09:30:57Z</dcterms:modified>
</cp:coreProperties>
</file>