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323" r:id="rId3"/>
    <p:sldId id="369" r:id="rId4"/>
    <p:sldId id="370" r:id="rId5"/>
    <p:sldId id="371" r:id="rId6"/>
    <p:sldId id="360" r:id="rId7"/>
    <p:sldId id="361" r:id="rId8"/>
    <p:sldId id="362" r:id="rId9"/>
    <p:sldId id="355" r:id="rId10"/>
    <p:sldId id="354" r:id="rId11"/>
    <p:sldId id="372" r:id="rId12"/>
    <p:sldId id="359" r:id="rId13"/>
    <p:sldId id="357" r:id="rId14"/>
    <p:sldId id="364" r:id="rId15"/>
    <p:sldId id="351" r:id="rId16"/>
    <p:sldId id="356" r:id="rId17"/>
    <p:sldId id="358" r:id="rId18"/>
    <p:sldId id="368" r:id="rId19"/>
    <p:sldId id="350" r:id="rId20"/>
    <p:sldId id="329" r:id="rId21"/>
    <p:sldId id="365" r:id="rId22"/>
    <p:sldId id="367" r:id="rId23"/>
    <p:sldId id="333" r:id="rId2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E7F4"/>
    <a:srgbClr val="FFEFDA"/>
    <a:srgbClr val="DCF8F9"/>
    <a:srgbClr val="FEFFD8"/>
    <a:srgbClr val="B0D3EA"/>
    <a:srgbClr val="A3C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4" d="100"/>
          <a:sy n="64" d="100"/>
        </p:scale>
        <p:origin x="-126" y="-438"/>
      </p:cViewPr>
      <p:guideLst>
        <p:guide orient="horz" pos="2160"/>
        <p:guide pos="3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56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B0D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823A43-B31B-42FB-AE2F-A957A8EC87F8}"/>
              </a:ext>
            </a:extLst>
          </p:cNvPr>
          <p:cNvSpPr/>
          <p:nvPr userDrawn="1"/>
        </p:nvSpPr>
        <p:spPr>
          <a:xfrm>
            <a:off x="603357" y="3045472"/>
            <a:ext cx="10985291" cy="32470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C1087FC-4759-4551-B602-23BE72AB39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55" y="565150"/>
            <a:ext cx="10985292" cy="248017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3571E4-7299-403A-9816-56023EF2D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0077" y="3167021"/>
            <a:ext cx="7178571" cy="747713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60404F5-59F2-47A3-9C0C-CC2B56484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43673" y="3869284"/>
            <a:ext cx="5845071" cy="1655762"/>
          </a:xfrm>
        </p:spPr>
        <p:txBody>
          <a:bodyPr/>
          <a:lstStyle>
            <a:lvl1pPr marL="0" indent="0" algn="l">
              <a:buNone/>
              <a:defRPr sz="1800">
                <a:latin typeface="+mj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D7E5555-7890-4258-8851-255A8A7C6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806FF028-1527-49C7-8C2A-F9DD65CD2E91}" type="datetimeFigureOut">
              <a:rPr lang="ru-RU" smtClean="0"/>
              <a:pPr/>
              <a:t>30.07.2023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2B5DFD4-3531-414C-BE59-8A0C7D87D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57062E2-D047-4E51-914E-178069690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69DAC883-F6D5-4561-88B8-9E99CAEE8B66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7E23BEB-CE6D-481E-934B-E575938FA6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3" y="1314404"/>
            <a:ext cx="3052844" cy="260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91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AE3439A-09EF-495C-A622-2F7C182CD4D6}"/>
              </a:ext>
            </a:extLst>
          </p:cNvPr>
          <p:cNvSpPr/>
          <p:nvPr userDrawn="1"/>
        </p:nvSpPr>
        <p:spPr>
          <a:xfrm>
            <a:off x="603357" y="365127"/>
            <a:ext cx="10985291" cy="1347844"/>
          </a:xfrm>
          <a:prstGeom prst="rect">
            <a:avLst/>
          </a:prstGeom>
          <a:solidFill>
            <a:srgbClr val="D3E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5F75A60-58BB-4E47-93DA-67FCF0585BF2}"/>
              </a:ext>
            </a:extLst>
          </p:cNvPr>
          <p:cNvSpPr/>
          <p:nvPr userDrawn="1"/>
        </p:nvSpPr>
        <p:spPr>
          <a:xfrm>
            <a:off x="603357" y="1712971"/>
            <a:ext cx="10985291" cy="4463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BD5DF03-FE25-40FE-90DF-52C238C083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81" y="545254"/>
            <a:ext cx="1187347" cy="10113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15EDDA-BFDD-4A2A-87FD-C3F00269C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9" y="365129"/>
            <a:ext cx="9163051" cy="1325563"/>
          </a:xfrm>
        </p:spPr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00F4BC9-7533-4257-AC5D-A9078B136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9DC99A8-DECD-42B6-9BEB-0662AD2D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fld id="{806FF028-1527-49C7-8C2A-F9DD65CD2E91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89854AF-14E7-43E0-A57F-24C3AFF41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F77FDC-E9EC-4613-A72E-57C95D444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fld id="{69DAC883-F6D5-4561-88B8-9E99CAEE8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34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C590139-D545-45F4-B1B3-B5FB8AF54B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96E4326-7C5E-48D9-A6AA-375B4176C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3B1E466-0FD3-414A-8B78-5F57AC18D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FF028-1527-49C7-8C2A-F9DD65CD2E91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15CDDB5-4165-40ED-AB08-F07B7EBDD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C88DD6E-1CBD-4158-AF66-DBB3B0E3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AC883-F6D5-4561-88B8-9E99CAEE8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84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7B823152-9B39-48F3-AF5E-698D51BD7DBC}"/>
              </a:ext>
            </a:extLst>
          </p:cNvPr>
          <p:cNvSpPr/>
          <p:nvPr userDrawn="1"/>
        </p:nvSpPr>
        <p:spPr>
          <a:xfrm>
            <a:off x="603357" y="365127"/>
            <a:ext cx="10985291" cy="1347844"/>
          </a:xfrm>
          <a:prstGeom prst="rect">
            <a:avLst/>
          </a:prstGeom>
          <a:solidFill>
            <a:srgbClr val="D3E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2622E3D-B945-41C2-9EAF-E9ADBDCCA204}"/>
              </a:ext>
            </a:extLst>
          </p:cNvPr>
          <p:cNvSpPr/>
          <p:nvPr userDrawn="1"/>
        </p:nvSpPr>
        <p:spPr>
          <a:xfrm>
            <a:off x="603357" y="1712971"/>
            <a:ext cx="10985291" cy="4463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E91BBE-F8EC-47B0-AFB4-7C135CD03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3" y="365129"/>
            <a:ext cx="9258300" cy="1325563"/>
          </a:xfrm>
        </p:spPr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90A1343-42C8-4F2B-BD07-24C2F3B01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77F4B73-5B64-4F35-9481-7A9E32E0C8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fld id="{806FF028-1527-49C7-8C2A-F9DD65CD2E91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3E3E3F7-3B8B-44E3-B4B9-B83D554E2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BA967A2-92B5-47D0-817A-8E8B745F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fld id="{69DAC883-F6D5-4561-88B8-9E99CAEE8B66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DF63E0B-CE8B-4C44-A1A1-B88001FCB4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81" y="545254"/>
            <a:ext cx="1187347" cy="101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6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CC0D8BF4-5E7B-4054-BFF5-F1B638B9985D}"/>
              </a:ext>
            </a:extLst>
          </p:cNvPr>
          <p:cNvSpPr/>
          <p:nvPr userDrawn="1"/>
        </p:nvSpPr>
        <p:spPr>
          <a:xfrm>
            <a:off x="603357" y="3045472"/>
            <a:ext cx="10985291" cy="32470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50045901-ADDC-426E-9ADD-9CCD8FAEF4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55" y="565150"/>
            <a:ext cx="10985292" cy="248017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08CCADD6-0824-4955-ADA3-6CD2872316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3" y="1314404"/>
            <a:ext cx="3052844" cy="26003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55E12C-E36F-4577-9167-AB2C27D3B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851" y="3045324"/>
            <a:ext cx="6832600" cy="842418"/>
          </a:xfrm>
        </p:spPr>
        <p:txBody>
          <a:bodyPr anchor="b"/>
          <a:lstStyle>
            <a:lvl1pPr>
              <a:defRPr sz="45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FDB0847-6AE4-4F98-AD67-0A148837F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14887" y="3905353"/>
            <a:ext cx="6832601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4843390-5CBF-46E6-AD1C-44490C587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806FF028-1527-49C7-8C2A-F9DD65CD2E91}" type="datetimeFigureOut">
              <a:rPr lang="ru-RU" smtClean="0"/>
              <a:pPr/>
              <a:t>30.07.2023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9F7AF97-9574-4CE7-8E49-20DEB4912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0AA6FE-5748-46D5-91FA-A48A9EDB8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69DAC883-F6D5-4561-88B8-9E99CAEE8B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261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E2C0C8C0-9C4A-4331-95FE-3A6A2DA9553E}"/>
              </a:ext>
            </a:extLst>
          </p:cNvPr>
          <p:cNvSpPr/>
          <p:nvPr userDrawn="1"/>
        </p:nvSpPr>
        <p:spPr>
          <a:xfrm>
            <a:off x="603357" y="365127"/>
            <a:ext cx="10985291" cy="1347844"/>
          </a:xfrm>
          <a:prstGeom prst="rect">
            <a:avLst/>
          </a:prstGeom>
          <a:solidFill>
            <a:srgbClr val="D3E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7CD5F91D-F4A7-4BD4-829C-0CF82CD0C249}"/>
              </a:ext>
            </a:extLst>
          </p:cNvPr>
          <p:cNvSpPr/>
          <p:nvPr userDrawn="1"/>
        </p:nvSpPr>
        <p:spPr>
          <a:xfrm>
            <a:off x="603357" y="1712971"/>
            <a:ext cx="10985291" cy="4463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C16CF91-E751-4EFC-BE63-FF7DC4E05E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81" y="545254"/>
            <a:ext cx="1187347" cy="10113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1A925E-2537-4F7C-870D-C40FC68CE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073" y="365129"/>
            <a:ext cx="9267825" cy="1325563"/>
          </a:xfrm>
        </p:spPr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CF05EEB-D32F-4E6D-AF85-2CCF5D82B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06BB202-D0F9-4C08-9579-5FB61260E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22207EE-6ED8-447F-B4A7-09907B8E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fld id="{806FF028-1527-49C7-8C2A-F9DD65CD2E91}" type="datetimeFigureOut">
              <a:rPr lang="ru-RU" smtClean="0"/>
              <a:t>30.07.2023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89D49DB-80B7-48E6-BDF3-4891CE22A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12D1DB2-5014-4AA4-B94B-6B559A065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fld id="{69DAC883-F6D5-4561-88B8-9E99CAEE8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753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3E6FE09-8552-4ABA-85D1-F7AC135F597D}"/>
              </a:ext>
            </a:extLst>
          </p:cNvPr>
          <p:cNvSpPr/>
          <p:nvPr userDrawn="1"/>
        </p:nvSpPr>
        <p:spPr>
          <a:xfrm>
            <a:off x="603357" y="365127"/>
            <a:ext cx="10985291" cy="1347844"/>
          </a:xfrm>
          <a:prstGeom prst="rect">
            <a:avLst/>
          </a:prstGeom>
          <a:solidFill>
            <a:srgbClr val="D3E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F1AC497-6751-4432-BF52-63877F40AED9}"/>
              </a:ext>
            </a:extLst>
          </p:cNvPr>
          <p:cNvSpPr/>
          <p:nvPr userDrawn="1"/>
        </p:nvSpPr>
        <p:spPr>
          <a:xfrm>
            <a:off x="603357" y="1712971"/>
            <a:ext cx="10985291" cy="4463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006451-BF20-4A00-A525-23509E67C9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81" y="545254"/>
            <a:ext cx="1187347" cy="10113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9E6CDD-88A1-469A-81C8-EFD22DD98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163" y="365129"/>
            <a:ext cx="9128228" cy="1325563"/>
          </a:xfr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77F5312-FF0A-45A0-ABD3-ED577B0FD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E8DBF40-1DC5-44DE-BFA2-3DAF99F62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96588AF-9FE6-4E9B-9CB4-CAC3650038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8AE189D-B2E2-4B5D-8A25-13E37C1EDF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1C7B9F5-A414-490D-AAA1-35E80019C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fld id="{806FF028-1527-49C7-8C2A-F9DD65CD2E91}" type="datetimeFigureOut">
              <a:rPr lang="ru-RU" smtClean="0"/>
              <a:t>30.07.2023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D28B13F-4C67-4D8D-B420-8BB42FDC2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1859774-C1A6-4951-8B15-A8B08D679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fld id="{69DAC883-F6D5-4561-88B8-9E99CAEE8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27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4D00269-C521-4841-B863-8E0522D5E5B7}"/>
              </a:ext>
            </a:extLst>
          </p:cNvPr>
          <p:cNvSpPr/>
          <p:nvPr userDrawn="1"/>
        </p:nvSpPr>
        <p:spPr>
          <a:xfrm>
            <a:off x="603357" y="365127"/>
            <a:ext cx="10985291" cy="1347844"/>
          </a:xfrm>
          <a:prstGeom prst="rect">
            <a:avLst/>
          </a:prstGeom>
          <a:solidFill>
            <a:srgbClr val="D3E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2508228-4136-42EE-9D91-9CE173644301}"/>
              </a:ext>
            </a:extLst>
          </p:cNvPr>
          <p:cNvSpPr/>
          <p:nvPr userDrawn="1"/>
        </p:nvSpPr>
        <p:spPr>
          <a:xfrm>
            <a:off x="603357" y="1712971"/>
            <a:ext cx="10985291" cy="4463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1DF7D69-8677-456D-9CC2-7D8DAA5A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81" y="545254"/>
            <a:ext cx="1187347" cy="10113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14B509-6107-4F01-94C3-C5E4FDF4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9" y="365129"/>
            <a:ext cx="9163051" cy="1325563"/>
          </a:xfrm>
        </p:spPr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D1EE7ED-C2BD-4E58-BE7B-0FB6B5627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fld id="{806FF028-1527-49C7-8C2A-F9DD65CD2E91}" type="datetimeFigureOut">
              <a:rPr lang="ru-RU" smtClean="0"/>
              <a:t>30.07.2023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F1E6346-2E27-4D30-8FB3-642C6DF0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BA80E73-1FA9-49CE-9BF8-0512C838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fld id="{69DAC883-F6D5-4561-88B8-9E99CAEE8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87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EBFA441-50F2-449F-896D-DA88FB0009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fld id="{806FF028-1527-49C7-8C2A-F9DD65CD2E91}" type="datetimeFigureOut">
              <a:rPr lang="ru-RU" smtClean="0"/>
              <a:t>30.07.2023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9523F0E-BEE5-4ACC-9F5F-6E98B52B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EA8E2BB-BF1E-4B0F-B903-9AB13A4E1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fld id="{69DAC883-F6D5-4561-88B8-9E99CAEE8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063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B02C0132-CE01-4027-A6AB-5E05A839BEB9}"/>
              </a:ext>
            </a:extLst>
          </p:cNvPr>
          <p:cNvSpPr/>
          <p:nvPr userDrawn="1"/>
        </p:nvSpPr>
        <p:spPr>
          <a:xfrm>
            <a:off x="603357" y="365127"/>
            <a:ext cx="10985291" cy="5811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0B960306-B182-47CC-A8EA-A9DC0AC3B3AF}"/>
              </a:ext>
            </a:extLst>
          </p:cNvPr>
          <p:cNvSpPr/>
          <p:nvPr userDrawn="1"/>
        </p:nvSpPr>
        <p:spPr>
          <a:xfrm>
            <a:off x="603353" y="365127"/>
            <a:ext cx="4579835" cy="1347844"/>
          </a:xfrm>
          <a:prstGeom prst="rect">
            <a:avLst/>
          </a:prstGeom>
          <a:solidFill>
            <a:srgbClr val="D3E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7FA2A8E-6274-4B9E-B270-8575C8C849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81" y="545254"/>
            <a:ext cx="1187347" cy="10113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546C21-AAAA-44BF-832D-E02457D2C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1" y="987574"/>
            <a:ext cx="2781300" cy="4811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0FCB657-5068-4669-93E6-EFEDD2FBF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15797EA-E9AE-4416-9E5A-F295607FE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2300562-F8FE-4E4D-A387-642C9AC0A9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fld id="{806FF028-1527-49C7-8C2A-F9DD65CD2E91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0FD5411-4E31-4925-BF0D-B084B57E9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A83ACD4-86E1-4A48-A54A-90125092E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fld id="{69DAC883-F6D5-4561-88B8-9E99CAEE8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93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F31A951-1D33-4332-8209-A55F1DFE1C99}"/>
              </a:ext>
            </a:extLst>
          </p:cNvPr>
          <p:cNvSpPr/>
          <p:nvPr userDrawn="1"/>
        </p:nvSpPr>
        <p:spPr>
          <a:xfrm>
            <a:off x="603357" y="365127"/>
            <a:ext cx="10985291" cy="5811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32BBFA9-5DB6-4C2F-A407-FC4C1BB56533}"/>
              </a:ext>
            </a:extLst>
          </p:cNvPr>
          <p:cNvSpPr/>
          <p:nvPr userDrawn="1"/>
        </p:nvSpPr>
        <p:spPr>
          <a:xfrm>
            <a:off x="603353" y="365127"/>
            <a:ext cx="4579835" cy="1347844"/>
          </a:xfrm>
          <a:prstGeom prst="rect">
            <a:avLst/>
          </a:prstGeom>
          <a:solidFill>
            <a:srgbClr val="D3E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4391520-3577-4319-A2BB-69DD751E87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81" y="545254"/>
            <a:ext cx="1187347" cy="10113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98466E-480A-4B92-AF4B-830E12385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3" y="457200"/>
            <a:ext cx="2581275" cy="109940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E272AE4-506D-4ABF-ABF5-AB3DC5A8FF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A197B40-099B-4422-A069-FC4858521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6AA2A8A-B40B-4C90-8B6C-099BFB5F1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fld id="{806FF028-1527-49C7-8C2A-F9DD65CD2E91}" type="datetimeFigureOut">
              <a:rPr lang="ru-RU" smtClean="0"/>
              <a:t>30.07.2023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649C89C-5551-4D1B-9550-4D60AB223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F0D3A70-3522-4795-86BB-F604630E5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fld id="{69DAC883-F6D5-4561-88B8-9E99CAEE8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874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FF257B-BDC5-466D-A2BB-80C9EB95A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BCD7074-B07C-4FB8-BD54-0DD54157E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4B86EFF-E019-4459-92D6-BD7509979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FF028-1527-49C7-8C2A-F9DD65CD2E91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D44BB2F-43D4-40BC-B83A-D751ADB22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F6EA4DE-0C11-457C-A90E-88B192DBE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AC883-F6D5-4561-88B8-9E99CAEE8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39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andia.ru/text/category/vodohranilishe/" TargetMode="External"/><Relationship Id="rId2" Type="http://schemas.openxmlformats.org/officeDocument/2006/relationships/hyperlink" Target="http://pandia.ru/text/category/vodoprovod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0F0985-668D-4F63-8C9B-342C893335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4400" y="2451130"/>
            <a:ext cx="6313797" cy="160682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 города Москвы Школа №1678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«Восточное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Дегунино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F9CB010-0A42-41B4-91B2-27A9E3A7A2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0308" y="5666282"/>
            <a:ext cx="4515016" cy="490518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А.Д. Калмыкова – воспитатель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97" y="5845061"/>
            <a:ext cx="216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710F0985-668D-4F63-8C9B-342C89333575}"/>
              </a:ext>
            </a:extLst>
          </p:cNvPr>
          <p:cNvSpPr txBox="1">
            <a:spLocks/>
          </p:cNvSpPr>
          <p:nvPr/>
        </p:nvSpPr>
        <p:spPr>
          <a:xfrm>
            <a:off x="2005350" y="4314247"/>
            <a:ext cx="8568655" cy="1014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Познавательно-исследовательский проект  на тему: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«Вода : от А до Я»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754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50" y="365130"/>
            <a:ext cx="7583446" cy="131539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Артезианская скважина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10" y="1693889"/>
            <a:ext cx="5513790" cy="4467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85810" y="1997839"/>
            <a:ext cx="5066677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какая ж вода называется ключевой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вода, которая долгое время накапливается в не видимых подземных кладовых. Она зажата между водоупорными слоями и вырваться на поверхность может, если найдет свободный выход (родник) или её выпустит на поверхность человек (артезианская скважина)</a:t>
            </a:r>
          </a:p>
        </p:txBody>
      </p:sp>
    </p:spTree>
    <p:extLst>
      <p:ext uri="{BB962C8B-B14F-4D97-AF65-F5344CB8AC3E}">
        <p14:creationId xmlns:p14="http://schemas.microsoft.com/office/powerpoint/2010/main" val="39273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3613" y="365129"/>
            <a:ext cx="8295807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сследовательская 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деятельность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4400" y="1859340"/>
            <a:ext cx="1025327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Формирование и расширение представлений у детей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ключевой воде через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ключевой воде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где она находиться, как она поступает к нам в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дом? сделать макет разреза почвы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мыслительных способностей детей (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формулировать вопросы, сравнивать, обобщать, делать выводы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памяти,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внимания;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усидчивости и аккуратности, умения работать в коллективе.</a:t>
            </a:r>
          </a:p>
        </p:txBody>
      </p:sp>
    </p:spTree>
    <p:extLst>
      <p:ext uri="{BB962C8B-B14F-4D97-AF65-F5344CB8AC3E}">
        <p14:creationId xmlns:p14="http://schemas.microsoft.com/office/powerpoint/2010/main" val="4014682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36" y="555001"/>
            <a:ext cx="10758759" cy="589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557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73" y="1792706"/>
            <a:ext cx="5020402" cy="406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011" y="1905001"/>
            <a:ext cx="3995218" cy="41164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13679" y="347973"/>
            <a:ext cx="9423816" cy="1613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Aft>
                <a:spcPts val="1125"/>
              </a:spcAft>
            </a:pP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Артезианская вода  прячется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 несколькими слоями земли (суглинок, песок, глина, водоносный песок, водоупорная глина, водоносный известняк с чистой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водой)</a:t>
            </a: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Это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вода очень чистая и полезная.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Aft>
                <a:spcPts val="1125"/>
              </a:spcAft>
            </a:pP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581736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emts.qipru.users.photofile.ru/photo/semts.qipru/151006397/xlarge/1680269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7109" y="4475406"/>
            <a:ext cx="2166137" cy="1624603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323474" y="1675474"/>
            <a:ext cx="721196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Я воду в стакан из-под крана </a:t>
            </a: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налила.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На свет </a:t>
            </a: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посмотрела 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- она очень прозрачна</a:t>
            </a:r>
            <a:b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Понюхала 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ее и немного </a:t>
            </a: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отпила.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Нет вкуса, нет запаха. Все однозначно.</a:t>
            </a:r>
            <a:endParaRPr lang="ru-RU" sz="2000" b="1" dirty="0">
              <a:solidFill>
                <a:srgbClr val="002060"/>
              </a:solidFill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А в горном ключе если воду набрать,</a:t>
            </a:r>
            <a:b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На вкус она будет совсем уж иной.</a:t>
            </a:r>
            <a:b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Словами, пожалуй, и не передать,</a:t>
            </a:r>
            <a:b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Как вкусно напиться водой ключевой</a:t>
            </a:r>
            <a:r>
              <a:rPr lang="ru-RU" sz="24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002060"/>
              </a:solidFill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219599" y="561620"/>
            <a:ext cx="8496944" cy="715089"/>
          </a:xfrm>
          <a:prstGeom prst="round2DiagRect">
            <a:avLst/>
          </a:prstGeom>
          <a:solidFill>
            <a:srgbClr val="5EECC7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Вода из-под крана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441" y="1846055"/>
            <a:ext cx="3690102" cy="409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090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3613" y="569626"/>
            <a:ext cx="8142503" cy="1121066"/>
          </a:xfrm>
        </p:spPr>
        <p:txBody>
          <a:bodyPr>
            <a:noAutofit/>
          </a:bodyPr>
          <a:lstStyle/>
          <a:p>
            <a:pPr lvl="0" algn="ctr" defTabSz="914400" fontAlgn="base">
              <a:lnSpc>
                <a:spcPct val="100000"/>
              </a:lnSpc>
              <a:spcAft>
                <a:spcPct val="0"/>
              </a:spcAft>
            </a:pPr>
            <a:r>
              <a:rPr lang="ru-RU" altLang="ru-RU" sz="5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5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5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Вода приходит в дом</a:t>
            </a:r>
            <a:br>
              <a:rPr lang="ru-RU" altLang="ru-RU" sz="5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5400" i="1" dirty="0" smtClean="0">
                <a:solidFill>
                  <a:srgbClr val="990099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ru-RU" altLang="ru-RU" sz="5400" i="1" dirty="0" smtClean="0">
                <a:solidFill>
                  <a:srgbClr val="990099"/>
                </a:solidFill>
                <a:latin typeface="Arial" charset="0"/>
                <a:ea typeface="+mn-ea"/>
                <a:cs typeface="Arial" charset="0"/>
              </a:rPr>
            </a:br>
            <a:endParaRPr lang="ru-RU" sz="5400" dirty="0"/>
          </a:p>
        </p:txBody>
      </p:sp>
      <p:pic>
        <p:nvPicPr>
          <p:cNvPr id="30722" name="Picture 2" descr="https://ds04.infourok.ru/uploads/ex/0289/000a89d8-9f340f09/hello_html_m5bf992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027" y="1071642"/>
            <a:ext cx="5346425" cy="384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9449" y="4916929"/>
            <a:ext cx="105980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вода приходит в наш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дом?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пользуемся не артезианской водой, а водой из рек (Волга, Москва река).</a:t>
            </a:r>
          </a:p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вода попадает в огромный колодец - водоприёмник.</a:t>
            </a:r>
          </a:p>
        </p:txBody>
      </p:sp>
    </p:spTree>
    <p:extLst>
      <p:ext uri="{BB962C8B-B14F-4D97-AF65-F5344CB8AC3E}">
        <p14:creationId xmlns:p14="http://schemas.microsoft.com/office/powerpoint/2010/main" val="87065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50" y="365129"/>
            <a:ext cx="8497238" cy="1325563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Calibri"/>
              </a:rPr>
              <a:t>Насосы 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Calibri"/>
              </a:rPr>
              <a:t>качают воду день и ночь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7106" name="Picture 2" descr="http://www.actiweb.es/sondeosjavier/imagen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10" y="1724886"/>
            <a:ext cx="3756859" cy="443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217" y="1724886"/>
            <a:ext cx="3437845" cy="443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60" y="1724886"/>
            <a:ext cx="3326257" cy="443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06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49" y="365129"/>
            <a:ext cx="7959841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поступает по трубам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4" name="Picture 2" descr="http://teplotehnik.ru/img/proekt_vnut_sis_vodosnab_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50" y="2285999"/>
            <a:ext cx="5027926" cy="282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989" y="1921043"/>
            <a:ext cx="5128114" cy="383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062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Интересные факты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757" y="3851247"/>
            <a:ext cx="2975095" cy="223132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83" y="1814800"/>
            <a:ext cx="1658143" cy="22108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1" y="4125432"/>
            <a:ext cx="2605838" cy="19543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792" y="1814800"/>
            <a:ext cx="1665420" cy="22205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77" y="1773078"/>
            <a:ext cx="1689434" cy="22525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779" y="625643"/>
            <a:ext cx="3999832" cy="299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golfstrim-nn.ru/images/1/photo-gallery/ochistka_vody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17" y="1004341"/>
            <a:ext cx="9993442" cy="562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646" y="81011"/>
            <a:ext cx="109428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Воду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очистить, она не пригодна к использованию. Для этого строят станции очистки воды. И лишь после этого вода появляется у нас в доме.</a:t>
            </a:r>
          </a:p>
        </p:txBody>
      </p:sp>
    </p:spTree>
    <p:extLst>
      <p:ext uri="{BB962C8B-B14F-4D97-AF65-F5344CB8AC3E}">
        <p14:creationId xmlns:p14="http://schemas.microsoft.com/office/powerpoint/2010/main" val="3351370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Матрица проекта: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9672" y="1817743"/>
            <a:ext cx="10886303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Актуальность: </a:t>
            </a: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Однажды, читая сказку, дети обратили внимание на слова «ключевая вода» и существует ли эта вода на самом деле. В дальнейших наших беседах  с детьми о воде, возникли вопросы:</a:t>
            </a: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где находиться ключевая вода?</a:t>
            </a: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как 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поступает вода в кран? </a:t>
            </a: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как 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где проходит очистку вода?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Конечно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трудно рассуждать об этом, не имея наглядного примера. Ч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тобы 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расширить знания детей о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ключевой воде  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разработали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познавательно-исследовательский 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«Вода: от А до Я».</a:t>
            </a:r>
            <a:endParaRPr lang="ru-RU" altLang="ru-RU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113" y="396931"/>
            <a:ext cx="1412353" cy="114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36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50" y="365129"/>
            <a:ext cx="8467258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Бытовые фильтры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pomoshnik.in.ua/image/cache/data-uslugi-muzh-na-chas-santehnik-filtr-dlia-vody-filtr-vody1-120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139" y="1706200"/>
            <a:ext cx="3579654" cy="368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hop.nohoho.ru/sites/shop.nohoho.ru/files/z3a302poq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85218" y="1706200"/>
            <a:ext cx="3312825" cy="331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07139" y="5155899"/>
            <a:ext cx="96356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тем как пить воду, нужно очистить ее с помощью фильтров для домашнего использования – они есть у нас дома.</a:t>
            </a:r>
          </a:p>
        </p:txBody>
      </p:sp>
    </p:spTree>
    <p:extLst>
      <p:ext uri="{BB962C8B-B14F-4D97-AF65-F5344CB8AC3E}">
        <p14:creationId xmlns:p14="http://schemas.microsoft.com/office/powerpoint/2010/main" val="15554187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518" y="2807367"/>
            <a:ext cx="5187060" cy="3882190"/>
          </a:xfrm>
          <a:prstGeom prst="rect">
            <a:avLst/>
          </a:prstGeom>
        </p:spPr>
      </p:pic>
      <p:pic>
        <p:nvPicPr>
          <p:cNvPr id="1028" name="Picture 4" descr="http://i2-ww.ru/wp-content/uploads/2018/02/pi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4" y="288759"/>
            <a:ext cx="6470421" cy="413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2835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pp.vk.me/c624222/v624222107/2e14b/-V1JKLY4n20.jpg"/>
          <p:cNvPicPr>
            <a:picLocks noChangeAspect="1" noChangeArrowheads="1"/>
          </p:cNvPicPr>
          <p:nvPr/>
        </p:nvPicPr>
        <p:blipFill>
          <a:blip r:embed="rId2" cstate="print"/>
          <a:srcRect b="44"/>
          <a:stretch>
            <a:fillRect/>
          </a:stretch>
        </p:blipFill>
        <p:spPr bwMode="auto">
          <a:xfrm>
            <a:off x="1007436" y="1052736"/>
            <a:ext cx="10273141" cy="4248472"/>
          </a:xfrm>
          <a:prstGeom prst="roundRect">
            <a:avLst/>
          </a:prstGeom>
          <a:noFill/>
          <a:ln w="57150">
            <a:solidFill>
              <a:srgbClr val="F2584C"/>
            </a:solidFill>
            <a:prstDash val="sysDot"/>
          </a:ln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487488" y="5373231"/>
            <a:ext cx="97930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Воду нужно уважать —</a:t>
            </a:r>
            <a:b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Это должен каждый знать!</a:t>
            </a:r>
            <a:b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Совершенно не секрет —</a:t>
            </a:r>
            <a:b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Без воды нам жизни нет!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Ни умыться, ни напиться,</a:t>
            </a:r>
            <a:b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И не сможем насладиться</a:t>
            </a:r>
            <a:b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Ни природой, ни пейзажем</a:t>
            </a:r>
            <a:b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Без воды угаснет каждый!</a:t>
            </a:r>
            <a:endParaRPr lang="ru-RU" sz="2000" b="1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431373" y="188655"/>
            <a:ext cx="11329259" cy="715089"/>
          </a:xfrm>
          <a:prstGeom prst="round2DiagRect">
            <a:avLst/>
          </a:prstGeom>
          <a:solidFill>
            <a:srgbClr val="5EECC7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Любите и берегите воду!</a:t>
            </a:r>
            <a:endParaRPr lang="ru-RU" sz="36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608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 defTabSz="914400" fontAlgn="base">
              <a:lnSpc>
                <a:spcPct val="100000"/>
              </a:lnSpc>
              <a:spcAft>
                <a:spcPct val="0"/>
              </a:spcAft>
            </a:pPr>
            <a:r>
              <a:rPr lang="ru-RU" altLang="ru-RU" sz="4000" dirty="0" smtClean="0">
                <a:solidFill>
                  <a:schemeClr val="accent5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/>
            </a:r>
            <a:br>
              <a:rPr lang="ru-RU" altLang="ru-RU" sz="4000" dirty="0" smtClean="0">
                <a:solidFill>
                  <a:schemeClr val="accent5">
                    <a:lumMod val="50000"/>
                  </a:schemeClr>
                </a:solidFill>
                <a:latin typeface="Arial"/>
                <a:ea typeface="+mn-ea"/>
                <a:cs typeface="+mn-cs"/>
              </a:rPr>
            </a:br>
            <a:r>
              <a:rPr lang="ru-RU" altLang="ru-RU" sz="40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СПАСИБО  </a:t>
            </a:r>
            <a:r>
              <a:rPr lang="ru-RU" altLang="ru-RU" sz="4000" b="1" dirty="0">
                <a:solidFill>
                  <a:schemeClr val="accent5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ЗА  ВНИМАНИЕ</a:t>
            </a:r>
            <a:r>
              <a:rPr lang="ru-RU" altLang="ru-RU" sz="4000" dirty="0">
                <a:solidFill>
                  <a:schemeClr val="accent5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!</a:t>
            </a:r>
            <a:r>
              <a:rPr lang="ru-RU" altLang="ru-RU" sz="4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/>
            </a:r>
            <a:br>
              <a:rPr lang="ru-RU" altLang="ru-RU" sz="4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1026" name="Picture 2" descr="http://ikt.rodnik452.caduk.ru/images/18411256be7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95" y="1909424"/>
            <a:ext cx="4935408" cy="407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3135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2502" y="1750675"/>
            <a:ext cx="9190219" cy="4351338"/>
          </a:xfrm>
        </p:spPr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познавательно-исследовательский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сентябрь-май.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дети,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познавательно-исследовательской работы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опытов, , бесед, изготовления макета, наблюдения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выявить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 о  ключевой воды и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существует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эта вода на самом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деле  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старшего дошкольного возраста.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496" y="505632"/>
            <a:ext cx="1414462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259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4238" y="1606836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 проекта :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Обучать детей исследовательской (поисковой) деятельности, развивать познавательный интерес и любознательность в процессе наблюдений за реальными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природными объектами.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Развивать мыслительные операции, умение выдвигать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делать выводы.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Учить объяснять наблюдаемое и фиксировать результаты доступными методами, принимать и ставить перед собой цель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отбирать средства и материалы для самостоятельной деятельности.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Расширять представления о значимости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ключевой воды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555" y="460661"/>
            <a:ext cx="1414462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888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2377" y="1858780"/>
            <a:ext cx="10559321" cy="389845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ключевая вода?»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«Вода в природе», «Круговорот воды в природе», «Ключевая вода и её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в жизни человека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>
              <a:lnSpc>
                <a:spcPct val="150000"/>
              </a:lnSpc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«ключевой водой»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как фактором, влияющим на здоровье человека; познакомить со свойством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ключевой воды, где она находиться;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рассказать, какую роль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играет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человека, как можно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в быту ;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любознательность.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516" y="415691"/>
            <a:ext cx="1414462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290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991545" y="595394"/>
            <a:ext cx="8981256" cy="1498283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5EECC7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Вода в 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природе</a:t>
            </a:r>
          </a:p>
          <a:p>
            <a:pPr indent="228600" algn="ctr">
              <a:lnSpc>
                <a:spcPct val="115000"/>
              </a:lnSpc>
              <a:spcAft>
                <a:spcPts val="1125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Наша планета состоит из воды и человек состоит из воды и всё живое на земле зависит от воды</a:t>
            </a:r>
            <a:r>
              <a:rPr lang="ru-RU" sz="20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2000" dirty="0">
              <a:ea typeface="Calibri"/>
              <a:cs typeface="Times New Roman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29" b="31"/>
          <a:stretch>
            <a:fillRect/>
          </a:stretch>
        </p:blipFill>
        <p:spPr bwMode="auto">
          <a:xfrm>
            <a:off x="2232475" y="2600163"/>
            <a:ext cx="2859938" cy="285993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BBBD5"/>
            </a:solidFill>
            <a:miter lim="800000"/>
            <a:headEnd/>
            <a:tailEnd/>
          </a:ln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8" name="Picture 8" descr="сканирова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7872" y="2311619"/>
            <a:ext cx="1440831" cy="314848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991544" y="5733256"/>
            <a:ext cx="3744416" cy="851694"/>
          </a:xfrm>
          <a:prstGeom prst="roundRect">
            <a:avLst/>
          </a:prstGeom>
          <a:solidFill>
            <a:srgbClr val="97F3DB"/>
          </a:solidFill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 fontScale="925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0099"/>
                </a:solidFill>
                <a:latin typeface="+mj-lt"/>
                <a:ea typeface="+mj-ea"/>
                <a:cs typeface="+mj-cs"/>
              </a:rPr>
              <a:t>Наша планета  Земля</a:t>
            </a:r>
            <a:br>
              <a:rPr lang="ru-RU" sz="2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0099"/>
                </a:solidFill>
                <a:latin typeface="+mj-lt"/>
                <a:ea typeface="+mj-ea"/>
                <a:cs typeface="+mj-cs"/>
              </a:rPr>
            </a:br>
            <a:r>
              <a:rPr lang="ru-RU" sz="2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0099"/>
                </a:solidFill>
                <a:latin typeface="+mj-lt"/>
                <a:ea typeface="+mj-ea"/>
                <a:cs typeface="+mj-cs"/>
              </a:rPr>
              <a:t>состоит из воды на 70 %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6888088" y="5805264"/>
            <a:ext cx="3600400" cy="779686"/>
          </a:xfrm>
          <a:prstGeom prst="roundRect">
            <a:avLst/>
          </a:prstGeom>
          <a:solidFill>
            <a:srgbClr val="97F3DB"/>
          </a:solidFill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0099"/>
                </a:solidFill>
                <a:latin typeface="+mj-lt"/>
                <a:ea typeface="+mj-ea"/>
                <a:cs typeface="+mj-cs"/>
              </a:rPr>
              <a:t>Человек тоже</a:t>
            </a:r>
            <a:br>
              <a:rPr lang="ru-RU" sz="2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0099"/>
                </a:solidFill>
                <a:latin typeface="+mj-lt"/>
                <a:ea typeface="+mj-ea"/>
                <a:cs typeface="+mj-cs"/>
              </a:rPr>
            </a:br>
            <a:r>
              <a:rPr lang="ru-RU" sz="2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0099"/>
                </a:solidFill>
                <a:latin typeface="+mj-lt"/>
                <a:ea typeface="+mj-ea"/>
                <a:cs typeface="+mj-cs"/>
              </a:rPr>
              <a:t>состоит из воды на 70 %</a:t>
            </a:r>
          </a:p>
        </p:txBody>
      </p:sp>
    </p:spTree>
    <p:extLst>
      <p:ext uri="{BB962C8B-B14F-4D97-AF65-F5344CB8AC3E}">
        <p14:creationId xmlns:p14="http://schemas.microsoft.com/office/powerpoint/2010/main" val="34595301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218544" y="321974"/>
            <a:ext cx="8379198" cy="1498283"/>
          </a:xfrm>
          <a:prstGeom prst="round2DiagRect">
            <a:avLst/>
          </a:prstGeom>
          <a:solidFill>
            <a:srgbClr val="5EECC7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Круговорот воды в 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природе</a:t>
            </a:r>
          </a:p>
          <a:p>
            <a:pPr lvl="0" indent="228600" algn="ctr">
              <a:lnSpc>
                <a:spcPct val="115000"/>
              </a:lnSpc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Идет дождь, вода падает на землю, потом просачивается через неё и поступает в водоёмы. 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(река, озеро, море, океан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)</a:t>
            </a:r>
            <a:endParaRPr lang="ru-RU" sz="2000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6" name="Picture 4" descr="http://skachatkartinki.ru/img/picture/Aug/22/b8fadaab984577d783067781620012b7/2.jpg"/>
          <p:cNvPicPr>
            <a:picLocks noChangeAspect="1" noChangeArrowheads="1"/>
          </p:cNvPicPr>
          <p:nvPr/>
        </p:nvPicPr>
        <p:blipFill>
          <a:blip r:embed="rId2" cstate="print"/>
          <a:srcRect b="43"/>
          <a:stretch>
            <a:fillRect/>
          </a:stretch>
        </p:blipFill>
        <p:spPr bwMode="auto">
          <a:xfrm>
            <a:off x="2887980" y="2117701"/>
            <a:ext cx="6416040" cy="395471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7460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25"/>
          <a:stretch>
            <a:fillRect/>
          </a:stretch>
        </p:blipFill>
        <p:spPr bwMode="auto">
          <a:xfrm>
            <a:off x="367968" y="1052736"/>
            <a:ext cx="11488671" cy="560072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31373" y="188787"/>
            <a:ext cx="11329259" cy="715089"/>
          </a:xfrm>
          <a:prstGeom prst="round2DiagRect">
            <a:avLst/>
          </a:prstGeom>
          <a:solidFill>
            <a:srgbClr val="5EECC7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водоёмы</a:t>
            </a:r>
            <a:endParaRPr lang="ru-RU" sz="36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74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15547" y="4816382"/>
            <a:ext cx="107998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наших домах есть </a:t>
            </a:r>
            <a:r>
              <a:rPr lang="ru-RU" sz="2400" dirty="0">
                <a:solidFill>
                  <a:srgbClr val="74339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2" tooltip="Водопровод"/>
              </a:rPr>
              <a:t>водопровод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Это очень удобно. Открыл кран – потекла вода. Не надо никуда бегать с вёдрами. А откуда вода в кране? Воду берут из рек, </a:t>
            </a:r>
            <a:r>
              <a:rPr lang="ru-RU" sz="2400" dirty="0">
                <a:solidFill>
                  <a:srgbClr val="74339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3" tooltip="Водохранилище"/>
              </a:rPr>
              <a:t>водохранилищ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или из-под земли.</a:t>
            </a:r>
            <a:endParaRPr lang="ru-RU" sz="240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reklamasevproduction.s3.amazonaws.com/kuban/advt_photo/264214/%D0%92%D0%BE%D0%B4%D0%BE%D0%BF%D1%80%D0%BE%D0%B2%D0%BE%D0%B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841" y="1495202"/>
            <a:ext cx="8856479" cy="332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0842" y="480922"/>
            <a:ext cx="88564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пользуется водой каждый день, это очень просто, открыл кран, и вода течёт из него.</a:t>
            </a:r>
          </a:p>
        </p:txBody>
      </p:sp>
    </p:spTree>
    <p:extLst>
      <p:ext uri="{BB962C8B-B14F-4D97-AF65-F5344CB8AC3E}">
        <p14:creationId xmlns:p14="http://schemas.microsoft.com/office/powerpoint/2010/main" val="37941742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678вдПрезентацияШаблон-4 (1)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1678">
      <a:majorFont>
        <a:latin typeface="Propis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1" id="{B5CFCA6A-0487-4D29-8DD6-BE539CF29617}" vid="{3E0DDF67-B6EF-4662-BDBA-A2A9455B3CE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1678вдПрезентацияШаблон-4 (1)</Template>
  <TotalTime>14860</TotalTime>
  <Words>430</Words>
  <Application>Microsoft Office PowerPoint</Application>
  <PresentationFormat>Произвольный</PresentationFormat>
  <Paragraphs>68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1678вдПрезентацияШаблон-4 (1)</vt:lpstr>
      <vt:lpstr>Государственное бюджетное общеобразовательное учреждение города Москвы Школа №1678 «Восточное Дегунино»</vt:lpstr>
      <vt:lpstr>Матрица проекта: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Артезианская скважина</vt:lpstr>
      <vt:lpstr>Исследовательская  деятельность </vt:lpstr>
      <vt:lpstr>Презентация PowerPoint</vt:lpstr>
      <vt:lpstr>Презентация PowerPoint</vt:lpstr>
      <vt:lpstr>Презентация PowerPoint</vt:lpstr>
      <vt:lpstr> Вода приходит в дом   </vt:lpstr>
      <vt:lpstr>Насосы качают воду день и ночь</vt:lpstr>
      <vt:lpstr>Вода поступает по трубам</vt:lpstr>
      <vt:lpstr>Интересные факты</vt:lpstr>
      <vt:lpstr>Презентация PowerPoint</vt:lpstr>
      <vt:lpstr>Бытовые фильтры</vt:lpstr>
      <vt:lpstr>Презентация PowerPoint</vt:lpstr>
      <vt:lpstr>Презентация PowerPoint</vt:lpstr>
      <vt:lpstr> СПАСИБО  ЗА 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Школа</dc:creator>
  <cp:lastModifiedBy>Panda</cp:lastModifiedBy>
  <cp:revision>193</cp:revision>
  <cp:lastPrinted>2018-04-20T17:02:44Z</cp:lastPrinted>
  <dcterms:created xsi:type="dcterms:W3CDTF">2017-12-14T07:56:26Z</dcterms:created>
  <dcterms:modified xsi:type="dcterms:W3CDTF">2023-07-30T10:12:47Z</dcterms:modified>
</cp:coreProperties>
</file>