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71" r:id="rId5"/>
    <p:sldId id="286" r:id="rId6"/>
    <p:sldId id="270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9D9D9"/>
    <a:srgbClr val="000000"/>
    <a:srgbClr val="7F7F7F"/>
    <a:srgbClr val="70AD47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40" d="100"/>
          <a:sy n="40" d="100"/>
        </p:scale>
        <p:origin x="-2088" y="-1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9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2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1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4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9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6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7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5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050C-032A-4EB5-AE7C-640DC723736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93FB-6E86-460A-A9FC-C6025FDB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perlogoped.com/assets/zhurnal/sravni-kartochk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9149" y="2596842"/>
            <a:ext cx="11843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4400" b="1" i="1" dirty="0">
                <a:ln w="3175" cmpd="sng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ДИДАКТИЧЕСКИЕ ИГРЫ КАК СРЕДСТВО ОЗНАКОМЛЕНИЯ ДОШКОЛЬНИКОВ С ТРАДИЦИЯМИ РУССКОГО НАРОДА</a:t>
            </a:r>
            <a:endParaRPr kumimoji="0" lang="ru-RU" sz="4400" b="1" i="1" u="none" strike="noStrike" kern="1200" cap="all" spc="0" normalizeH="0" baseline="0" noProof="0" dirty="0">
              <a:ln w="3175" cmpd="sng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963" y="6285412"/>
            <a:ext cx="297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-52"/>
              </a:rPr>
              <a:t>Балашов 2022</a:t>
            </a: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933" y="4805071"/>
            <a:ext cx="4037518" cy="1815882"/>
          </a:xfrm>
          <a:prstGeom prst="rect">
            <a:avLst/>
          </a:prstGeom>
          <a:solidFill>
            <a:srgbClr val="D9D9D9">
              <a:alpha val="70980"/>
            </a:srgbClr>
          </a:solidFill>
          <a:ln>
            <a:solidFill>
              <a:srgbClr val="70AD47">
                <a:alpha val="65882"/>
              </a:srgb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Выполнили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: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defTabSz="457200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оспитатели МДОУ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«Детский сад комбинированного вида «Одуванчик» города Балашова Саратовской области»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defTabSz="457200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Зубавленко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Елена Владимировна</a:t>
            </a:r>
          </a:p>
          <a:p>
            <a:pPr defTabSz="45720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Антипова Наталия Сергеевна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075" y="235027"/>
            <a:ext cx="11766376" cy="646331"/>
          </a:xfrm>
          <a:prstGeom prst="rect">
            <a:avLst/>
          </a:prstGeom>
          <a:solidFill>
            <a:srgbClr val="D9D9D9">
              <a:alpha val="70980"/>
            </a:srgbClr>
          </a:solidFill>
          <a:ln>
            <a:solidFill>
              <a:srgbClr val="70AD47">
                <a:alpha val="65882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Муниципальное дошкольное образовательное учреждение «Детский сад комбинированного вида «Одуванчик» города Балашова Саратовской области»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79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west.userapi.com/sun9-38/s/v1/ig2/aCcKopQtJlkF-xTwVZkooVIP8QMnzW5eE8g2CQZJcwScP1j7nlzKOdV3dTOgr1OwUY2kBWu7wxnR4Saa1I-DBzYE.jpg?size=1140x7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0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west.userapi.com/sun9-47/s/v1/ig2/ZS9IqlDAAcRKQHi-FZjgoemSHOk6TeO0fk2hH1ndPey78B-cpScQtMHWoezRu_YUz778xx0_6KNuJmsFGVVPQn4c.jpg?size=1140x7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sun9-west.userapi.com/sun9-14/s/v1/ig2/PV71K5hb9j9s6YD-ffhRd44iOKS-ZJpoClf3jD7pwWRaqP_noJIZxqfxx7aysIYqRKc0FO1qC-EjRT7watF-Tw6w.jpg?size=1000x7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12782" cy="34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north.userapi.com/sun9-79/s/v1/ig2/9LzPpsFh7tOa8lah1AL56ZfGselZ7c6AUcmnVZ3TM2dt6-e3sBctqoJR7kr0gg9mb9EfTPK-BrV25Gvlg6NjmBux.jpg?size=900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82" y="0"/>
            <a:ext cx="7279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east.userapi.com/sun9-42/s/v1/ig2/YEjbXflbjjVv_p637L8sC0UYyl9LtzDXvuDnq33iCTmdlYSBH2iiDB_GlrqMTBHvJlUCOPpkPSOlG8XEygsAQ0IJ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412"/>
            <a:ext cx="491278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94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east.userapi.com/sun9-34/s/v1/ig2/iGStspx7ROqbPcig28qvQVK3lKzrKXmkaX764RtYSQoJpEwC_Bb-n9I763yZ8NFBbvWQKQvwnye3A1hi2jFnD3F5.jpg?size=1000x6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6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west.userapi.com/sun9-53/s/v1/ig2/NpOe0mQSfccjSUfcMXuSmOrUC28OVYngrxfwB40vsb9S8_kRjufOkYxhR76kjisBcQokdc9RStm-MQEAZ4iS3oUD.jpg?size=1000x6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sun9-north.userapi.com/sun9-81/s/v1/ig2/0TjA4gDZ8ujiC-ZOoaOe75vbbDfZz_2_Mm5Jn9TNwUXuZF4MUEls9DGhtJzXk7xo1A7E77Ijufi29d-4I1vkmgTi.jpg?size=1080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652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east.userapi.com/sun9-24/s/v1/ig2/MraAWYHO0BL9Db6mXICBTlEGoh-Mh9E9G4NOvt9uHyL_TrIW_6BJS77ZugZT5vsPfTkcVEhQcyq3uVEzX_iJK4yh.jpg?size=108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475"/>
            <a:ext cx="3946525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west.userapi.com/sun9-61/s/v1/ig2/24Ok4VTngKNaygCvPX6TN7zMVxu4BBAvuS6TmCWkGVq5aNGBZfMYKgM3ISgQRYPpeomVzgIgWQq5lQgiM_XIrJCF.jpg?size=810x108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0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un9-east.userapi.com/sun9-30/s/v1/ig2/4_sJP2ZlDXpwD2Bjf7c7Z2ccZK5gF8sItwLXgDojbo6olpZO6r8gw2_jpB9jN4q77URvZDf6w-GgKzLxfGvUn2Yn.jpg?size=108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3886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sun9-west.userapi.com/sun9-72/s/v1/ig2/oAnCHQCKOXf9PgBGQpn3swIRfdhGGgrLg-pju-SqZ_u53MJIELpXUKr4X-CNVFPXIiTzdGl_NQKod8bnkHwt2rVF.jpg?size=754x1080&amp;quality=95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5" b="10525"/>
          <a:stretch/>
        </p:blipFill>
        <p:spPr bwMode="auto">
          <a:xfrm>
            <a:off x="8305800" y="3538752"/>
            <a:ext cx="3886200" cy="331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01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61" y="4418306"/>
            <a:ext cx="1904528" cy="137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676900" y="-1"/>
            <a:ext cx="6515100" cy="11049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2800" b="1" i="1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Выводы:</a:t>
            </a:r>
            <a:endParaRPr kumimoji="0" lang="ru-RU" sz="280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6897" y="1428750"/>
            <a:ext cx="6515101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Таким образом, важную роль, согласно федеральному государственному образовательному стандарту дошкольного образования, в формировании гармоничной личности играет усвоение народных традиций, что позволяет заложить фундамент для привития детям любви к родине, позволяет воспитать в них чувство патриотизма, заложить основы моральных ценностей. Игры-драматизации, как мы смогли убедиться, идеально подходят для этого. Материалы, приведенные в данной статье, могут быть полезны в работе дошкольной образовательной организации с целью совершенствования педагогического процесса по ознакомлению детей с народными традициями.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03" y="112765"/>
            <a:ext cx="963048" cy="9630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7851" y="112765"/>
            <a:ext cx="927703" cy="963048"/>
          </a:xfrm>
          <a:prstGeom prst="rect">
            <a:avLst/>
          </a:prstGeom>
        </p:spPr>
      </p:pic>
      <p:pic>
        <p:nvPicPr>
          <p:cNvPr id="12290" name="Picture 2" descr="https://sun9-west.userapi.com/sun9-40/s/v1/ig2/EEtCUbtDGgQII4F6HF1pTekBkYqbE4xcUzqS81KjqwNDQdeGtiKuDv4h7159ee9SfBxzPvhX5K0bt8kkVQHmW_Y0.jpg?size=1140x70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5292"/>
          <a:stretch/>
        </p:blipFill>
        <p:spPr bwMode="auto">
          <a:xfrm>
            <a:off x="0" y="-1"/>
            <a:ext cx="5676897" cy="39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east.userapi.com/sun9-36/s/v1/ig2/zpWmScYQtirBrbuElamEcxaYSJAdIo8ihIWTlBBFc5fLMFIJQo_EY9zIgpMX4k7EtSl6Hi84qHVUvhej18LHM98t.jpg?size=1080x1080&amp;quality=9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4"/>
          <a:stretch/>
        </p:blipFill>
        <p:spPr bwMode="auto">
          <a:xfrm>
            <a:off x="-75298" y="3030202"/>
            <a:ext cx="5752195" cy="38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west.userapi.com/sun9-10/s/v1/ig2/vsGvFCMcHMldceK8z24oRxRC93BnzpqcYfUzHbogPvnZcUD1Zl_rjGiJSZpzbppA5kf1DqlBo034TSk1kLqL1fmd.jpg?size=1280x96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739535"/>
            <a:ext cx="12192000" cy="21184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дошкольном детстве важнейшей деятельностью является игра, в ней дети знакомятся с окружающим миром, осваивают нормы поведения, принятые в обществе. Именно поэтому обучение детей продуктивнее всего строить в игровой форме. Одним из видов игр является игры-драматизации. Для ознакомления с народными традициями игры-драматизации наиболее эффективны. Они представляют собой интерактивный вид деятельности, основанный на литературном материале.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09466" y="309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66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19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5743575" cy="6832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288290" algn="ctr">
              <a:lnSpc>
                <a:spcPct val="150000"/>
              </a:lnSpc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игр-драматизаций как средства ознакомления детей с традициями русского народа заключаются в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28829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прочной базой для развития эмоциональной сферы;</a:t>
            </a:r>
          </a:p>
          <a:p>
            <a:pPr marL="342900" marR="28829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возможности для совершенствования речи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</a:p>
          <a:p>
            <a:pPr marL="342900" marR="28829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для творческого самовыражения и развития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28829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west.userapi.com/sun9-12/s/v1/ig2/0xdIw-IBbY_FPRObUyVuG6gRNqZoh0QIr-tkgM0iSKk4J2FyJSqxYg7NMtxeLniKvqUg-Z2580_BVXbBlhArzP5G.jpg?size=1080x108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"/>
            <a:ext cx="6444342" cy="68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east.userapi.com/sun9-19/s/v1/ig2/GE-DSQSXDO6rUmgPqfUbrHPlPrIUDbPQJxJaLdVjNsVzJk4CTeoW7IV8AQ5lD4yFvGHUCUqU7t4WXkz8uziyCh2B.jpg?size=1080x81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5720"/>
            <a:ext cx="12192001" cy="68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4514410"/>
            <a:ext cx="12191999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288290"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Приобщение дошкольников к русской народной культуре, к традициям и обычаям русского народа имеет первостепенное значение, так как это выступает не только одной из задач образования, но и является важнейшим фактором духовного объединения. На сегодняшний день в дошкольных образовательных организациях уделяется недостаточно внимания изучению отечественной культуры.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west.userapi.com/sun9-53/s/v1/ig2/Julj81xenwNUdVgMkgYvZ2oLODJT1vCS2dHXPPfNuKXBD2aqrpEnPsXkuGDVj4FV-69nj0r-U2qTvo5Go9rtqqdV.jpg?size=1280x96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9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4514409"/>
            <a:ext cx="12191999" cy="2400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288290"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Чтобы определить исходный уровень знаний детей о традициях русского народа, необходимо было выбрать диагностику и провести ее вместе с детьми. Диагностика состояла из трех бесед: первая была направлена на выявление знаний у детей о национальностях и этносе, вторая на знание национальных костюмов, предметов обихода и третья на знание русских народных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праздников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4/1618576560_8-phonoteka_org-p-svetlo-goluboi-fon-dlya-fotoshopa-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52540"/>
            <a:ext cx="12192000" cy="153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4000" b="1" i="1" dirty="0" smtClean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рисунок 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1. Уровни </a:t>
            </a:r>
            <a:r>
              <a:rPr lang="ru-RU" sz="4000" b="1" i="1" dirty="0" err="1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сформированности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представлений о русских народных традициях у детей старшего дошкольного возраста на констатирующем этапе эксперимента в экспериментальной группе.</a:t>
            </a:r>
            <a:endParaRPr kumimoji="0" lang="ru-RU" sz="4000" b="1" i="1" u="none" strike="noStrike" kern="1200" cap="all" spc="0" normalizeH="0" baseline="0" noProof="0" dirty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87" y="1102961"/>
            <a:ext cx="466725" cy="491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102961"/>
            <a:ext cx="466725" cy="491160"/>
          </a:xfrm>
          <a:prstGeom prst="rect">
            <a:avLst/>
          </a:prstGeom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371600" y="2190750"/>
            <a:ext cx="9601200" cy="4286250"/>
            <a:chOff x="7" y="7"/>
            <a:chExt cx="8950" cy="2780"/>
          </a:xfrm>
        </p:grpSpPr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222"/>
              <a:ext cx="3937" cy="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851" y="980"/>
              <a:ext cx="110" cy="110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851" y="1342"/>
              <a:ext cx="110" cy="11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7851" y="1704"/>
              <a:ext cx="110" cy="110"/>
            </a:xfrm>
            <a:prstGeom prst="rect">
              <a:avLst/>
            </a:pr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7" y="7"/>
              <a:ext cx="8950" cy="2780"/>
            </a:xfrm>
            <a:prstGeom prst="rect">
              <a:avLst/>
            </a:prstGeom>
            <a:noFill/>
            <a:ln w="9525">
              <a:solidFill>
                <a:srgbClr val="8585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324" y="377"/>
              <a:ext cx="5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12%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048" y="978"/>
              <a:ext cx="69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95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29%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837" y="1202"/>
              <a:ext cx="8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59%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8011" y="943"/>
              <a:ext cx="94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15"/>
                </a:lnSpc>
                <a:spcAft>
                  <a:spcPts val="0"/>
                </a:spcAft>
              </a:pPr>
              <a:endParaRPr lang="ru-RU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ts val="1015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Низкий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spc="-5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Средний</a:t>
              </a:r>
              <a:r>
                <a:rPr lang="ru-RU" spc="-215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Высокий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9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4/1618576560_8-phonoteka_org-p-svetlo-goluboi-fon-dlya-fotoshopa-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52540"/>
            <a:ext cx="12192000" cy="153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Рисунок 2. Уровни </a:t>
            </a:r>
            <a:r>
              <a:rPr lang="ru-RU" sz="4000" b="1" i="1" dirty="0" err="1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сформированности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представлений о русских народных традициях у детей старшего дошкольного возраста на констатирующем этапе эксперимента в контрольной группе.</a:t>
            </a:r>
            <a:endParaRPr kumimoji="0" lang="ru-RU" sz="4000" b="1" i="1" u="none" strike="noStrike" kern="1200" cap="all" spc="0" normalizeH="0" baseline="0" noProof="0" dirty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87" y="1102961"/>
            <a:ext cx="466725" cy="491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102961"/>
            <a:ext cx="466725" cy="491160"/>
          </a:xfrm>
          <a:prstGeom prst="rect">
            <a:avLst/>
          </a:prstGeom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371600" y="2190750"/>
            <a:ext cx="9601200" cy="4286250"/>
            <a:chOff x="7" y="7"/>
            <a:chExt cx="8950" cy="2780"/>
          </a:xfrm>
        </p:grpSpPr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222"/>
              <a:ext cx="3937" cy="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851" y="980"/>
              <a:ext cx="110" cy="110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851" y="1342"/>
              <a:ext cx="110" cy="11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7851" y="1704"/>
              <a:ext cx="110" cy="110"/>
            </a:xfrm>
            <a:prstGeom prst="rect">
              <a:avLst/>
            </a:pr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7" y="7"/>
              <a:ext cx="8950" cy="2780"/>
            </a:xfrm>
            <a:prstGeom prst="rect">
              <a:avLst/>
            </a:prstGeom>
            <a:noFill/>
            <a:ln w="9525">
              <a:solidFill>
                <a:srgbClr val="8585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324" y="377"/>
              <a:ext cx="5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6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048" y="978"/>
              <a:ext cx="69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95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41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837" y="1202"/>
              <a:ext cx="8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53%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8011" y="943"/>
              <a:ext cx="94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15"/>
                </a:lnSpc>
                <a:spcAft>
                  <a:spcPts val="0"/>
                </a:spcAft>
              </a:pPr>
              <a:endParaRPr lang="ru-RU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ts val="1015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Низкий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spc="-5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Средний</a:t>
              </a:r>
              <a:r>
                <a:rPr lang="ru-RU" spc="-215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Высокий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2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4/1618576560_8-phonoteka_org-p-svetlo-goluboi-fon-dlya-fotoshopa-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97327"/>
            <a:ext cx="12192000" cy="153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Рисунок 3. Уровни </a:t>
            </a:r>
            <a:r>
              <a:rPr lang="ru-RU" sz="4000" b="1" i="1" dirty="0" err="1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сформированности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представлений о русских народных традициях у детей старшего дошкольного возраста на </a:t>
            </a:r>
            <a:endParaRPr lang="ru-RU" sz="4000" b="1" i="1" dirty="0" smtClean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lvl="0" algn="ctr">
              <a:defRPr/>
            </a:pPr>
            <a:r>
              <a:rPr lang="ru-RU" sz="4000" b="1" i="1" dirty="0" smtClean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контрольном 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этапе эксперимента </a:t>
            </a:r>
            <a:endParaRPr lang="ru-RU" sz="4000" b="1" i="1" dirty="0" smtClean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lvl="0" algn="ctr">
              <a:defRPr/>
            </a:pPr>
            <a:r>
              <a:rPr lang="ru-RU" sz="4000" b="1" i="1" dirty="0" smtClean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 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экспериментальной группе.</a:t>
            </a:r>
            <a:endParaRPr kumimoji="0" lang="ru-RU" sz="4000" b="1" i="1" u="none" strike="noStrike" kern="1200" cap="all" spc="0" normalizeH="0" baseline="0" noProof="0" dirty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87" y="1102961"/>
            <a:ext cx="466725" cy="491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102961"/>
            <a:ext cx="466725" cy="491160"/>
          </a:xfrm>
          <a:prstGeom prst="rect">
            <a:avLst/>
          </a:prstGeom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371600" y="2190750"/>
            <a:ext cx="9601200" cy="4286250"/>
            <a:chOff x="7" y="7"/>
            <a:chExt cx="8950" cy="2780"/>
          </a:xfrm>
        </p:grpSpPr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222"/>
              <a:ext cx="3937" cy="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851" y="980"/>
              <a:ext cx="110" cy="110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851" y="1342"/>
              <a:ext cx="110" cy="11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7851" y="1704"/>
              <a:ext cx="110" cy="110"/>
            </a:xfrm>
            <a:prstGeom prst="rect">
              <a:avLst/>
            </a:pr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7" y="7"/>
              <a:ext cx="8950" cy="2780"/>
            </a:xfrm>
            <a:prstGeom prst="rect">
              <a:avLst/>
            </a:prstGeom>
            <a:noFill/>
            <a:ln w="9525">
              <a:solidFill>
                <a:srgbClr val="8585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324" y="377"/>
              <a:ext cx="5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9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048" y="978"/>
              <a:ext cx="69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95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39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837" y="1202"/>
              <a:ext cx="8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52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8011" y="943"/>
              <a:ext cx="94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15"/>
                </a:lnSpc>
                <a:spcAft>
                  <a:spcPts val="0"/>
                </a:spcAft>
              </a:pPr>
              <a:endParaRPr lang="ru-RU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ts val="1015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Средний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spc="-5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Низкий</a:t>
              </a:r>
              <a:endParaRPr lang="ru-RU" spc="-21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Высокий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honoteka.org/uploads/posts/2021-04/1618576560_8-phonoteka_org-p-svetlo-goluboi-fon-dlya-fotoshopa-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97327"/>
            <a:ext cx="12192000" cy="153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Рисунок 4. Уровни </a:t>
            </a:r>
            <a:r>
              <a:rPr lang="ru-RU" sz="4000" b="1" i="1" dirty="0" err="1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сформированности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представлений о русских народных традициях у детей старшего дошкольного возраста на контрольном этапе </a:t>
            </a:r>
            <a:endParaRPr lang="ru-RU" sz="4000" b="1" i="1" dirty="0" smtClean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lvl="0" algn="ctr">
              <a:defRPr/>
            </a:pPr>
            <a:r>
              <a:rPr lang="ru-RU" sz="4000" b="1" i="1" dirty="0" smtClean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эксперимента </a:t>
            </a:r>
            <a:r>
              <a:rPr lang="ru-RU" sz="4000" b="1" i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 контрольной группе.</a:t>
            </a:r>
            <a:endParaRPr kumimoji="0" lang="ru-RU" sz="4000" b="1" i="1" u="none" strike="noStrike" kern="1200" cap="all" spc="0" normalizeH="0" baseline="0" noProof="0" dirty="0">
              <a:ln w="3175" cmpd="sng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87" y="1102961"/>
            <a:ext cx="466725" cy="491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1102961"/>
            <a:ext cx="466725" cy="491160"/>
          </a:xfrm>
          <a:prstGeom prst="rect">
            <a:avLst/>
          </a:prstGeom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371600" y="2190750"/>
            <a:ext cx="9601200" cy="4286250"/>
            <a:chOff x="7" y="7"/>
            <a:chExt cx="8950" cy="2780"/>
          </a:xfrm>
        </p:grpSpPr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222"/>
              <a:ext cx="3937" cy="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851" y="980"/>
              <a:ext cx="110" cy="110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851" y="1342"/>
              <a:ext cx="110" cy="11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7851" y="1704"/>
              <a:ext cx="110" cy="110"/>
            </a:xfrm>
            <a:prstGeom prst="rect">
              <a:avLst/>
            </a:pr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7" y="7"/>
              <a:ext cx="8950" cy="2780"/>
            </a:xfrm>
            <a:prstGeom prst="rect">
              <a:avLst/>
            </a:prstGeom>
            <a:noFill/>
            <a:ln w="9525">
              <a:solidFill>
                <a:srgbClr val="8585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324" y="377"/>
              <a:ext cx="54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18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048" y="978"/>
              <a:ext cx="69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95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35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837" y="1202"/>
              <a:ext cx="8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47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%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8011" y="943"/>
              <a:ext cx="946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15"/>
                </a:lnSpc>
                <a:spcAft>
                  <a:spcPts val="0"/>
                </a:spcAft>
              </a:pPr>
              <a:endParaRPr lang="ru-RU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ts val="1015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Низкий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spc="-5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Средний</a:t>
              </a:r>
              <a:endParaRPr lang="ru-RU" spc="-21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endParaRPr lang="ru-RU" spc="-215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>
                <a:lnSpc>
                  <a:spcPts val="1800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Высокий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7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476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56</cp:revision>
  <dcterms:created xsi:type="dcterms:W3CDTF">2022-03-20T14:57:03Z</dcterms:created>
  <dcterms:modified xsi:type="dcterms:W3CDTF">2022-11-29T19:06:19Z</dcterms:modified>
</cp:coreProperties>
</file>