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6" r:id="rId6"/>
    <p:sldId id="261" r:id="rId7"/>
    <p:sldId id="279" r:id="rId8"/>
    <p:sldId id="268" r:id="rId9"/>
    <p:sldId id="274" r:id="rId10"/>
    <p:sldId id="278" r:id="rId11"/>
    <p:sldId id="277" r:id="rId12"/>
    <p:sldId id="276" r:id="rId13"/>
    <p:sldId id="275" r:id="rId14"/>
    <p:sldId id="273" r:id="rId15"/>
    <p:sldId id="272" r:id="rId16"/>
    <p:sldId id="271" r:id="rId17"/>
    <p:sldId id="280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673B-5FF9-480A-84B2-CA523C87A076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B1EE-020C-4A5C-B17E-364605C0A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66c19b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12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071678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«Нравственно –патриотическое </a:t>
            </a:r>
            <a:r>
              <a:rPr lang="ru-RU" sz="3200" b="1" dirty="0">
                <a:solidFill>
                  <a:schemeClr val="tx2"/>
                </a:solidFill>
              </a:rPr>
              <a:t>воспитание дошкольников 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через </a:t>
            </a:r>
            <a:r>
              <a:rPr lang="ru-RU" sz="3200" b="1" dirty="0">
                <a:solidFill>
                  <a:schemeClr val="tx2"/>
                </a:solidFill>
              </a:rPr>
              <a:t>волонтерскую </a:t>
            </a:r>
            <a:r>
              <a:rPr lang="ru-RU" sz="3200" b="1" dirty="0" smtClean="0">
                <a:solidFill>
                  <a:schemeClr val="tx2"/>
                </a:solidFill>
              </a:rPr>
              <a:t>деятельность»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214950"/>
            <a:ext cx="35719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Новикова Елена Александровна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71604" y="571480"/>
            <a:ext cx="5143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ДЕТСКИЙ САД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 № 26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СТАНИЦЫ ПАВЛОВСКОЙ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64"/>
            <a:ext cx="9144000" cy="6875364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Экологическая акция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«Сдай макулатуру — спаси дерево».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mstel\Documents\1а старшая группа №3\ФОТО\март\сбор макулатуры\1a13d2dd-383d-44b9-9c07-8db8e11f86e0.jpg"/>
          <p:cNvPicPr>
            <a:picLocks noChangeAspect="1" noChangeArrowheads="1"/>
          </p:cNvPicPr>
          <p:nvPr/>
        </p:nvPicPr>
        <p:blipFill>
          <a:blip r:embed="rId3"/>
          <a:srcRect t="16464" b="12194"/>
          <a:stretch>
            <a:fillRect/>
          </a:stretch>
        </p:blipFill>
        <p:spPr bwMode="auto">
          <a:xfrm>
            <a:off x="214282" y="1785926"/>
            <a:ext cx="411587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amstel\Documents\1а старшая группа №3\ФОТО\март\сбор макулатуры\a9d6f4fb-d2ce-4239-9708-abfa579dcea8.jpg"/>
          <p:cNvPicPr>
            <a:picLocks noChangeAspect="1" noChangeArrowheads="1"/>
          </p:cNvPicPr>
          <p:nvPr/>
        </p:nvPicPr>
        <p:blipFill>
          <a:blip r:embed="rId4"/>
          <a:srcRect t="2727" r="3636" b="19545"/>
          <a:stretch>
            <a:fillRect/>
          </a:stretch>
        </p:blipFill>
        <p:spPr bwMode="auto">
          <a:xfrm>
            <a:off x="4500562" y="1571612"/>
            <a:ext cx="4450462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00430" y="857232"/>
            <a:ext cx="2786082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«Огород на подоконнике» 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amstel\Documents\1а старшая группа №3\ФОТО\ЗЕЛЕНЫЙ ПАТРУЛЬ\январь посадка огорода\b4ed7f02-aedf-43c0-89db-f57e3eb3d24d.jpg"/>
          <p:cNvPicPr>
            <a:picLocks noChangeAspect="1" noChangeArrowheads="1"/>
          </p:cNvPicPr>
          <p:nvPr/>
        </p:nvPicPr>
        <p:blipFill>
          <a:blip r:embed="rId3"/>
          <a:srcRect r="7142" b="14285"/>
          <a:stretch>
            <a:fillRect/>
          </a:stretch>
        </p:blipFill>
        <p:spPr bwMode="auto">
          <a:xfrm>
            <a:off x="1428728" y="2857496"/>
            <a:ext cx="3071834" cy="3780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C:\Users\amstel\Documents\1а старшая группа №3\ФОТО\ЗЕЛЕНЫЙ ПАТРУЛЬ\январь посадка огорода\bef8fd21-49c6-47cd-8ea7-494043d2b590.jpg"/>
          <p:cNvPicPr>
            <a:picLocks noChangeAspect="1" noChangeArrowheads="1"/>
          </p:cNvPicPr>
          <p:nvPr/>
        </p:nvPicPr>
        <p:blipFill>
          <a:blip r:embed="rId4"/>
          <a:srcRect t="12245" r="4081" b="25000"/>
          <a:stretch>
            <a:fillRect/>
          </a:stretch>
        </p:blipFill>
        <p:spPr bwMode="auto">
          <a:xfrm>
            <a:off x="214282" y="214290"/>
            <a:ext cx="3357586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1" name="Picture 5" descr="C:\Users\amstel\Documents\1а старшая группа №3\ФОТО\ЗЕЛЕНЫЙ ПАТРУЛЬ\январь посадка огорода\7dd7e676-d5a2-4aaa-87eb-066266b45e29.jpg"/>
          <p:cNvPicPr>
            <a:picLocks noChangeAspect="1" noChangeArrowheads="1"/>
          </p:cNvPicPr>
          <p:nvPr/>
        </p:nvPicPr>
        <p:blipFill>
          <a:blip r:embed="rId5"/>
          <a:srcRect t="5233" r="13953" b="16279"/>
          <a:stretch>
            <a:fillRect/>
          </a:stretch>
        </p:blipFill>
        <p:spPr bwMode="auto">
          <a:xfrm>
            <a:off x="6286512" y="214290"/>
            <a:ext cx="264320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C:\Users\amstel\Documents\1а старшая группа №3\ФОТО\ЗЕЛЕНЫЙ ПАТРУЛЬ\январь посадка огорода\32edcc33-9e9f-48d7-8274-8837e9664986.jpg"/>
          <p:cNvPicPr>
            <a:picLocks noChangeAspect="1" noChangeArrowheads="1"/>
          </p:cNvPicPr>
          <p:nvPr/>
        </p:nvPicPr>
        <p:blipFill>
          <a:blip r:embed="rId6"/>
          <a:srcRect b="6917"/>
          <a:stretch>
            <a:fillRect/>
          </a:stretch>
        </p:blipFill>
        <p:spPr bwMode="auto">
          <a:xfrm>
            <a:off x="4643438" y="3651398"/>
            <a:ext cx="4286248" cy="2992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500042"/>
            <a:ext cx="364333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«Сирень Победы»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amstel\Documents\1а старшая группа №3\ФОТО\ЗЕЛЕНЫЙ ПАТРУЛЬ\посадка сирени\6f437905-69aa-4362-9514-a3180f8e3036.jpg"/>
          <p:cNvPicPr>
            <a:picLocks noChangeAspect="1" noChangeArrowheads="1"/>
          </p:cNvPicPr>
          <p:nvPr/>
        </p:nvPicPr>
        <p:blipFill>
          <a:blip r:embed="rId3"/>
          <a:srcRect l="6977" t="15698" r="16279" b="7558"/>
          <a:stretch>
            <a:fillRect/>
          </a:stretch>
        </p:blipFill>
        <p:spPr bwMode="auto">
          <a:xfrm>
            <a:off x="232141" y="2024053"/>
            <a:ext cx="3411165" cy="454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C:\Users\amstel\Documents\1а старшая группа №3\ФОТО\ЗЕЛЕНЫЙ ПАТРУЛЬ\посадка сирени\76998328-4b4a-4ded-8c9a-dfd0eff2b7fd.jpg"/>
          <p:cNvPicPr>
            <a:picLocks noChangeAspect="1" noChangeArrowheads="1"/>
          </p:cNvPicPr>
          <p:nvPr/>
        </p:nvPicPr>
        <p:blipFill>
          <a:blip r:embed="rId4"/>
          <a:srcRect l="12821" t="28846" r="20448" b="11894"/>
          <a:stretch>
            <a:fillRect/>
          </a:stretch>
        </p:blipFill>
        <p:spPr bwMode="auto">
          <a:xfrm>
            <a:off x="4080832" y="714356"/>
            <a:ext cx="4706010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20191127_104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57224" y="214290"/>
            <a:ext cx="371477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Экологическая акция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«Помоги птицам зимой»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amstel\Documents\1а старшая группа №3\ФОТО\ЗЕЛЕНЫЙ ПАТРУЛЬ\январь кормим птиц\52f8ea9b-07c3-413d-b912-fdb266dc65f3.jpg"/>
          <p:cNvPicPr>
            <a:picLocks noChangeAspect="1" noChangeArrowheads="1"/>
          </p:cNvPicPr>
          <p:nvPr/>
        </p:nvPicPr>
        <p:blipFill>
          <a:blip r:embed="rId4"/>
          <a:srcRect t="5168"/>
          <a:stretch>
            <a:fillRect/>
          </a:stretch>
        </p:blipFill>
        <p:spPr bwMode="auto">
          <a:xfrm>
            <a:off x="785787" y="3643314"/>
            <a:ext cx="2500330" cy="301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Picture 4" descr="C:\Users\amstel\Documents\1а старшая группа №3\ФОТО\январь кормушки  каникулы\c0cb18f4-548f-4ecd-bc9e-d06e41877af8.jpg"/>
          <p:cNvPicPr>
            <a:picLocks noChangeAspect="1" noChangeArrowheads="1"/>
          </p:cNvPicPr>
          <p:nvPr/>
        </p:nvPicPr>
        <p:blipFill>
          <a:blip r:embed="rId5"/>
          <a:srcRect t="23958" r="12962" b="11458"/>
          <a:stretch>
            <a:fillRect/>
          </a:stretch>
        </p:blipFill>
        <p:spPr bwMode="auto">
          <a:xfrm>
            <a:off x="5572132" y="214290"/>
            <a:ext cx="335758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 descr="C:\Users\amstel\Documents\1а старшая группа №3\ФОТО\январь кормушки  каникулы\f78d6001-fc6a-4f5c-aea6-cfd4ef1f596a.jpg"/>
          <p:cNvPicPr>
            <a:picLocks noChangeAspect="1" noChangeArrowheads="1"/>
          </p:cNvPicPr>
          <p:nvPr/>
        </p:nvPicPr>
        <p:blipFill>
          <a:blip r:embed="rId6"/>
          <a:srcRect t="13235" r="17647"/>
          <a:stretch>
            <a:fillRect/>
          </a:stretch>
        </p:blipFill>
        <p:spPr bwMode="auto">
          <a:xfrm>
            <a:off x="3929058" y="2643182"/>
            <a:ext cx="2786082" cy="391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IMG_20191127_104726.jpg"/>
          <p:cNvPicPr>
            <a:picLocks noChangeAspect="1"/>
          </p:cNvPicPr>
          <p:nvPr/>
        </p:nvPicPr>
        <p:blipFill>
          <a:blip r:embed="rId7" cstate="print"/>
          <a:srcRect l="6557" t="10929" b="27869"/>
          <a:stretch>
            <a:fillRect/>
          </a:stretch>
        </p:blipFill>
        <p:spPr>
          <a:xfrm>
            <a:off x="357158" y="1000108"/>
            <a:ext cx="4857784" cy="2386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214290"/>
            <a:ext cx="83582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«Сохраним живую елочку»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amstel\Documents\1а старшая группа №3\ФОТО\ЗЕЛЕНЫЙ ПАТРУЛЬ\акция сохраним елочку\0745698b-ca15-422e-8782-ba4d2704fc23.jpg"/>
          <p:cNvPicPr>
            <a:picLocks noChangeAspect="1" noChangeArrowheads="1"/>
          </p:cNvPicPr>
          <p:nvPr/>
        </p:nvPicPr>
        <p:blipFill>
          <a:blip r:embed="rId3"/>
          <a:srcRect r="1497" b="4819"/>
          <a:stretch>
            <a:fillRect/>
          </a:stretch>
        </p:blipFill>
        <p:spPr bwMode="auto">
          <a:xfrm>
            <a:off x="4929190" y="1000108"/>
            <a:ext cx="3997179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 descr="C:\Users\amstel\Documents\1а старшая группа №3\ФОТО\ЗЕЛЕНЫЙ ПАТРУЛЬ\декабрь акция сбережем елочку\4c6ff0ac-e8de-4d28-9d23-3064ec8741b9.jpg"/>
          <p:cNvPicPr>
            <a:picLocks noChangeAspect="1" noChangeArrowheads="1"/>
          </p:cNvPicPr>
          <p:nvPr/>
        </p:nvPicPr>
        <p:blipFill>
          <a:blip r:embed="rId4"/>
          <a:srcRect l="15148" t="6457" r="11864" b="21186"/>
          <a:stretch>
            <a:fillRect/>
          </a:stretch>
        </p:blipFill>
        <p:spPr bwMode="auto">
          <a:xfrm>
            <a:off x="214282" y="928670"/>
            <a:ext cx="4340327" cy="5737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43306" y="642918"/>
            <a:ext cx="5286412" cy="1231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Сдай батарейку, спаси ежика»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3793" name="Picture 1" descr="C:\Users\amstel\Documents\1а старшая группа №3\ФОТО\апрель\сдаем батарейку сохраняем ежика\c758395c-7947-4854-9612-053f1cf5cd5e.jpg"/>
          <p:cNvPicPr>
            <a:picLocks noChangeAspect="1" noChangeArrowheads="1"/>
          </p:cNvPicPr>
          <p:nvPr/>
        </p:nvPicPr>
        <p:blipFill>
          <a:blip r:embed="rId3"/>
          <a:srcRect l="22857" t="12857" r="8571" b="12142"/>
          <a:stretch>
            <a:fillRect/>
          </a:stretch>
        </p:blipFill>
        <p:spPr bwMode="auto">
          <a:xfrm>
            <a:off x="3214678" y="2285992"/>
            <a:ext cx="2928958" cy="427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 descr="C:\Users\amstel\Documents\1а старшая группа №3\ФОТО\апрель\сдаем батарейку сохраняем ежика\b2e20c94-e123-4082-8cc9-82474de15879.jpg"/>
          <p:cNvPicPr>
            <a:picLocks noChangeAspect="1" noChangeArrowheads="1"/>
          </p:cNvPicPr>
          <p:nvPr/>
        </p:nvPicPr>
        <p:blipFill>
          <a:blip r:embed="rId4"/>
          <a:srcRect l="6504" t="7317" r="18699" b="-1"/>
          <a:stretch>
            <a:fillRect/>
          </a:stretch>
        </p:blipFill>
        <p:spPr bwMode="auto">
          <a:xfrm>
            <a:off x="6286512" y="2285992"/>
            <a:ext cx="2643206" cy="4367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C:\Users\amstel\Documents\1а старшая группа №3\ФОТО\апрель\сдаем батарейку сохраняем ежика\d8e0f4e8-9473-425e-b6ba-0f3df3705d53.jpg"/>
          <p:cNvPicPr>
            <a:picLocks noChangeAspect="1" noChangeArrowheads="1"/>
          </p:cNvPicPr>
          <p:nvPr/>
        </p:nvPicPr>
        <p:blipFill>
          <a:blip r:embed="rId5"/>
          <a:srcRect l="16666" t="16666" r="9722" b="13541"/>
          <a:stretch>
            <a:fillRect/>
          </a:stretch>
        </p:blipFill>
        <p:spPr bwMode="auto">
          <a:xfrm>
            <a:off x="214282" y="3071810"/>
            <a:ext cx="2769021" cy="350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amstel\Documents\1а старшая группа №3\ФОТО\апрель\сдаем батарейку сохраняем ежика\6e38faf2-7eec-4146-9a50-da1bebd94646.jpg"/>
          <p:cNvPicPr>
            <a:picLocks noChangeAspect="1" noChangeArrowheads="1"/>
          </p:cNvPicPr>
          <p:nvPr/>
        </p:nvPicPr>
        <p:blipFill>
          <a:blip r:embed="rId6"/>
          <a:srcRect l="30233" t="15698" r="11627" b="16279"/>
          <a:stretch>
            <a:fillRect/>
          </a:stretch>
        </p:blipFill>
        <p:spPr bwMode="auto">
          <a:xfrm>
            <a:off x="1571604" y="357166"/>
            <a:ext cx="1970956" cy="307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pic>
        <p:nvPicPr>
          <p:cNvPr id="34818" name="Picture 2" descr="C:\Users\amstel\Documents\1а старшая группа №3\ФОТО\июнь\крышки\ж.jpg"/>
          <p:cNvPicPr>
            <a:picLocks noChangeAspect="1" noChangeArrowheads="1"/>
          </p:cNvPicPr>
          <p:nvPr/>
        </p:nvPicPr>
        <p:blipFill>
          <a:blip r:embed="rId3"/>
          <a:srcRect l="24079" t="27407" r="24325"/>
          <a:stretch>
            <a:fillRect/>
          </a:stretch>
        </p:blipFill>
        <p:spPr bwMode="auto">
          <a:xfrm>
            <a:off x="6215074" y="1571612"/>
            <a:ext cx="2691065" cy="5048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3" descr="C:\Users\amstel\Documents\1а старшая группа №3\ФОТО\июнь\крышки\1d66ccb4-0864-41f8-a601-fc3023d0331a.jpg"/>
          <p:cNvPicPr>
            <a:picLocks noChangeAspect="1" noChangeArrowheads="1"/>
          </p:cNvPicPr>
          <p:nvPr/>
        </p:nvPicPr>
        <p:blipFill>
          <a:blip r:embed="rId4"/>
          <a:srcRect l="9524" t="7143" r="21226"/>
          <a:stretch>
            <a:fillRect/>
          </a:stretch>
        </p:blipFill>
        <p:spPr bwMode="auto">
          <a:xfrm>
            <a:off x="3786182" y="214290"/>
            <a:ext cx="2717089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C:\Users\amstel\Documents\1а старшая группа №3\ФОТО\август\на площадке\6f5f5e2f-ea44-4695-b303-9a4e480b3eb4.jpg"/>
          <p:cNvPicPr>
            <a:picLocks noChangeAspect="1" noChangeArrowheads="1"/>
          </p:cNvPicPr>
          <p:nvPr/>
        </p:nvPicPr>
        <p:blipFill>
          <a:blip r:embed="rId5"/>
          <a:srcRect t="21875" b="15625"/>
          <a:stretch>
            <a:fillRect/>
          </a:stretch>
        </p:blipFill>
        <p:spPr bwMode="auto">
          <a:xfrm>
            <a:off x="214282" y="428604"/>
            <a:ext cx="3357586" cy="373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500570"/>
            <a:ext cx="500066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Эколого-благотворительная акция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Добрые крышечки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143380"/>
            <a:ext cx="4071966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Акции экологической направленности 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Чистая станица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9937" name="Picture 1" descr="C:\Users\amstel\Documents\1а старшая группа №3\ФОТО\ЗЕЛЕНЫЙ ПАТРУЛЬ\чистая станица\IMG-20201022-WA0003.jpg"/>
          <p:cNvPicPr>
            <a:picLocks noChangeAspect="1" noChangeArrowheads="1"/>
          </p:cNvPicPr>
          <p:nvPr/>
        </p:nvPicPr>
        <p:blipFill>
          <a:blip r:embed="rId3"/>
          <a:srcRect t="11711" r="8858" b="13336"/>
          <a:stretch>
            <a:fillRect/>
          </a:stretch>
        </p:blipFill>
        <p:spPr bwMode="auto">
          <a:xfrm>
            <a:off x="6786578" y="3500438"/>
            <a:ext cx="2143140" cy="3117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 descr="C:\Users\amstel\Documents\1а старшая группа №3\ФОТО\ЗЕЛЕНЫЙ ПАТРУЛЬ\чистая станица\IMG-20201022-WA0016.jpg"/>
          <p:cNvPicPr>
            <a:picLocks noChangeAspect="1" noChangeArrowheads="1"/>
          </p:cNvPicPr>
          <p:nvPr/>
        </p:nvPicPr>
        <p:blipFill>
          <a:blip r:embed="rId4"/>
          <a:srcRect l="13889" t="29688" r="19444" b="20312"/>
          <a:stretch>
            <a:fillRect/>
          </a:stretch>
        </p:blipFill>
        <p:spPr bwMode="auto">
          <a:xfrm>
            <a:off x="571472" y="214290"/>
            <a:ext cx="235745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Users\amstel\Documents\1а старшая группа №3\ФОТО\ЗЕЛЕНЫЙ ПАТРУЛЬ\чистая станица\IMG-20201022-WA0025.jpg"/>
          <p:cNvPicPr>
            <a:picLocks noChangeAspect="1" noChangeArrowheads="1"/>
          </p:cNvPicPr>
          <p:nvPr/>
        </p:nvPicPr>
        <p:blipFill>
          <a:blip r:embed="rId5"/>
          <a:srcRect l="20555" t="1940" r="15205" b="19227"/>
          <a:stretch>
            <a:fillRect/>
          </a:stretch>
        </p:blipFill>
        <p:spPr bwMode="auto">
          <a:xfrm>
            <a:off x="4500562" y="3571876"/>
            <a:ext cx="1857388" cy="3046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C:\Users\amstel\Documents\1а старшая группа №3\ФОТО\ЗЕЛЕНЫЙ ПАТРУЛЬ\чистая станица\IMG-20201022-WA0026.jpg"/>
          <p:cNvPicPr>
            <a:picLocks noChangeAspect="1" noChangeArrowheads="1"/>
          </p:cNvPicPr>
          <p:nvPr/>
        </p:nvPicPr>
        <p:blipFill>
          <a:blip r:embed="rId6"/>
          <a:srcRect l="15217" t="21196" r="30435" b="24999"/>
          <a:stretch>
            <a:fillRect/>
          </a:stretch>
        </p:blipFill>
        <p:spPr bwMode="auto">
          <a:xfrm>
            <a:off x="3428992" y="285728"/>
            <a:ext cx="2357454" cy="311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1" name="Picture 5" descr="C:\Users\amstel\Documents\1а старшая группа №3\ФОТО\ЗЕЛЕНЫЙ ПАТРУЛЬ\чистая станица\IMG-20201022-WA0035.jpg"/>
          <p:cNvPicPr>
            <a:picLocks noChangeAspect="1" noChangeArrowheads="1"/>
          </p:cNvPicPr>
          <p:nvPr/>
        </p:nvPicPr>
        <p:blipFill>
          <a:blip r:embed="rId7"/>
          <a:srcRect l="18750" t="26096" r="6250" b="10837"/>
          <a:stretch>
            <a:fillRect/>
          </a:stretch>
        </p:blipFill>
        <p:spPr bwMode="auto">
          <a:xfrm>
            <a:off x="6143636" y="285728"/>
            <a:ext cx="2483087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pic>
        <p:nvPicPr>
          <p:cNvPr id="38914" name="Picture 2" descr="C:\Users\amstel\Documents\1а старшая группа №3\ФОТО\апрель\субботник в аллее с родителями\80433aef-d1e7-4f83-beb8-8e2686292709.jpg"/>
          <p:cNvPicPr>
            <a:picLocks noChangeAspect="1" noChangeArrowheads="1"/>
          </p:cNvPicPr>
          <p:nvPr/>
        </p:nvPicPr>
        <p:blipFill>
          <a:blip r:embed="rId3" cstate="print"/>
          <a:srcRect l="14305" t="13397" b="14259"/>
          <a:stretch>
            <a:fillRect/>
          </a:stretch>
        </p:blipFill>
        <p:spPr bwMode="auto">
          <a:xfrm>
            <a:off x="2857488" y="4143380"/>
            <a:ext cx="2143139" cy="2414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5" name="Picture 3" descr="C:\Users\amstel\Documents\1а старшая группа №3\ФОТО\апрель\субботник в аллее с родителями\b30048b1-b853-4c18-ba04-52fca57951ee.jpg"/>
          <p:cNvPicPr>
            <a:picLocks noChangeAspect="1" noChangeArrowheads="1"/>
          </p:cNvPicPr>
          <p:nvPr/>
        </p:nvPicPr>
        <p:blipFill>
          <a:blip r:embed="rId4"/>
          <a:srcRect t="36923" b="5641"/>
          <a:stretch>
            <a:fillRect/>
          </a:stretch>
        </p:blipFill>
        <p:spPr bwMode="auto">
          <a:xfrm>
            <a:off x="714348" y="214290"/>
            <a:ext cx="7858180" cy="3387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6" name="Picture 4" descr="C:\Users\amstel\Documents\1а старшая группа №3\ФОТО\апрель\субботник в аллее с родителями\cb866351-9775-422d-b07e-56274d782ba7.jpg"/>
          <p:cNvPicPr>
            <a:picLocks noChangeAspect="1" noChangeArrowheads="1"/>
          </p:cNvPicPr>
          <p:nvPr/>
        </p:nvPicPr>
        <p:blipFill>
          <a:blip r:embed="rId5"/>
          <a:srcRect l="11134" t="16667" b="16666"/>
          <a:stretch>
            <a:fillRect/>
          </a:stretch>
        </p:blipFill>
        <p:spPr bwMode="auto">
          <a:xfrm>
            <a:off x="214282" y="4143380"/>
            <a:ext cx="242318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7" name="Picture 5" descr="C:\Users\amstel\Documents\1а старшая группа №3\ФОТО\апрель\субботник в аллее с родителями\0d3b5f89-efe7-45d3-bca9-bdc1b779b32e.jpg"/>
          <p:cNvPicPr>
            <a:picLocks noChangeAspect="1" noChangeArrowheads="1"/>
          </p:cNvPicPr>
          <p:nvPr/>
        </p:nvPicPr>
        <p:blipFill>
          <a:blip r:embed="rId6"/>
          <a:srcRect l="16923" t="12321" r="3076" b="19916"/>
          <a:stretch>
            <a:fillRect/>
          </a:stretch>
        </p:blipFill>
        <p:spPr bwMode="auto">
          <a:xfrm>
            <a:off x="5214942" y="4143380"/>
            <a:ext cx="371477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571876"/>
            <a:ext cx="9144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Проведения субботника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«Сделаем станицу чище»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m66c19b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122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18" y="1857364"/>
            <a:ext cx="45005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Спешите делать добрые дела,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предавайте жизнь свою забвенью,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Дарите людям чуточку тепла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Творите доброту без сожаленья.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1435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 - процесс взаимодействия воспитателей и воспитанников, направленный на развитие патриотических чувств, формирование патриотических убеждений и устойчивых норм патриотического поведения.</a:t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m3c2e0c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1000108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Целью патриотического воспитания является воспитание убежденного патриота, любящего свою Родину, преданного Отечеству, готового служить ему своим трудом и защищать его интересы.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 важности приобщения ребенка к культуре своего народа написано много, поскольку обращение к отеческому наследию воспитывает уважение, гордость за землю, на которой живешь. 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воспитание у ребенка любви и привязанности к своей семье, дому, детскому саду, улице, городу;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бережного отношения к природе и всему живому;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воспитание уважения к труду;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интереса к русским традициям и промыслам;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элементарных знаний о правах человека;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расширение представлений о городах России;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знакомство детей с символами государства (герб, флаг, гимн)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чувства ответственности и гордости за достижения страны;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толерантности, чувства уважения к другим народам, их традициям.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C:\Users\amstel\Documents\1 подготовишки\ЗЕленый патруль\3c2688c6-3e6d-4e43-ac30-353a036119ec.jpg"/>
          <p:cNvPicPr>
            <a:picLocks noChangeAspect="1" noChangeArrowheads="1"/>
          </p:cNvPicPr>
          <p:nvPr/>
        </p:nvPicPr>
        <p:blipFill>
          <a:blip r:embed="rId3"/>
          <a:srcRect l="8403" r="4202"/>
          <a:stretch>
            <a:fillRect/>
          </a:stretch>
        </p:blipFill>
        <p:spPr bwMode="auto">
          <a:xfrm>
            <a:off x="1071538" y="1643050"/>
            <a:ext cx="7104113" cy="491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85728"/>
            <a:ext cx="4143404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- инициатива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- бесплатная помощь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57167"/>
            <a:ext cx="3500462" cy="9848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screen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1428728" y="214290"/>
            <a:ext cx="6858048" cy="1354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Семена собери - цветам помоги!»</a:t>
            </a:r>
          </a:p>
          <a:p>
            <a:endParaRPr lang="ru-RU" dirty="0"/>
          </a:p>
        </p:txBody>
      </p:sp>
      <p:pic>
        <p:nvPicPr>
          <p:cNvPr id="13" name="Рисунок 12" descr="IMG-20201016-WA0054.jpg"/>
          <p:cNvPicPr>
            <a:picLocks noChangeAspect="1"/>
          </p:cNvPicPr>
          <p:nvPr/>
        </p:nvPicPr>
        <p:blipFill>
          <a:blip r:embed="rId3"/>
          <a:srcRect t="6122" r="12925" b="8163"/>
          <a:stretch>
            <a:fillRect/>
          </a:stretch>
        </p:blipFill>
        <p:spPr>
          <a:xfrm>
            <a:off x="500034" y="1785926"/>
            <a:ext cx="3694365" cy="484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-20201016-WA0217.jpg"/>
          <p:cNvPicPr>
            <a:picLocks noChangeAspect="1"/>
          </p:cNvPicPr>
          <p:nvPr/>
        </p:nvPicPr>
        <p:blipFill>
          <a:blip r:embed="rId4"/>
          <a:srcRect l="10000" t="17500" r="3333" b="8750"/>
          <a:stretch>
            <a:fillRect/>
          </a:stretch>
        </p:blipFill>
        <p:spPr>
          <a:xfrm>
            <a:off x="4500562" y="1857364"/>
            <a:ext cx="4177306" cy="473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ab32a11-9662-422e-a5d7-31b2fee932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pic>
        <p:nvPicPr>
          <p:cNvPr id="5" name="Picture 2" descr="C:\Users\amstel\Documents\1а старшая группа №3\ФОТО\август\огородники\2411d321-3545-4f85-bb4b-69593e492a9d.jpg"/>
          <p:cNvPicPr>
            <a:picLocks noChangeAspect="1" noChangeArrowheads="1"/>
          </p:cNvPicPr>
          <p:nvPr/>
        </p:nvPicPr>
        <p:blipFill>
          <a:blip r:embed="rId4"/>
          <a:srcRect l="16568" t="21302" r="29090" b="20226"/>
          <a:stretch>
            <a:fillRect/>
          </a:stretch>
        </p:blipFill>
        <p:spPr bwMode="auto">
          <a:xfrm>
            <a:off x="571472" y="1714488"/>
            <a:ext cx="3429024" cy="491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amstel\Documents\1а старшая группа №3\ФОТО\август\огородники\5ab32a11-9662-422e-a5d7-31b2fee932ac.jpg"/>
          <p:cNvPicPr>
            <a:picLocks noChangeAspect="1" noChangeArrowheads="1"/>
          </p:cNvPicPr>
          <p:nvPr/>
        </p:nvPicPr>
        <p:blipFill>
          <a:blip r:embed="rId2"/>
          <a:srcRect l="21860" t="7273" b="38129"/>
          <a:stretch>
            <a:fillRect/>
          </a:stretch>
        </p:blipFill>
        <p:spPr bwMode="auto">
          <a:xfrm>
            <a:off x="4714876" y="1714488"/>
            <a:ext cx="3921084" cy="487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85728"/>
            <a:ext cx="821537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Посади цветок – укрась планету»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201016-WA02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364"/>
            <a:ext cx="9144000" cy="6875364"/>
          </a:xfrm>
          <a:prstGeom prst="rect">
            <a:avLst/>
          </a:prstGeom>
        </p:spPr>
      </p:pic>
      <p:pic>
        <p:nvPicPr>
          <p:cNvPr id="8" name="Рисунок 7" descr="IMG-20201016-WA0214.jpg"/>
          <p:cNvPicPr>
            <a:picLocks noChangeAspect="1"/>
          </p:cNvPicPr>
          <p:nvPr/>
        </p:nvPicPr>
        <p:blipFill>
          <a:blip r:embed="rId2"/>
          <a:srcRect t="13541" r="22222" b="9375"/>
          <a:stretch>
            <a:fillRect/>
          </a:stretch>
        </p:blipFill>
        <p:spPr>
          <a:xfrm>
            <a:off x="5929322" y="571480"/>
            <a:ext cx="3031291" cy="400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-20201016-WA0253.jpg"/>
          <p:cNvPicPr>
            <a:picLocks noChangeAspect="1"/>
          </p:cNvPicPr>
          <p:nvPr/>
        </p:nvPicPr>
        <p:blipFill>
          <a:blip r:embed="rId4"/>
          <a:srcRect t="26041" r="2777" b="23958"/>
          <a:stretch>
            <a:fillRect/>
          </a:stretch>
        </p:blipFill>
        <p:spPr>
          <a:xfrm>
            <a:off x="285720" y="214290"/>
            <a:ext cx="5500726" cy="377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-20201016-WA0259.jpg"/>
          <p:cNvPicPr>
            <a:picLocks noChangeAspect="1"/>
          </p:cNvPicPr>
          <p:nvPr/>
        </p:nvPicPr>
        <p:blipFill>
          <a:blip r:embed="rId5"/>
          <a:srcRect l="11111" t="18749" r="26389" b="12499"/>
          <a:stretch>
            <a:fillRect/>
          </a:stretch>
        </p:blipFill>
        <p:spPr>
          <a:xfrm>
            <a:off x="214282" y="2857496"/>
            <a:ext cx="253280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57554" y="4857760"/>
            <a:ext cx="5072098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Наведения порядка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клумбе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стадионе детского сада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d088ed98fe19f953c575cde05f9b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3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28667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Экологическая акция «Листопад»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amstel\Documents\1а старшая группа №3\ФОТО\ЗЕЛЕНЫЙ ПАТРУЛЬ\листья для поделок\IMG-20201016-WA0009.jpg"/>
          <p:cNvPicPr>
            <a:picLocks noChangeAspect="1" noChangeArrowheads="1"/>
          </p:cNvPicPr>
          <p:nvPr/>
        </p:nvPicPr>
        <p:blipFill>
          <a:blip r:embed="rId3"/>
          <a:srcRect l="10063" t="3774" b="16981"/>
          <a:stretch>
            <a:fillRect/>
          </a:stretch>
        </p:blipFill>
        <p:spPr bwMode="auto">
          <a:xfrm>
            <a:off x="214282" y="1000108"/>
            <a:ext cx="285792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C:\Users\amstel\Documents\1а старшая группа №3\ФОТО\ЗЕЛЕНЫЙ ПАТРУЛЬ\листья для поделок\IMG-20201016-WA0080.jpg"/>
          <p:cNvPicPr>
            <a:picLocks noChangeAspect="1" noChangeArrowheads="1"/>
          </p:cNvPicPr>
          <p:nvPr/>
        </p:nvPicPr>
        <p:blipFill>
          <a:blip r:embed="rId4"/>
          <a:srcRect t="19565" b="18478"/>
          <a:stretch>
            <a:fillRect/>
          </a:stretch>
        </p:blipFill>
        <p:spPr bwMode="auto">
          <a:xfrm>
            <a:off x="4643438" y="928670"/>
            <a:ext cx="4071948" cy="336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C:\Users\amstel\Documents\1а старшая группа №3\ФОТО\ЗЕЛЕНЫЙ ПАТРУЛЬ\листья для поделок\IMG-20201016-WA0087.jpg"/>
          <p:cNvPicPr>
            <a:picLocks noChangeAspect="1" noChangeArrowheads="1"/>
          </p:cNvPicPr>
          <p:nvPr/>
        </p:nvPicPr>
        <p:blipFill>
          <a:blip r:embed="rId5"/>
          <a:srcRect t="32387" b="18181"/>
          <a:stretch>
            <a:fillRect/>
          </a:stretch>
        </p:blipFill>
        <p:spPr bwMode="auto">
          <a:xfrm>
            <a:off x="2643174" y="3286124"/>
            <a:ext cx="4985851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C:\Users\amstel\Documents\1а старшая группа №3\ФОТО\ЗЕЛЕНЫЙ ПАТРУЛЬ\листья для поделок\831e1f94-d779-465f-b6f9-d248028dd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00570"/>
            <a:ext cx="2237603" cy="181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149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Патриотическое воспитание - процесс взаимодействия воспитателей и воспитанников, направленный на развитие патриотических чувств, формирование патриотических убеждений и устойчивых норм патриотического поведения.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amstel</dc:creator>
  <cp:lastModifiedBy>amstel</cp:lastModifiedBy>
  <cp:revision>28</cp:revision>
  <dcterms:created xsi:type="dcterms:W3CDTF">2021-09-09T15:39:27Z</dcterms:created>
  <dcterms:modified xsi:type="dcterms:W3CDTF">2022-11-08T19:07:28Z</dcterms:modified>
</cp:coreProperties>
</file>