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0" r:id="rId7"/>
    <p:sldId id="263" r:id="rId8"/>
    <p:sldId id="25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7F030"/>
    <a:srgbClr val="FCF728"/>
    <a:srgbClr val="F7F103"/>
    <a:srgbClr val="FCF608"/>
    <a:srgbClr val="DCD703"/>
    <a:srgbClr val="BEC745"/>
    <a:srgbClr val="E3E329"/>
    <a:srgbClr val="DCE02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331640" y="1628800"/>
            <a:ext cx="7272808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Именительный</a:t>
            </a:r>
            <a:r>
              <a:rPr kumimoji="0" lang="ru-RU" sz="6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и винительный падеж</a:t>
            </a:r>
            <a:endParaRPr kumimoji="0" lang="ru-RU" sz="6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63888" y="4221088"/>
            <a:ext cx="3992488" cy="1752600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2200" i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Бочкарева Ольга Николаевна</a:t>
            </a:r>
            <a:endParaRPr lang="ru-RU" sz="2200" i="1" dirty="0" smtClean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2200" i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учитель начальных </a:t>
            </a:r>
            <a:r>
              <a:rPr lang="ru-RU" sz="2200" i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классов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200" i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МАОУ «СОШ № 1 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200" i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г. Черепанова»</a:t>
            </a:r>
            <a:endParaRPr lang="ru-RU" sz="2200" i="1" dirty="0" smtClean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22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99592" y="2852936"/>
            <a:ext cx="7196073" cy="6752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6195" marR="36195">
              <a:lnSpc>
                <a:spcPct val="115000"/>
              </a:lnSpc>
            </a:pPr>
            <a:r>
              <a:rPr lang="ru-RU" sz="3600" dirty="0" smtClean="0">
                <a:latin typeface="Arial" pitchFamily="34" charset="0"/>
                <a:ea typeface="WenQuanYi Zen Hei Sharp"/>
                <a:cs typeface="Arial" pitchFamily="34" charset="0"/>
              </a:rPr>
              <a:t>Дев...</a:t>
            </a:r>
            <a:r>
              <a:rPr lang="ru-RU" sz="3600" dirty="0" err="1" smtClean="0">
                <a:latin typeface="Arial" pitchFamily="34" charset="0"/>
                <a:ea typeface="WenQuanYi Zen Hei Sharp"/>
                <a:cs typeface="Arial" pitchFamily="34" charset="0"/>
              </a:rPr>
              <a:t>ч?ка</a:t>
            </a:r>
            <a:r>
              <a:rPr lang="ru-RU" sz="3600" dirty="0" smtClean="0">
                <a:latin typeface="Arial" pitchFamily="34" charset="0"/>
                <a:ea typeface="WenQuanYi Zen Hei Sharp"/>
                <a:cs typeface="Arial" pitchFamily="34" charset="0"/>
              </a:rPr>
              <a:t> нарисовала п</a:t>
            </a:r>
            <a:r>
              <a:rPr lang="ru-RU" sz="3200" dirty="0" smtClean="0">
                <a:latin typeface="Arial" pitchFamily="34" charset="0"/>
                <a:ea typeface="WenQuanYi Zen Hei Sharp"/>
                <a:cs typeface="Arial" pitchFamily="34" charset="0"/>
              </a:rPr>
              <a:t>…</a:t>
            </a:r>
            <a:r>
              <a:rPr lang="ru-RU" sz="3600" dirty="0" err="1" smtClean="0">
                <a:latin typeface="Arial" pitchFamily="34" charset="0"/>
                <a:ea typeface="WenQuanYi Zen Hei Sharp"/>
                <a:cs typeface="Arial" pitchFamily="34" charset="0"/>
              </a:rPr>
              <a:t>йза</a:t>
            </a:r>
            <a:r>
              <a:rPr lang="ru-RU" sz="3600" dirty="0" smtClean="0">
                <a:latin typeface="Arial" pitchFamily="34" charset="0"/>
                <a:ea typeface="WenQuanYi Zen Hei Sharp"/>
                <a:cs typeface="Arial" pitchFamily="34" charset="0"/>
              </a:rPr>
              <a:t>….</a:t>
            </a:r>
            <a:endParaRPr lang="ru-RU" sz="3600" dirty="0"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63688" y="2852936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о</a:t>
            </a:r>
            <a:endParaRPr lang="ru-RU" sz="40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2483768" y="3140968"/>
            <a:ext cx="216024" cy="216024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084168" y="2852936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е</a:t>
            </a:r>
            <a:endParaRPr lang="ru-RU" sz="40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36296" y="2852936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ж</a:t>
            </a:r>
            <a:endParaRPr lang="ru-RU" sz="40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63688" y="2564904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И.п.</a:t>
            </a:r>
            <a:endParaRPr lang="ru-RU" sz="24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28184" y="2564904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  <a:latin typeface="+mj-lt"/>
              </a:rPr>
              <a:t>В.п.</a:t>
            </a:r>
            <a:endParaRPr lang="ru-RU" sz="2400" b="1" dirty="0">
              <a:solidFill>
                <a:srgbClr val="00B05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03648" y="2492896"/>
            <a:ext cx="673838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dirty="0" smtClean="0">
                <a:latin typeface="Arial" pitchFamily="34" charset="0"/>
                <a:cs typeface="Arial" pitchFamily="34" charset="0"/>
              </a:rPr>
              <a:t>Именительный и винительный</a:t>
            </a:r>
          </a:p>
          <a:p>
            <a:pPr algn="ctr"/>
            <a:r>
              <a:rPr lang="ru-RU" sz="3600" dirty="0" smtClean="0">
                <a:latin typeface="Arial" pitchFamily="34" charset="0"/>
                <a:cs typeface="Arial" pitchFamily="34" charset="0"/>
              </a:rPr>
              <a:t> падежи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99592" y="2852936"/>
            <a:ext cx="7196073" cy="6752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6195" marR="36195">
              <a:lnSpc>
                <a:spcPct val="115000"/>
              </a:lnSpc>
            </a:pPr>
            <a:r>
              <a:rPr lang="ru-RU" sz="3600" dirty="0" smtClean="0">
                <a:latin typeface="+mj-lt"/>
                <a:ea typeface="WenQuanYi Zen Hei Sharp"/>
                <a:cs typeface="Times New Roman"/>
              </a:rPr>
              <a:t>Дев...</a:t>
            </a:r>
            <a:r>
              <a:rPr lang="ru-RU" sz="3600" dirty="0" err="1" smtClean="0">
                <a:latin typeface="+mj-lt"/>
                <a:ea typeface="WenQuanYi Zen Hei Sharp"/>
                <a:cs typeface="Times New Roman"/>
              </a:rPr>
              <a:t>ч?ка</a:t>
            </a:r>
            <a:r>
              <a:rPr lang="ru-RU" sz="3600" dirty="0" smtClean="0">
                <a:latin typeface="+mj-lt"/>
                <a:ea typeface="WenQuanYi Zen Hei Sharp"/>
                <a:cs typeface="Times New Roman"/>
              </a:rPr>
              <a:t> нарисовала п</a:t>
            </a:r>
            <a:r>
              <a:rPr lang="ru-RU" sz="3200" dirty="0" smtClean="0">
                <a:latin typeface="+mj-lt"/>
                <a:ea typeface="WenQuanYi Zen Hei Sharp"/>
                <a:cs typeface="Times New Roman"/>
              </a:rPr>
              <a:t>…</a:t>
            </a:r>
            <a:r>
              <a:rPr lang="ru-RU" sz="3600" dirty="0" err="1" smtClean="0">
                <a:latin typeface="+mj-lt"/>
                <a:ea typeface="WenQuanYi Zen Hei Sharp"/>
                <a:cs typeface="Times New Roman"/>
              </a:rPr>
              <a:t>йза</a:t>
            </a:r>
            <a:r>
              <a:rPr lang="ru-RU" sz="3600" dirty="0" smtClean="0">
                <a:latin typeface="+mj-lt"/>
                <a:ea typeface="WenQuanYi Zen Hei Sharp"/>
                <a:cs typeface="Times New Roman"/>
              </a:rPr>
              <a:t>….</a:t>
            </a:r>
            <a:endParaRPr lang="ru-RU" sz="3600" dirty="0">
              <a:latin typeface="+mj-lt"/>
              <a:ea typeface="Times New Roman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63688" y="2852936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о</a:t>
            </a:r>
            <a:endParaRPr lang="ru-RU" sz="40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2483768" y="3140968"/>
            <a:ext cx="216024" cy="216024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156176" y="2852936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е</a:t>
            </a:r>
            <a:endParaRPr lang="ru-RU" sz="40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08304" y="2852936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B050"/>
                </a:solidFill>
                <a:latin typeface="+mj-lt"/>
              </a:rPr>
              <a:t>ж</a:t>
            </a:r>
            <a:endParaRPr lang="ru-RU" sz="4000" b="1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19672" y="2564904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И.п.</a:t>
            </a:r>
            <a:endParaRPr lang="ru-RU" sz="24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00192" y="2564904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В.п.</a:t>
            </a:r>
            <a:endParaRPr lang="ru-RU" sz="24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1043608" y="3501008"/>
            <a:ext cx="20882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275856" y="3429000"/>
            <a:ext cx="244827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275856" y="3573016"/>
            <a:ext cx="244827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899592" y="2708920"/>
            <a:ext cx="687694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</a:t>
            </a:r>
            <a:r>
              <a:rPr kumimoji="0" lang="ru-RU" altLang="zh-CN" sz="3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</a:t>
            </a:r>
            <a:r>
              <a:rPr kumimoji="0" lang="ru-RU" altLang="zh-CN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бята п</a:t>
            </a:r>
            <a:r>
              <a:rPr kumimoji="0" lang="ru-RU" altLang="zh-CN" sz="3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ru-RU" altLang="zh-CN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см</a:t>
            </a:r>
            <a:r>
              <a:rPr kumimoji="0" lang="ru-RU" altLang="zh-CN" sz="3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ru-RU" altLang="zh-CN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трели на к</a:t>
            </a:r>
            <a:r>
              <a:rPr kumimoji="0" lang="ru-RU" altLang="zh-CN" sz="3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ru-RU" altLang="zh-CN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ртину.</a:t>
            </a:r>
            <a:endParaRPr kumimoji="0" lang="ru-RU" altLang="zh-CN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259632" y="3284984"/>
            <a:ext cx="216024" cy="0"/>
          </a:xfrm>
          <a:prstGeom prst="line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2843808" y="3284984"/>
            <a:ext cx="216024" cy="0"/>
          </a:xfrm>
          <a:prstGeom prst="line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3707904" y="3284984"/>
            <a:ext cx="216024" cy="0"/>
          </a:xfrm>
          <a:prstGeom prst="line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6084168" y="3284984"/>
            <a:ext cx="216024" cy="0"/>
          </a:xfrm>
          <a:prstGeom prst="line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475656" y="2420888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И.п.</a:t>
            </a:r>
            <a:endParaRPr lang="ru-RU" sz="24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84168" y="2492896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В.п.</a:t>
            </a:r>
            <a:endParaRPr lang="ru-RU" sz="24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48064" y="270892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на</a:t>
            </a:r>
            <a:endParaRPr lang="ru-RU" sz="36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27784" y="476672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+mj-lt"/>
              </a:rPr>
              <a:t>Алгоритм</a:t>
            </a:r>
            <a:endParaRPr lang="ru-RU" sz="3600" dirty="0"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1124744"/>
            <a:ext cx="77768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zh-CN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1. Нахожу слово, к которому относится имя сущ.</a:t>
            </a:r>
            <a:endParaRPr lang="ru-RU" altLang="zh-CN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2132856"/>
            <a:ext cx="30403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zh-CN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2. Задаю вопрос.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27584" y="2708920"/>
            <a:ext cx="756084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zh-CN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3.  Выясняю, каким членом предложения является имя существительное и есть ли предлог.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27584" y="4077072"/>
            <a:ext cx="38605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zh-CN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4. Определяю падеж.</a:t>
            </a:r>
            <a:r>
              <a:rPr lang="ru-RU" altLang="zh-CN" sz="28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5580112" y="1196752"/>
            <a:ext cx="86409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2339752" y="476672"/>
            <a:ext cx="4824536" cy="2520280"/>
          </a:xfrm>
          <a:prstGeom prst="rect">
            <a:avLst/>
          </a:prstGeom>
          <a:solidFill>
            <a:srgbClr val="FCF728"/>
          </a:solidFill>
          <a:ln>
            <a:solidFill>
              <a:srgbClr val="FCF6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195" marR="36195">
              <a:lnSpc>
                <a:spcPct val="150000"/>
              </a:lnSpc>
            </a:pPr>
            <a:r>
              <a:rPr lang="ru-RU" sz="2800" dirty="0" smtClean="0">
                <a:solidFill>
                  <a:schemeClr val="tx1"/>
                </a:solidFill>
                <a:latin typeface="+mj-lt"/>
                <a:ea typeface="WenQuanYi Zen Hei Sharp"/>
                <a:cs typeface="Times New Roman"/>
              </a:rPr>
              <a:t>В питомнике растет кедр.</a:t>
            </a:r>
            <a:endParaRPr lang="ru-RU" sz="2800" dirty="0" smtClean="0">
              <a:solidFill>
                <a:schemeClr val="tx1"/>
              </a:solidFill>
              <a:latin typeface="+mj-lt"/>
              <a:ea typeface="Times New Roman"/>
              <a:cs typeface="Times New Roman"/>
            </a:endParaRPr>
          </a:p>
          <a:p>
            <a:pPr marL="36195" marR="36195">
              <a:lnSpc>
                <a:spcPct val="150000"/>
              </a:lnSpc>
            </a:pPr>
            <a:r>
              <a:rPr lang="ru-RU" sz="2800" dirty="0" smtClean="0">
                <a:solidFill>
                  <a:schemeClr val="tx1"/>
                </a:solidFill>
                <a:latin typeface="+mj-lt"/>
                <a:ea typeface="WenQuanYi Zen Hei Sharp"/>
                <a:cs typeface="Times New Roman"/>
              </a:rPr>
              <a:t>Ребята выращивают кедр.</a:t>
            </a:r>
            <a:endParaRPr lang="ru-RU" sz="2800" dirty="0" smtClean="0">
              <a:solidFill>
                <a:schemeClr val="tx1"/>
              </a:solidFill>
              <a:latin typeface="+mj-lt"/>
              <a:ea typeface="Times New Roman"/>
              <a:cs typeface="Times New Roman"/>
            </a:endParaRPr>
          </a:p>
          <a:p>
            <a:pPr marL="36195" marR="36195">
              <a:lnSpc>
                <a:spcPct val="150000"/>
              </a:lnSpc>
            </a:pPr>
            <a:r>
              <a:rPr lang="ru-RU" sz="2800" dirty="0" smtClean="0">
                <a:solidFill>
                  <a:schemeClr val="tx1"/>
                </a:solidFill>
                <a:latin typeface="+mj-lt"/>
                <a:ea typeface="WenQuanYi Zen Hei Sharp"/>
                <a:cs typeface="Times New Roman"/>
              </a:rPr>
              <a:t>На кедр села сойка. </a:t>
            </a:r>
            <a:endParaRPr lang="ru-RU" sz="2800" dirty="0" smtClean="0">
              <a:solidFill>
                <a:schemeClr val="tx1"/>
              </a:solidFill>
              <a:latin typeface="+mj-lt"/>
              <a:ea typeface="Times New Roman"/>
              <a:cs typeface="Times New Roman"/>
            </a:endParaRPr>
          </a:p>
          <a:p>
            <a:pPr algn="ctr"/>
            <a:endParaRPr lang="ru-RU" dirty="0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5868144" y="1196752"/>
            <a:ext cx="64807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644008" y="1196752"/>
            <a:ext cx="10801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644008" y="1268760"/>
            <a:ext cx="10801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2483768" y="1772816"/>
            <a:ext cx="115212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3707904" y="1772816"/>
            <a:ext cx="20882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3707904" y="1844824"/>
            <a:ext cx="20882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4788024" y="2420888"/>
            <a:ext cx="86409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3851920" y="2420888"/>
            <a:ext cx="79208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3851920" y="2492896"/>
            <a:ext cx="79208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508104" y="476672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+mj-lt"/>
              </a:rPr>
              <a:t>И.п.</a:t>
            </a:r>
            <a:endParaRPr lang="ru-RU" sz="2400" dirty="0">
              <a:latin typeface="+mj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275856" y="476672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+mj-lt"/>
              </a:rPr>
              <a:t>П.п.</a:t>
            </a:r>
            <a:endParaRPr lang="ru-RU" sz="2400" dirty="0">
              <a:latin typeface="+mj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555776" y="1124744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+mj-lt"/>
              </a:rPr>
              <a:t>И.п.</a:t>
            </a:r>
            <a:endParaRPr lang="ru-RU" sz="2400" dirty="0">
              <a:latin typeface="+mj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788024" y="1772816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+mj-lt"/>
              </a:rPr>
              <a:t>И.п.</a:t>
            </a:r>
            <a:endParaRPr lang="ru-RU" sz="2400" dirty="0">
              <a:latin typeface="+mj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940152" y="1196752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В.п.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915816" y="1844824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+mj-lt"/>
              </a:rPr>
              <a:t>В.п.</a:t>
            </a:r>
            <a:endParaRPr lang="ru-RU" sz="2400" dirty="0">
              <a:latin typeface="+mj-lt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2339752" y="3212976"/>
            <a:ext cx="4824536" cy="2520280"/>
          </a:xfrm>
          <a:prstGeom prst="rect">
            <a:avLst/>
          </a:prstGeom>
          <a:solidFill>
            <a:srgbClr val="67F030"/>
          </a:solidFill>
          <a:ln>
            <a:solidFill>
              <a:srgbClr val="FCF6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195" marR="36195">
              <a:lnSpc>
                <a:spcPct val="150000"/>
              </a:lnSpc>
            </a:pPr>
            <a:endParaRPr lang="ru-RU" sz="2800" dirty="0" smtClean="0">
              <a:solidFill>
                <a:schemeClr val="tx1"/>
              </a:solidFill>
              <a:latin typeface="+mj-lt"/>
            </a:endParaRPr>
          </a:p>
          <a:p>
            <a:pPr marL="36195" marR="36195">
              <a:lnSpc>
                <a:spcPct val="150000"/>
              </a:lnSpc>
            </a:pPr>
            <a:r>
              <a:rPr lang="ru-RU" sz="2800" dirty="0" smtClean="0">
                <a:solidFill>
                  <a:schemeClr val="tx1"/>
                </a:solidFill>
                <a:latin typeface="+mj-lt"/>
              </a:rPr>
              <a:t>Саша взял лопату, вышел на улицу и расчистил дорожку.  </a:t>
            </a:r>
          </a:p>
          <a:p>
            <a:pPr marL="36195" marR="36195">
              <a:lnSpc>
                <a:spcPct val="150000"/>
              </a:lnSpc>
            </a:pPr>
            <a:endParaRPr lang="ru-RU" sz="2800" dirty="0" smtClean="0">
              <a:solidFill>
                <a:schemeClr val="tx1"/>
              </a:solidFill>
              <a:ea typeface="Times New Roman"/>
              <a:cs typeface="Times New Roman"/>
            </a:endParaRPr>
          </a:p>
          <a:p>
            <a:pPr algn="ctr"/>
            <a:endParaRPr lang="ru-RU" dirty="0"/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>
            <a:off x="2483768" y="3933056"/>
            <a:ext cx="9361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3491880" y="3933056"/>
            <a:ext cx="79208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3491880" y="4005064"/>
            <a:ext cx="79208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5652120" y="3933056"/>
            <a:ext cx="115212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5652120" y="4005064"/>
            <a:ext cx="115212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4355976" y="4509120"/>
            <a:ext cx="165618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4355976" y="4581128"/>
            <a:ext cx="165618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2627784" y="3212976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+mj-lt"/>
              </a:rPr>
              <a:t>И.п.</a:t>
            </a:r>
            <a:endParaRPr lang="ru-RU" sz="2400" dirty="0">
              <a:latin typeface="+mj-lt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499992" y="3212976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В.п.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059832" y="3933056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В.п.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771800" y="4509120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+mj-lt"/>
              </a:rPr>
              <a:t>В.п.</a:t>
            </a:r>
            <a:endParaRPr lang="ru-RU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539552" y="692696"/>
            <a:ext cx="8064896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Times New Roman" pitchFamily="18" charset="0"/>
              </a:rPr>
              <a:t>Интернет – ресурсы: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83768" y="1340768"/>
            <a:ext cx="41985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https://pedsovet.su/load/393-1-0-37809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FAC08F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675</TotalTime>
  <Words>149</Words>
  <Application>Microsoft Office PowerPoint</Application>
  <PresentationFormat>Экран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USER</cp:lastModifiedBy>
  <cp:revision>59</cp:revision>
  <dcterms:created xsi:type="dcterms:W3CDTF">2013-08-20T23:50:31Z</dcterms:created>
  <dcterms:modified xsi:type="dcterms:W3CDTF">2023-01-11T15:15:23Z</dcterms:modified>
</cp:coreProperties>
</file>