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67" r:id="rId3"/>
    <p:sldId id="372" r:id="rId4"/>
    <p:sldId id="371" r:id="rId5"/>
    <p:sldId id="368" r:id="rId6"/>
    <p:sldId id="370" r:id="rId7"/>
    <p:sldId id="374" r:id="rId8"/>
    <p:sldId id="376" r:id="rId9"/>
    <p:sldId id="369" r:id="rId10"/>
    <p:sldId id="355" r:id="rId11"/>
    <p:sldId id="373" r:id="rId12"/>
    <p:sldId id="381" r:id="rId13"/>
    <p:sldId id="382" r:id="rId14"/>
    <p:sldId id="383" r:id="rId15"/>
    <p:sldId id="384" r:id="rId16"/>
    <p:sldId id="375" r:id="rId17"/>
    <p:sldId id="377" r:id="rId18"/>
    <p:sldId id="385" r:id="rId19"/>
    <p:sldId id="378" r:id="rId20"/>
    <p:sldId id="386" r:id="rId21"/>
    <p:sldId id="387" r:id="rId22"/>
    <p:sldId id="388" r:id="rId23"/>
    <p:sldId id="379" r:id="rId24"/>
    <p:sldId id="31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1434" userDrawn="1">
          <p15:clr>
            <a:srgbClr val="A4A3A4"/>
          </p15:clr>
        </p15:guide>
        <p15:guide id="5" orient="horz" pos="16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E"/>
    <a:srgbClr val="F2C93E"/>
    <a:srgbClr val="51944B"/>
    <a:srgbClr val="D34949"/>
    <a:srgbClr val="CF3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9" autoAdjust="0"/>
    <p:restoredTop sz="94753"/>
  </p:normalViewPr>
  <p:slideViewPr>
    <p:cSldViewPr snapToGrid="0" snapToObjects="1" showGuides="1">
      <p:cViewPr varScale="1">
        <p:scale>
          <a:sx n="106" d="100"/>
          <a:sy n="106" d="100"/>
        </p:scale>
        <p:origin x="336" y="176"/>
      </p:cViewPr>
      <p:guideLst>
        <p:guide orient="horz" pos="2160"/>
        <p:guide pos="574"/>
        <p:guide pos="7287"/>
        <p:guide orient="horz" pos="1434"/>
        <p:guide orient="horz" pos="16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1AAF2-31A3-4036-9B79-6547039B6F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5DF90-A06B-4D36-81C4-6E36D6A381D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Механизмы реакций могут  помочь предсказать возможные продукты при производстве. В это входит теоретические расчёты энергий, которые показывают более выгодный путь трансформации веществ. </a:t>
          </a:r>
          <a:endParaRPr lang="en-US" dirty="0"/>
        </a:p>
      </dgm:t>
    </dgm:pt>
    <dgm:pt modelId="{8FCE562B-FCA6-49DF-9112-67CC2E65B476}" type="parTrans" cxnId="{638E3C5B-BC84-481E-AA82-30687292E598}">
      <dgm:prSet/>
      <dgm:spPr/>
      <dgm:t>
        <a:bodyPr/>
        <a:lstStyle/>
        <a:p>
          <a:endParaRPr lang="en-US"/>
        </a:p>
      </dgm:t>
    </dgm:pt>
    <dgm:pt modelId="{3E9A3A9A-A7E8-4E3F-826D-242D94FDB02E}" type="sibTrans" cxnId="{638E3C5B-BC84-481E-AA82-30687292E598}">
      <dgm:prSet/>
      <dgm:spPr/>
      <dgm:t>
        <a:bodyPr/>
        <a:lstStyle/>
        <a:p>
          <a:endParaRPr lang="en-US"/>
        </a:p>
      </dgm:t>
    </dgm:pt>
    <dgm:pt modelId="{B50F217A-58BD-4E44-B4B9-ECB38C86A1D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Понимание таких вещей также открывает возможность к более нацеленной оптимизации процессов что бы увеличить селективность производства.</a:t>
          </a:r>
          <a:endParaRPr lang="en-US"/>
        </a:p>
      </dgm:t>
    </dgm:pt>
    <dgm:pt modelId="{5B1D4446-FD5E-4754-A9D6-AD656E3DA165}" type="parTrans" cxnId="{E5EB48DE-56D5-4914-8790-E8D5223694B5}">
      <dgm:prSet/>
      <dgm:spPr/>
      <dgm:t>
        <a:bodyPr/>
        <a:lstStyle/>
        <a:p>
          <a:endParaRPr lang="en-US"/>
        </a:p>
      </dgm:t>
    </dgm:pt>
    <dgm:pt modelId="{01714A14-104C-459B-8200-6A11BDBEC5C6}" type="sibTrans" cxnId="{E5EB48DE-56D5-4914-8790-E8D5223694B5}">
      <dgm:prSet/>
      <dgm:spPr/>
      <dgm:t>
        <a:bodyPr/>
        <a:lstStyle/>
        <a:p>
          <a:endParaRPr lang="en-US"/>
        </a:p>
      </dgm:t>
    </dgm:pt>
    <dgm:pt modelId="{BE0AD4DF-F13D-4659-A8CB-22E1B7979606}" type="pres">
      <dgm:prSet presAssocID="{1551AAF2-31A3-4036-9B79-6547039B6FE2}" presName="root" presStyleCnt="0">
        <dgm:presLayoutVars>
          <dgm:dir/>
          <dgm:resizeHandles val="exact"/>
        </dgm:presLayoutVars>
      </dgm:prSet>
      <dgm:spPr/>
    </dgm:pt>
    <dgm:pt modelId="{D777B11E-44DF-4BAE-9153-F4A19AEED76D}" type="pres">
      <dgm:prSet presAssocID="{E435DF90-A06B-4D36-81C4-6E36D6A381D6}" presName="compNode" presStyleCnt="0"/>
      <dgm:spPr/>
    </dgm:pt>
    <dgm:pt modelId="{5718E0FC-61C8-481A-985A-2B08FECB6A4D}" type="pres">
      <dgm:prSet presAssocID="{E435DF90-A06B-4D36-81C4-6E36D6A381D6}" presName="bgRect" presStyleLbl="bgShp" presStyleIdx="0" presStyleCnt="2"/>
      <dgm:spPr/>
    </dgm:pt>
    <dgm:pt modelId="{7ABBF5C2-8524-495E-8A47-782E7CF8313E}" type="pres">
      <dgm:prSet presAssocID="{E435DF90-A06B-4D36-81C4-6E36D6A381D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86F1094-3E04-4639-9CA4-69FB3991C2E6}" type="pres">
      <dgm:prSet presAssocID="{E435DF90-A06B-4D36-81C4-6E36D6A381D6}" presName="spaceRect" presStyleCnt="0"/>
      <dgm:spPr/>
    </dgm:pt>
    <dgm:pt modelId="{F93F03C9-CB9C-41EE-BEDA-736412C120ED}" type="pres">
      <dgm:prSet presAssocID="{E435DF90-A06B-4D36-81C4-6E36D6A381D6}" presName="parTx" presStyleLbl="revTx" presStyleIdx="0" presStyleCnt="2">
        <dgm:presLayoutVars>
          <dgm:chMax val="0"/>
          <dgm:chPref val="0"/>
        </dgm:presLayoutVars>
      </dgm:prSet>
      <dgm:spPr/>
    </dgm:pt>
    <dgm:pt modelId="{707652C8-D486-4D98-B83C-DFA176FDE4EE}" type="pres">
      <dgm:prSet presAssocID="{3E9A3A9A-A7E8-4E3F-826D-242D94FDB02E}" presName="sibTrans" presStyleCnt="0"/>
      <dgm:spPr/>
    </dgm:pt>
    <dgm:pt modelId="{8EFA89AD-D5BA-4C5D-B533-76CD408109DF}" type="pres">
      <dgm:prSet presAssocID="{B50F217A-58BD-4E44-B4B9-ECB38C86A1D1}" presName="compNode" presStyleCnt="0"/>
      <dgm:spPr/>
    </dgm:pt>
    <dgm:pt modelId="{57236BBF-D66B-48AA-94B8-91AA93060CC4}" type="pres">
      <dgm:prSet presAssocID="{B50F217A-58BD-4E44-B4B9-ECB38C86A1D1}" presName="bgRect" presStyleLbl="bgShp" presStyleIdx="1" presStyleCnt="2"/>
      <dgm:spPr/>
    </dgm:pt>
    <dgm:pt modelId="{BE939C2E-4A13-4110-A793-4824EA8120A6}" type="pres">
      <dgm:prSet presAssocID="{B50F217A-58BD-4E44-B4B9-ECB38C86A1D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Лампочка"/>
        </a:ext>
      </dgm:extLst>
    </dgm:pt>
    <dgm:pt modelId="{F7D09339-9481-48BD-8FC2-0539C25F14D3}" type="pres">
      <dgm:prSet presAssocID="{B50F217A-58BD-4E44-B4B9-ECB38C86A1D1}" presName="spaceRect" presStyleCnt="0"/>
      <dgm:spPr/>
    </dgm:pt>
    <dgm:pt modelId="{785AE09B-D874-4810-A510-2CD4CF0A0DB5}" type="pres">
      <dgm:prSet presAssocID="{B50F217A-58BD-4E44-B4B9-ECB38C86A1D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6817C49-E045-4698-822A-639EF12BAECF}" type="presOf" srcId="{E435DF90-A06B-4D36-81C4-6E36D6A381D6}" destId="{F93F03C9-CB9C-41EE-BEDA-736412C120ED}" srcOrd="0" destOrd="0" presId="urn:microsoft.com/office/officeart/2018/2/layout/IconVerticalSolidList"/>
    <dgm:cxn modelId="{638E3C5B-BC84-481E-AA82-30687292E598}" srcId="{1551AAF2-31A3-4036-9B79-6547039B6FE2}" destId="{E435DF90-A06B-4D36-81C4-6E36D6A381D6}" srcOrd="0" destOrd="0" parTransId="{8FCE562B-FCA6-49DF-9112-67CC2E65B476}" sibTransId="{3E9A3A9A-A7E8-4E3F-826D-242D94FDB02E}"/>
    <dgm:cxn modelId="{5FB3A7B3-A0DA-4AE2-BDF2-BDBE833DDC10}" type="presOf" srcId="{B50F217A-58BD-4E44-B4B9-ECB38C86A1D1}" destId="{785AE09B-D874-4810-A510-2CD4CF0A0DB5}" srcOrd="0" destOrd="0" presId="urn:microsoft.com/office/officeart/2018/2/layout/IconVerticalSolidList"/>
    <dgm:cxn modelId="{DD810DC9-4234-4DA7-B194-D48BBEE2A765}" type="presOf" srcId="{1551AAF2-31A3-4036-9B79-6547039B6FE2}" destId="{BE0AD4DF-F13D-4659-A8CB-22E1B7979606}" srcOrd="0" destOrd="0" presId="urn:microsoft.com/office/officeart/2018/2/layout/IconVerticalSolidList"/>
    <dgm:cxn modelId="{E5EB48DE-56D5-4914-8790-E8D5223694B5}" srcId="{1551AAF2-31A3-4036-9B79-6547039B6FE2}" destId="{B50F217A-58BD-4E44-B4B9-ECB38C86A1D1}" srcOrd="1" destOrd="0" parTransId="{5B1D4446-FD5E-4754-A9D6-AD656E3DA165}" sibTransId="{01714A14-104C-459B-8200-6A11BDBEC5C6}"/>
    <dgm:cxn modelId="{3DC5A91F-9B8F-4AAE-92F7-666D17460CB4}" type="presParOf" srcId="{BE0AD4DF-F13D-4659-A8CB-22E1B7979606}" destId="{D777B11E-44DF-4BAE-9153-F4A19AEED76D}" srcOrd="0" destOrd="0" presId="urn:microsoft.com/office/officeart/2018/2/layout/IconVerticalSolidList"/>
    <dgm:cxn modelId="{9BE82736-F310-4707-974D-F58FA02148CD}" type="presParOf" srcId="{D777B11E-44DF-4BAE-9153-F4A19AEED76D}" destId="{5718E0FC-61C8-481A-985A-2B08FECB6A4D}" srcOrd="0" destOrd="0" presId="urn:microsoft.com/office/officeart/2018/2/layout/IconVerticalSolidList"/>
    <dgm:cxn modelId="{C08A15F1-7810-47FF-9F5B-C96201FB59AC}" type="presParOf" srcId="{D777B11E-44DF-4BAE-9153-F4A19AEED76D}" destId="{7ABBF5C2-8524-495E-8A47-782E7CF8313E}" srcOrd="1" destOrd="0" presId="urn:microsoft.com/office/officeart/2018/2/layout/IconVerticalSolidList"/>
    <dgm:cxn modelId="{2B4DC1CE-EB60-46F1-84E8-1BCC5C8BABA1}" type="presParOf" srcId="{D777B11E-44DF-4BAE-9153-F4A19AEED76D}" destId="{886F1094-3E04-4639-9CA4-69FB3991C2E6}" srcOrd="2" destOrd="0" presId="urn:microsoft.com/office/officeart/2018/2/layout/IconVerticalSolidList"/>
    <dgm:cxn modelId="{03B8B795-F593-45DE-9A81-0C7E091822C3}" type="presParOf" srcId="{D777B11E-44DF-4BAE-9153-F4A19AEED76D}" destId="{F93F03C9-CB9C-41EE-BEDA-736412C120ED}" srcOrd="3" destOrd="0" presId="urn:microsoft.com/office/officeart/2018/2/layout/IconVerticalSolidList"/>
    <dgm:cxn modelId="{28014838-90B5-46DE-AB12-CF6D9971D1E3}" type="presParOf" srcId="{BE0AD4DF-F13D-4659-A8CB-22E1B7979606}" destId="{707652C8-D486-4D98-B83C-DFA176FDE4EE}" srcOrd="1" destOrd="0" presId="urn:microsoft.com/office/officeart/2018/2/layout/IconVerticalSolidList"/>
    <dgm:cxn modelId="{F999144C-EF80-41B0-959C-B75B3CFD8A88}" type="presParOf" srcId="{BE0AD4DF-F13D-4659-A8CB-22E1B7979606}" destId="{8EFA89AD-D5BA-4C5D-B533-76CD408109DF}" srcOrd="2" destOrd="0" presId="urn:microsoft.com/office/officeart/2018/2/layout/IconVerticalSolidList"/>
    <dgm:cxn modelId="{7EAACFF7-C994-45AB-87ED-10D1A4E71D5E}" type="presParOf" srcId="{8EFA89AD-D5BA-4C5D-B533-76CD408109DF}" destId="{57236BBF-D66B-48AA-94B8-91AA93060CC4}" srcOrd="0" destOrd="0" presId="urn:microsoft.com/office/officeart/2018/2/layout/IconVerticalSolidList"/>
    <dgm:cxn modelId="{A524A47A-20D9-4561-9908-0E3690955DBB}" type="presParOf" srcId="{8EFA89AD-D5BA-4C5D-B533-76CD408109DF}" destId="{BE939C2E-4A13-4110-A793-4824EA8120A6}" srcOrd="1" destOrd="0" presId="urn:microsoft.com/office/officeart/2018/2/layout/IconVerticalSolidList"/>
    <dgm:cxn modelId="{7A94172A-0693-4B58-9590-AF71CAC97D69}" type="presParOf" srcId="{8EFA89AD-D5BA-4C5D-B533-76CD408109DF}" destId="{F7D09339-9481-48BD-8FC2-0539C25F14D3}" srcOrd="2" destOrd="0" presId="urn:microsoft.com/office/officeart/2018/2/layout/IconVerticalSolidList"/>
    <dgm:cxn modelId="{3B431100-8EC8-43E8-BC4A-7EE5F4C4FEC1}" type="presParOf" srcId="{8EFA89AD-D5BA-4C5D-B533-76CD408109DF}" destId="{785AE09B-D874-4810-A510-2CD4CF0A0D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AC8FC-F06C-4309-B905-9762279CCE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CE4C0-FE27-46D8-A1E4-12395842EAA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/>
            <a:t>Изучение механизмов химических реакций позволяет оптимизировать условия химического синтеза - подобрать оптимальные условия, реагенты, катализаторы, обеспечить больший выход продуктов и т.д. </a:t>
          </a:r>
          <a:endParaRPr lang="en-US" dirty="0"/>
        </a:p>
      </dgm:t>
    </dgm:pt>
    <dgm:pt modelId="{5C0858E0-5CC3-4280-8D54-35D2C9468409}" type="parTrans" cxnId="{1E250A0F-43FD-4C9B-BE6A-7B75696B453C}">
      <dgm:prSet/>
      <dgm:spPr/>
      <dgm:t>
        <a:bodyPr/>
        <a:lstStyle/>
        <a:p>
          <a:endParaRPr lang="en-US"/>
        </a:p>
      </dgm:t>
    </dgm:pt>
    <dgm:pt modelId="{D58E43C8-F9DB-4A0C-A199-CB13A2B77979}" type="sibTrans" cxnId="{1E250A0F-43FD-4C9B-BE6A-7B75696B453C}">
      <dgm:prSet/>
      <dgm:spPr/>
      <dgm:t>
        <a:bodyPr/>
        <a:lstStyle/>
        <a:p>
          <a:endParaRPr lang="en-US"/>
        </a:p>
      </dgm:t>
    </dgm:pt>
    <dgm:pt modelId="{236B8EEF-59BC-48BC-B38C-AAC09951928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Э</a:t>
          </a:r>
          <a:r>
            <a:rPr lang="ru-RU" b="0" i="0"/>
            <a:t>то важно для более эффективного производства лекарственных препаратов, полимеров, химикатов, удобрений, стройматериалов и т.д. </a:t>
          </a:r>
          <a:endParaRPr lang="en-US"/>
        </a:p>
      </dgm:t>
    </dgm:pt>
    <dgm:pt modelId="{E80160B7-8CD7-4F1C-9888-518E968F688E}" type="parTrans" cxnId="{61970D9C-DEC2-4B8B-87B9-5D0F83FEC3E2}">
      <dgm:prSet/>
      <dgm:spPr/>
      <dgm:t>
        <a:bodyPr/>
        <a:lstStyle/>
        <a:p>
          <a:endParaRPr lang="en-US"/>
        </a:p>
      </dgm:t>
    </dgm:pt>
    <dgm:pt modelId="{DBE7FF60-8401-46CB-9255-390153FE2EC3}" type="sibTrans" cxnId="{61970D9C-DEC2-4B8B-87B9-5D0F83FEC3E2}">
      <dgm:prSet/>
      <dgm:spPr/>
      <dgm:t>
        <a:bodyPr/>
        <a:lstStyle/>
        <a:p>
          <a:endParaRPr lang="en-US"/>
        </a:p>
      </dgm:t>
    </dgm:pt>
    <dgm:pt modelId="{DB2EB7DE-9E4A-48B1-A133-A6DFC1AC47F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/>
            <a:t>Механизмы химических реакций между биологически активными соединениями необходимо также изучать для понимания физиологических и патологических процессов в живых организмах на молекулярном уровне и разработки новых эффективных методов лечения и профилактики различных болезней.</a:t>
          </a:r>
          <a:endParaRPr lang="en-US" dirty="0"/>
        </a:p>
      </dgm:t>
    </dgm:pt>
    <dgm:pt modelId="{8FCE0B94-035F-4458-9162-7D2EBAA3AB5C}" type="parTrans" cxnId="{AC872A5B-EF52-4C14-8248-6DD762B212FF}">
      <dgm:prSet/>
      <dgm:spPr/>
      <dgm:t>
        <a:bodyPr/>
        <a:lstStyle/>
        <a:p>
          <a:endParaRPr lang="en-US"/>
        </a:p>
      </dgm:t>
    </dgm:pt>
    <dgm:pt modelId="{F30F5C7C-EFA5-469C-A814-968AD5F7EA08}" type="sibTrans" cxnId="{AC872A5B-EF52-4C14-8248-6DD762B212FF}">
      <dgm:prSet/>
      <dgm:spPr/>
      <dgm:t>
        <a:bodyPr/>
        <a:lstStyle/>
        <a:p>
          <a:endParaRPr lang="en-US"/>
        </a:p>
      </dgm:t>
    </dgm:pt>
    <dgm:pt modelId="{83E28DC6-A2BD-45A9-A607-7D92C1B4B32B}" type="pres">
      <dgm:prSet presAssocID="{150AC8FC-F06C-4309-B905-9762279CCE20}" presName="root" presStyleCnt="0">
        <dgm:presLayoutVars>
          <dgm:dir/>
          <dgm:resizeHandles val="exact"/>
        </dgm:presLayoutVars>
      </dgm:prSet>
      <dgm:spPr/>
    </dgm:pt>
    <dgm:pt modelId="{4F81149B-C918-4E20-8DF2-24CB47E1FB0E}" type="pres">
      <dgm:prSet presAssocID="{679CE4C0-FE27-46D8-A1E4-12395842EAA5}" presName="compNode" presStyleCnt="0"/>
      <dgm:spPr/>
    </dgm:pt>
    <dgm:pt modelId="{66101AB7-D271-4DA1-BBE7-AE6A8B9805D9}" type="pres">
      <dgm:prSet presAssocID="{679CE4C0-FE27-46D8-A1E4-12395842EAA5}" presName="bgRect" presStyleLbl="bgShp" presStyleIdx="0" presStyleCnt="3"/>
      <dgm:spPr/>
    </dgm:pt>
    <dgm:pt modelId="{B6901F0D-A136-4CF2-9655-00CCA64A5171}" type="pres">
      <dgm:prSet presAssocID="{679CE4C0-FE27-46D8-A1E4-12395842EA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ензурка"/>
        </a:ext>
      </dgm:extLst>
    </dgm:pt>
    <dgm:pt modelId="{260A8052-3499-4306-895B-D01111350C96}" type="pres">
      <dgm:prSet presAssocID="{679CE4C0-FE27-46D8-A1E4-12395842EAA5}" presName="spaceRect" presStyleCnt="0"/>
      <dgm:spPr/>
    </dgm:pt>
    <dgm:pt modelId="{FD198807-F02B-4DB3-9567-6BA67417BC97}" type="pres">
      <dgm:prSet presAssocID="{679CE4C0-FE27-46D8-A1E4-12395842EAA5}" presName="parTx" presStyleLbl="revTx" presStyleIdx="0" presStyleCnt="3">
        <dgm:presLayoutVars>
          <dgm:chMax val="0"/>
          <dgm:chPref val="0"/>
        </dgm:presLayoutVars>
      </dgm:prSet>
      <dgm:spPr/>
    </dgm:pt>
    <dgm:pt modelId="{C4905485-2B74-4B13-A725-A5403A00104E}" type="pres">
      <dgm:prSet presAssocID="{D58E43C8-F9DB-4A0C-A199-CB13A2B77979}" presName="sibTrans" presStyleCnt="0"/>
      <dgm:spPr/>
    </dgm:pt>
    <dgm:pt modelId="{37F25785-BBF3-46D8-B4F0-577E3D5F7690}" type="pres">
      <dgm:prSet presAssocID="{236B8EEF-59BC-48BC-B38C-AAC099519284}" presName="compNode" presStyleCnt="0"/>
      <dgm:spPr/>
    </dgm:pt>
    <dgm:pt modelId="{EAB3B0F7-6A4C-4319-80B3-028BE5E56F6D}" type="pres">
      <dgm:prSet presAssocID="{236B8EEF-59BC-48BC-B38C-AAC099519284}" presName="bgRect" presStyleLbl="bgShp" presStyleIdx="1" presStyleCnt="3"/>
      <dgm:spPr/>
    </dgm:pt>
    <dgm:pt modelId="{83339638-2BDF-4E97-AFB0-3281783F6BC0}" type="pres">
      <dgm:prSet presAssocID="{236B8EEF-59BC-48BC-B38C-AAC0995192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0655D00E-8849-4443-BCAA-E2F1C2EF00EF}" type="pres">
      <dgm:prSet presAssocID="{236B8EEF-59BC-48BC-B38C-AAC099519284}" presName="spaceRect" presStyleCnt="0"/>
      <dgm:spPr/>
    </dgm:pt>
    <dgm:pt modelId="{B1A566BE-CB96-4963-9757-01B81AC9847B}" type="pres">
      <dgm:prSet presAssocID="{236B8EEF-59BC-48BC-B38C-AAC099519284}" presName="parTx" presStyleLbl="revTx" presStyleIdx="1" presStyleCnt="3">
        <dgm:presLayoutVars>
          <dgm:chMax val="0"/>
          <dgm:chPref val="0"/>
        </dgm:presLayoutVars>
      </dgm:prSet>
      <dgm:spPr/>
    </dgm:pt>
    <dgm:pt modelId="{B5A51DD4-A9D0-4EBE-B313-61F95D34059C}" type="pres">
      <dgm:prSet presAssocID="{DBE7FF60-8401-46CB-9255-390153FE2EC3}" presName="sibTrans" presStyleCnt="0"/>
      <dgm:spPr/>
    </dgm:pt>
    <dgm:pt modelId="{030558AD-E208-4B77-A260-4029025C4E61}" type="pres">
      <dgm:prSet presAssocID="{DB2EB7DE-9E4A-48B1-A133-A6DFC1AC47F5}" presName="compNode" presStyleCnt="0"/>
      <dgm:spPr/>
    </dgm:pt>
    <dgm:pt modelId="{A32B2F82-BF1F-4312-921F-FE3D3F568573}" type="pres">
      <dgm:prSet presAssocID="{DB2EB7DE-9E4A-48B1-A133-A6DFC1AC47F5}" presName="bgRect" presStyleLbl="bgShp" presStyleIdx="2" presStyleCnt="3"/>
      <dgm:spPr/>
    </dgm:pt>
    <dgm:pt modelId="{B1E891BC-5401-418A-B961-E72723F340D4}" type="pres">
      <dgm:prSet presAssocID="{DB2EB7DE-9E4A-48B1-A133-A6DFC1AC47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A9B33965-E75C-47EA-AD53-96CADA4E68D5}" type="pres">
      <dgm:prSet presAssocID="{DB2EB7DE-9E4A-48B1-A133-A6DFC1AC47F5}" presName="spaceRect" presStyleCnt="0"/>
      <dgm:spPr/>
    </dgm:pt>
    <dgm:pt modelId="{D4FCBD2C-3B46-4410-8DBD-B6C2387889BA}" type="pres">
      <dgm:prSet presAssocID="{DB2EB7DE-9E4A-48B1-A133-A6DFC1AC47F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E250A0F-43FD-4C9B-BE6A-7B75696B453C}" srcId="{150AC8FC-F06C-4309-B905-9762279CCE20}" destId="{679CE4C0-FE27-46D8-A1E4-12395842EAA5}" srcOrd="0" destOrd="0" parTransId="{5C0858E0-5CC3-4280-8D54-35D2C9468409}" sibTransId="{D58E43C8-F9DB-4A0C-A199-CB13A2B77979}"/>
    <dgm:cxn modelId="{AC872A5B-EF52-4C14-8248-6DD762B212FF}" srcId="{150AC8FC-F06C-4309-B905-9762279CCE20}" destId="{DB2EB7DE-9E4A-48B1-A133-A6DFC1AC47F5}" srcOrd="2" destOrd="0" parTransId="{8FCE0B94-035F-4458-9162-7D2EBAA3AB5C}" sibTransId="{F30F5C7C-EFA5-469C-A814-968AD5F7EA08}"/>
    <dgm:cxn modelId="{6A3D0181-B9AD-40AD-898F-5B043635B75F}" type="presOf" srcId="{679CE4C0-FE27-46D8-A1E4-12395842EAA5}" destId="{FD198807-F02B-4DB3-9567-6BA67417BC97}" srcOrd="0" destOrd="0" presId="urn:microsoft.com/office/officeart/2018/2/layout/IconVerticalSolidList"/>
    <dgm:cxn modelId="{61970D9C-DEC2-4B8B-87B9-5D0F83FEC3E2}" srcId="{150AC8FC-F06C-4309-B905-9762279CCE20}" destId="{236B8EEF-59BC-48BC-B38C-AAC099519284}" srcOrd="1" destOrd="0" parTransId="{E80160B7-8CD7-4F1C-9888-518E968F688E}" sibTransId="{DBE7FF60-8401-46CB-9255-390153FE2EC3}"/>
    <dgm:cxn modelId="{B1C98EA3-CBBB-4C97-90E4-496FA7447177}" type="presOf" srcId="{150AC8FC-F06C-4309-B905-9762279CCE20}" destId="{83E28DC6-A2BD-45A9-A607-7D92C1B4B32B}" srcOrd="0" destOrd="0" presId="urn:microsoft.com/office/officeart/2018/2/layout/IconVerticalSolidList"/>
    <dgm:cxn modelId="{BC7FF6AA-08D4-4521-A918-765C8F5FEF95}" type="presOf" srcId="{DB2EB7DE-9E4A-48B1-A133-A6DFC1AC47F5}" destId="{D4FCBD2C-3B46-4410-8DBD-B6C2387889BA}" srcOrd="0" destOrd="0" presId="urn:microsoft.com/office/officeart/2018/2/layout/IconVerticalSolidList"/>
    <dgm:cxn modelId="{C49D04D6-53D1-46C3-B729-4BDE28B22DC9}" type="presOf" srcId="{236B8EEF-59BC-48BC-B38C-AAC099519284}" destId="{B1A566BE-CB96-4963-9757-01B81AC9847B}" srcOrd="0" destOrd="0" presId="urn:microsoft.com/office/officeart/2018/2/layout/IconVerticalSolidList"/>
    <dgm:cxn modelId="{22B8D42F-511A-4032-B654-2F9D9DAFC0D7}" type="presParOf" srcId="{83E28DC6-A2BD-45A9-A607-7D92C1B4B32B}" destId="{4F81149B-C918-4E20-8DF2-24CB47E1FB0E}" srcOrd="0" destOrd="0" presId="urn:microsoft.com/office/officeart/2018/2/layout/IconVerticalSolidList"/>
    <dgm:cxn modelId="{41293CB5-BC31-4B2C-9128-D9BE6A3B95CA}" type="presParOf" srcId="{4F81149B-C918-4E20-8DF2-24CB47E1FB0E}" destId="{66101AB7-D271-4DA1-BBE7-AE6A8B9805D9}" srcOrd="0" destOrd="0" presId="urn:microsoft.com/office/officeart/2018/2/layout/IconVerticalSolidList"/>
    <dgm:cxn modelId="{133FDD21-DDF0-4CEE-91D5-DF0B99564929}" type="presParOf" srcId="{4F81149B-C918-4E20-8DF2-24CB47E1FB0E}" destId="{B6901F0D-A136-4CF2-9655-00CCA64A5171}" srcOrd="1" destOrd="0" presId="urn:microsoft.com/office/officeart/2018/2/layout/IconVerticalSolidList"/>
    <dgm:cxn modelId="{E159BC52-5868-4B18-BB4B-AE1A8F427A0C}" type="presParOf" srcId="{4F81149B-C918-4E20-8DF2-24CB47E1FB0E}" destId="{260A8052-3499-4306-895B-D01111350C96}" srcOrd="2" destOrd="0" presId="urn:microsoft.com/office/officeart/2018/2/layout/IconVerticalSolidList"/>
    <dgm:cxn modelId="{5B241305-0DC4-40D9-8D7F-FC66B2D2250A}" type="presParOf" srcId="{4F81149B-C918-4E20-8DF2-24CB47E1FB0E}" destId="{FD198807-F02B-4DB3-9567-6BA67417BC97}" srcOrd="3" destOrd="0" presId="urn:microsoft.com/office/officeart/2018/2/layout/IconVerticalSolidList"/>
    <dgm:cxn modelId="{10C01162-1ECF-47D2-9C44-52CF5C098413}" type="presParOf" srcId="{83E28DC6-A2BD-45A9-A607-7D92C1B4B32B}" destId="{C4905485-2B74-4B13-A725-A5403A00104E}" srcOrd="1" destOrd="0" presId="urn:microsoft.com/office/officeart/2018/2/layout/IconVerticalSolidList"/>
    <dgm:cxn modelId="{04DD771D-E8FA-4EB6-997A-CB1E7E95DAC1}" type="presParOf" srcId="{83E28DC6-A2BD-45A9-A607-7D92C1B4B32B}" destId="{37F25785-BBF3-46D8-B4F0-577E3D5F7690}" srcOrd="2" destOrd="0" presId="urn:microsoft.com/office/officeart/2018/2/layout/IconVerticalSolidList"/>
    <dgm:cxn modelId="{E6CEDB80-9C19-444F-9400-6EEF9ED6C6F8}" type="presParOf" srcId="{37F25785-BBF3-46D8-B4F0-577E3D5F7690}" destId="{EAB3B0F7-6A4C-4319-80B3-028BE5E56F6D}" srcOrd="0" destOrd="0" presId="urn:microsoft.com/office/officeart/2018/2/layout/IconVerticalSolidList"/>
    <dgm:cxn modelId="{C01D8E4F-5EA1-46FC-8900-73EDBCBFE186}" type="presParOf" srcId="{37F25785-BBF3-46D8-B4F0-577E3D5F7690}" destId="{83339638-2BDF-4E97-AFB0-3281783F6BC0}" srcOrd="1" destOrd="0" presId="urn:microsoft.com/office/officeart/2018/2/layout/IconVerticalSolidList"/>
    <dgm:cxn modelId="{5B35D5F1-38A0-4AC4-B3E2-610D782B61E1}" type="presParOf" srcId="{37F25785-BBF3-46D8-B4F0-577E3D5F7690}" destId="{0655D00E-8849-4443-BCAA-E2F1C2EF00EF}" srcOrd="2" destOrd="0" presId="urn:microsoft.com/office/officeart/2018/2/layout/IconVerticalSolidList"/>
    <dgm:cxn modelId="{96ACB144-E8A2-48CD-8DFF-28EB85B4B947}" type="presParOf" srcId="{37F25785-BBF3-46D8-B4F0-577E3D5F7690}" destId="{B1A566BE-CB96-4963-9757-01B81AC9847B}" srcOrd="3" destOrd="0" presId="urn:microsoft.com/office/officeart/2018/2/layout/IconVerticalSolidList"/>
    <dgm:cxn modelId="{0670397A-021E-458E-8F2E-7D732F39A862}" type="presParOf" srcId="{83E28DC6-A2BD-45A9-A607-7D92C1B4B32B}" destId="{B5A51DD4-A9D0-4EBE-B313-61F95D34059C}" srcOrd="3" destOrd="0" presId="urn:microsoft.com/office/officeart/2018/2/layout/IconVerticalSolidList"/>
    <dgm:cxn modelId="{36BEA87C-4357-48A6-87BC-01368C58A5C5}" type="presParOf" srcId="{83E28DC6-A2BD-45A9-A607-7D92C1B4B32B}" destId="{030558AD-E208-4B77-A260-4029025C4E61}" srcOrd="4" destOrd="0" presId="urn:microsoft.com/office/officeart/2018/2/layout/IconVerticalSolidList"/>
    <dgm:cxn modelId="{448B5251-0F8C-47D8-B148-9A6F1F6EB6FB}" type="presParOf" srcId="{030558AD-E208-4B77-A260-4029025C4E61}" destId="{A32B2F82-BF1F-4312-921F-FE3D3F568573}" srcOrd="0" destOrd="0" presId="urn:microsoft.com/office/officeart/2018/2/layout/IconVerticalSolidList"/>
    <dgm:cxn modelId="{9B6940B4-CEC4-492A-BC33-78BEC2C12037}" type="presParOf" srcId="{030558AD-E208-4B77-A260-4029025C4E61}" destId="{B1E891BC-5401-418A-B961-E72723F340D4}" srcOrd="1" destOrd="0" presId="urn:microsoft.com/office/officeart/2018/2/layout/IconVerticalSolidList"/>
    <dgm:cxn modelId="{41DD02E2-9B5C-4135-AFFB-B8B1A073E62A}" type="presParOf" srcId="{030558AD-E208-4B77-A260-4029025C4E61}" destId="{A9B33965-E75C-47EA-AD53-96CADA4E68D5}" srcOrd="2" destOrd="0" presId="urn:microsoft.com/office/officeart/2018/2/layout/IconVerticalSolidList"/>
    <dgm:cxn modelId="{FF30ECAD-3CE0-4FF4-815E-AE67754E805F}" type="presParOf" srcId="{030558AD-E208-4B77-A260-4029025C4E61}" destId="{D4FCBD2C-3B46-4410-8DBD-B6C2387889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09FE5-E870-46B2-A7FA-B460E0A98CC0}" type="doc">
      <dgm:prSet loTypeId="urn:microsoft.com/office/officeart/2008/layout/LinedList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BDE5CF2-D100-408F-AC03-6D4B428206A2}">
      <dgm:prSet/>
      <dgm:spPr/>
      <dgm:t>
        <a:bodyPr/>
        <a:lstStyle/>
        <a:p>
          <a:r>
            <a:rPr lang="ru-RU" dirty="0">
              <a:latin typeface="Montserrat" panose="00000500000000000000" pitchFamily="2" charset="-52"/>
            </a:rPr>
            <a:t>Превращают органическую химию в науку</a:t>
          </a:r>
          <a:endParaRPr lang="en-US" dirty="0">
            <a:latin typeface="Montserrat" panose="00000500000000000000" pitchFamily="2" charset="-52"/>
          </a:endParaRPr>
        </a:p>
      </dgm:t>
    </dgm:pt>
    <dgm:pt modelId="{765781DE-A918-49C8-849C-A33FF06040E7}" type="parTrans" cxnId="{9E1BC0A8-6F8D-4BB0-A907-FAD67A29CF27}">
      <dgm:prSet/>
      <dgm:spPr/>
      <dgm:t>
        <a:bodyPr/>
        <a:lstStyle/>
        <a:p>
          <a:endParaRPr lang="en-US"/>
        </a:p>
      </dgm:t>
    </dgm:pt>
    <dgm:pt modelId="{A9627F2D-29C2-40AC-81DE-BE129FE8828C}" type="sibTrans" cxnId="{9E1BC0A8-6F8D-4BB0-A907-FAD67A29CF27}">
      <dgm:prSet/>
      <dgm:spPr/>
      <dgm:t>
        <a:bodyPr/>
        <a:lstStyle/>
        <a:p>
          <a:endParaRPr lang="en-US"/>
        </a:p>
      </dgm:t>
    </dgm:pt>
    <dgm:pt modelId="{D5B25DA7-A600-4476-901D-F9DCCCCB6A26}">
      <dgm:prSet/>
      <dgm:spPr/>
      <dgm:t>
        <a:bodyPr/>
        <a:lstStyle/>
        <a:p>
          <a:r>
            <a:rPr lang="ru-RU" dirty="0">
              <a:latin typeface="Montserrat" panose="00000500000000000000" pitchFamily="2" charset="-52"/>
            </a:rPr>
            <a:t>Позволяют понять почему эти реакции происходят</a:t>
          </a:r>
          <a:endParaRPr lang="en-US" dirty="0">
            <a:latin typeface="Montserrat" panose="00000500000000000000" pitchFamily="2" charset="-52"/>
          </a:endParaRPr>
        </a:p>
      </dgm:t>
    </dgm:pt>
    <dgm:pt modelId="{9ABED2BD-2492-4AE5-9B02-AF4BE5C8CE81}" type="parTrans" cxnId="{5CA69095-2710-4D64-95BF-9453AA20AFB9}">
      <dgm:prSet/>
      <dgm:spPr/>
      <dgm:t>
        <a:bodyPr/>
        <a:lstStyle/>
        <a:p>
          <a:endParaRPr lang="en-US"/>
        </a:p>
      </dgm:t>
    </dgm:pt>
    <dgm:pt modelId="{FA18B2D4-BCCC-4008-A6A9-2F825693330F}" type="sibTrans" cxnId="{5CA69095-2710-4D64-95BF-9453AA20AFB9}">
      <dgm:prSet/>
      <dgm:spPr/>
      <dgm:t>
        <a:bodyPr/>
        <a:lstStyle/>
        <a:p>
          <a:endParaRPr lang="en-US"/>
        </a:p>
      </dgm:t>
    </dgm:pt>
    <dgm:pt modelId="{E319E531-3D9C-4153-95FE-B74C8BC0C6F6}">
      <dgm:prSet/>
      <dgm:spPr/>
      <dgm:t>
        <a:bodyPr/>
        <a:lstStyle/>
        <a:p>
          <a:r>
            <a:rPr lang="ru-RU" dirty="0">
              <a:latin typeface="Montserrat" panose="00000500000000000000" pitchFamily="2" charset="-52"/>
            </a:rPr>
            <a:t>Позволяют систематизировать химические реакции</a:t>
          </a:r>
          <a:endParaRPr lang="en-US" dirty="0">
            <a:latin typeface="Montserrat" panose="00000500000000000000" pitchFamily="2" charset="-52"/>
          </a:endParaRPr>
        </a:p>
      </dgm:t>
    </dgm:pt>
    <dgm:pt modelId="{72A570E4-42A7-4753-9167-41A2189560C7}" type="parTrans" cxnId="{E125885A-9EE4-43FE-8B17-DA7B605B50BC}">
      <dgm:prSet/>
      <dgm:spPr/>
      <dgm:t>
        <a:bodyPr/>
        <a:lstStyle/>
        <a:p>
          <a:endParaRPr lang="en-US"/>
        </a:p>
      </dgm:t>
    </dgm:pt>
    <dgm:pt modelId="{AD647B1B-5863-44D2-B7A6-211F316C592D}" type="sibTrans" cxnId="{E125885A-9EE4-43FE-8B17-DA7B605B50BC}">
      <dgm:prSet/>
      <dgm:spPr/>
      <dgm:t>
        <a:bodyPr/>
        <a:lstStyle/>
        <a:p>
          <a:endParaRPr lang="en-US"/>
        </a:p>
      </dgm:t>
    </dgm:pt>
    <dgm:pt modelId="{ECD19034-6E22-0341-9151-1D3134A3D5EF}" type="pres">
      <dgm:prSet presAssocID="{76A09FE5-E870-46B2-A7FA-B460E0A98CC0}" presName="vert0" presStyleCnt="0">
        <dgm:presLayoutVars>
          <dgm:dir/>
          <dgm:animOne val="branch"/>
          <dgm:animLvl val="lvl"/>
        </dgm:presLayoutVars>
      </dgm:prSet>
      <dgm:spPr/>
    </dgm:pt>
    <dgm:pt modelId="{00AFA7E3-896C-AA44-BC7B-77F329CACF68}" type="pres">
      <dgm:prSet presAssocID="{6BDE5CF2-D100-408F-AC03-6D4B428206A2}" presName="thickLine" presStyleLbl="alignNode1" presStyleIdx="0" presStyleCnt="3"/>
      <dgm:spPr/>
    </dgm:pt>
    <dgm:pt modelId="{3B274685-4CA9-A646-96B9-AFED25B0A00A}" type="pres">
      <dgm:prSet presAssocID="{6BDE5CF2-D100-408F-AC03-6D4B428206A2}" presName="horz1" presStyleCnt="0"/>
      <dgm:spPr/>
    </dgm:pt>
    <dgm:pt modelId="{06EEE0BF-CD0F-5542-B3D8-0E56D26E5910}" type="pres">
      <dgm:prSet presAssocID="{6BDE5CF2-D100-408F-AC03-6D4B428206A2}" presName="tx1" presStyleLbl="revTx" presStyleIdx="0" presStyleCnt="3"/>
      <dgm:spPr/>
    </dgm:pt>
    <dgm:pt modelId="{4859344B-5861-6449-BDB5-1EFC33CC8B20}" type="pres">
      <dgm:prSet presAssocID="{6BDE5CF2-D100-408F-AC03-6D4B428206A2}" presName="vert1" presStyleCnt="0"/>
      <dgm:spPr/>
    </dgm:pt>
    <dgm:pt modelId="{030E0D3C-1560-CF43-AE1F-6958E7D2E56C}" type="pres">
      <dgm:prSet presAssocID="{D5B25DA7-A600-4476-901D-F9DCCCCB6A26}" presName="thickLine" presStyleLbl="alignNode1" presStyleIdx="1" presStyleCnt="3"/>
      <dgm:spPr/>
    </dgm:pt>
    <dgm:pt modelId="{18BEC832-589C-244F-877F-68B0AC978A82}" type="pres">
      <dgm:prSet presAssocID="{D5B25DA7-A600-4476-901D-F9DCCCCB6A26}" presName="horz1" presStyleCnt="0"/>
      <dgm:spPr/>
    </dgm:pt>
    <dgm:pt modelId="{226A55E9-E0F0-6A48-BECD-D918BC1E7760}" type="pres">
      <dgm:prSet presAssocID="{D5B25DA7-A600-4476-901D-F9DCCCCB6A26}" presName="tx1" presStyleLbl="revTx" presStyleIdx="1" presStyleCnt="3"/>
      <dgm:spPr/>
    </dgm:pt>
    <dgm:pt modelId="{F10D4F2D-A58E-414B-95B3-65EAC625BC1F}" type="pres">
      <dgm:prSet presAssocID="{D5B25DA7-A600-4476-901D-F9DCCCCB6A26}" presName="vert1" presStyleCnt="0"/>
      <dgm:spPr/>
    </dgm:pt>
    <dgm:pt modelId="{C9355AE1-A7AA-A841-9ADF-697F409302CF}" type="pres">
      <dgm:prSet presAssocID="{E319E531-3D9C-4153-95FE-B74C8BC0C6F6}" presName="thickLine" presStyleLbl="alignNode1" presStyleIdx="2" presStyleCnt="3"/>
      <dgm:spPr/>
    </dgm:pt>
    <dgm:pt modelId="{8B42F6F8-5BF3-0F46-9955-59BA6384261D}" type="pres">
      <dgm:prSet presAssocID="{E319E531-3D9C-4153-95FE-B74C8BC0C6F6}" presName="horz1" presStyleCnt="0"/>
      <dgm:spPr/>
    </dgm:pt>
    <dgm:pt modelId="{8FDFB8A7-B340-CE4E-853F-6336ABC4BA24}" type="pres">
      <dgm:prSet presAssocID="{E319E531-3D9C-4153-95FE-B74C8BC0C6F6}" presName="tx1" presStyleLbl="revTx" presStyleIdx="2" presStyleCnt="3"/>
      <dgm:spPr/>
    </dgm:pt>
    <dgm:pt modelId="{119E58D5-8F7C-D64B-98F0-50E96B4866EE}" type="pres">
      <dgm:prSet presAssocID="{E319E531-3D9C-4153-95FE-B74C8BC0C6F6}" presName="vert1" presStyleCnt="0"/>
      <dgm:spPr/>
    </dgm:pt>
  </dgm:ptLst>
  <dgm:cxnLst>
    <dgm:cxn modelId="{594C8F4F-0C95-1049-ABB6-143CD97084BD}" type="presOf" srcId="{D5B25DA7-A600-4476-901D-F9DCCCCB6A26}" destId="{226A55E9-E0F0-6A48-BECD-D918BC1E7760}" srcOrd="0" destOrd="0" presId="urn:microsoft.com/office/officeart/2008/layout/LinedList"/>
    <dgm:cxn modelId="{E125885A-9EE4-43FE-8B17-DA7B605B50BC}" srcId="{76A09FE5-E870-46B2-A7FA-B460E0A98CC0}" destId="{E319E531-3D9C-4153-95FE-B74C8BC0C6F6}" srcOrd="2" destOrd="0" parTransId="{72A570E4-42A7-4753-9167-41A2189560C7}" sibTransId="{AD647B1B-5863-44D2-B7A6-211F316C592D}"/>
    <dgm:cxn modelId="{BC4D1F91-82A9-9C4F-837F-AA91C1C99E85}" type="presOf" srcId="{E319E531-3D9C-4153-95FE-B74C8BC0C6F6}" destId="{8FDFB8A7-B340-CE4E-853F-6336ABC4BA24}" srcOrd="0" destOrd="0" presId="urn:microsoft.com/office/officeart/2008/layout/LinedList"/>
    <dgm:cxn modelId="{5CA69095-2710-4D64-95BF-9453AA20AFB9}" srcId="{76A09FE5-E870-46B2-A7FA-B460E0A98CC0}" destId="{D5B25DA7-A600-4476-901D-F9DCCCCB6A26}" srcOrd="1" destOrd="0" parTransId="{9ABED2BD-2492-4AE5-9B02-AF4BE5C8CE81}" sibTransId="{FA18B2D4-BCCC-4008-A6A9-2F825693330F}"/>
    <dgm:cxn modelId="{9E1BC0A8-6F8D-4BB0-A907-FAD67A29CF27}" srcId="{76A09FE5-E870-46B2-A7FA-B460E0A98CC0}" destId="{6BDE5CF2-D100-408F-AC03-6D4B428206A2}" srcOrd="0" destOrd="0" parTransId="{765781DE-A918-49C8-849C-A33FF06040E7}" sibTransId="{A9627F2D-29C2-40AC-81DE-BE129FE8828C}"/>
    <dgm:cxn modelId="{DDC052E3-B0F7-CB4B-93BB-F5071FA920B9}" type="presOf" srcId="{76A09FE5-E870-46B2-A7FA-B460E0A98CC0}" destId="{ECD19034-6E22-0341-9151-1D3134A3D5EF}" srcOrd="0" destOrd="0" presId="urn:microsoft.com/office/officeart/2008/layout/LinedList"/>
    <dgm:cxn modelId="{2A2E40FB-0534-4C47-A8DD-68E0073667D7}" type="presOf" srcId="{6BDE5CF2-D100-408F-AC03-6D4B428206A2}" destId="{06EEE0BF-CD0F-5542-B3D8-0E56D26E5910}" srcOrd="0" destOrd="0" presId="urn:microsoft.com/office/officeart/2008/layout/LinedList"/>
    <dgm:cxn modelId="{BFF67CD7-1AD2-4048-8EBC-F62FF83EC1CE}" type="presParOf" srcId="{ECD19034-6E22-0341-9151-1D3134A3D5EF}" destId="{00AFA7E3-896C-AA44-BC7B-77F329CACF68}" srcOrd="0" destOrd="0" presId="urn:microsoft.com/office/officeart/2008/layout/LinedList"/>
    <dgm:cxn modelId="{CE1110E1-84E1-884B-9EB2-BE1039FC55FE}" type="presParOf" srcId="{ECD19034-6E22-0341-9151-1D3134A3D5EF}" destId="{3B274685-4CA9-A646-96B9-AFED25B0A00A}" srcOrd="1" destOrd="0" presId="urn:microsoft.com/office/officeart/2008/layout/LinedList"/>
    <dgm:cxn modelId="{89B86754-E883-BF46-A5E5-9E0A5E365AED}" type="presParOf" srcId="{3B274685-4CA9-A646-96B9-AFED25B0A00A}" destId="{06EEE0BF-CD0F-5542-B3D8-0E56D26E5910}" srcOrd="0" destOrd="0" presId="urn:microsoft.com/office/officeart/2008/layout/LinedList"/>
    <dgm:cxn modelId="{9C0F223D-2922-6E42-BF63-8B90A752A2F9}" type="presParOf" srcId="{3B274685-4CA9-A646-96B9-AFED25B0A00A}" destId="{4859344B-5861-6449-BDB5-1EFC33CC8B20}" srcOrd="1" destOrd="0" presId="urn:microsoft.com/office/officeart/2008/layout/LinedList"/>
    <dgm:cxn modelId="{CE5E76F6-D10E-134F-AADD-32FDBCE19BC0}" type="presParOf" srcId="{ECD19034-6E22-0341-9151-1D3134A3D5EF}" destId="{030E0D3C-1560-CF43-AE1F-6958E7D2E56C}" srcOrd="2" destOrd="0" presId="urn:microsoft.com/office/officeart/2008/layout/LinedList"/>
    <dgm:cxn modelId="{C93B6BD4-CACA-6C48-8296-C9A5A966D522}" type="presParOf" srcId="{ECD19034-6E22-0341-9151-1D3134A3D5EF}" destId="{18BEC832-589C-244F-877F-68B0AC978A82}" srcOrd="3" destOrd="0" presId="urn:microsoft.com/office/officeart/2008/layout/LinedList"/>
    <dgm:cxn modelId="{6AB3B985-A785-5E4F-A5E1-A5EC25D07FF9}" type="presParOf" srcId="{18BEC832-589C-244F-877F-68B0AC978A82}" destId="{226A55E9-E0F0-6A48-BECD-D918BC1E7760}" srcOrd="0" destOrd="0" presId="urn:microsoft.com/office/officeart/2008/layout/LinedList"/>
    <dgm:cxn modelId="{DBB09F7F-AEA2-8E42-87A1-3A343537BF90}" type="presParOf" srcId="{18BEC832-589C-244F-877F-68B0AC978A82}" destId="{F10D4F2D-A58E-414B-95B3-65EAC625BC1F}" srcOrd="1" destOrd="0" presId="urn:microsoft.com/office/officeart/2008/layout/LinedList"/>
    <dgm:cxn modelId="{1472FC2E-6599-614B-B586-DFE6236E88BE}" type="presParOf" srcId="{ECD19034-6E22-0341-9151-1D3134A3D5EF}" destId="{C9355AE1-A7AA-A841-9ADF-697F409302CF}" srcOrd="4" destOrd="0" presId="urn:microsoft.com/office/officeart/2008/layout/LinedList"/>
    <dgm:cxn modelId="{5E126DCD-58BD-8046-9F35-8BE5E4B751FE}" type="presParOf" srcId="{ECD19034-6E22-0341-9151-1D3134A3D5EF}" destId="{8B42F6F8-5BF3-0F46-9955-59BA6384261D}" srcOrd="5" destOrd="0" presId="urn:microsoft.com/office/officeart/2008/layout/LinedList"/>
    <dgm:cxn modelId="{527B2246-2F79-D041-B272-37707B48B49D}" type="presParOf" srcId="{8B42F6F8-5BF3-0F46-9955-59BA6384261D}" destId="{8FDFB8A7-B340-CE4E-853F-6336ABC4BA24}" srcOrd="0" destOrd="0" presId="urn:microsoft.com/office/officeart/2008/layout/LinedList"/>
    <dgm:cxn modelId="{2398B722-CDA2-BB45-BADE-594E6A22C8F4}" type="presParOf" srcId="{8B42F6F8-5BF3-0F46-9955-59BA6384261D}" destId="{119E58D5-8F7C-D64B-98F0-50E96B4866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F3F6BE-1AEB-4EE9-B8A4-8797164769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91A1371-4726-4D73-AA54-76FF4D9FB084}">
      <dgm:prSet/>
      <dgm:spPr/>
      <dgm:t>
        <a:bodyPr/>
        <a:lstStyle/>
        <a:p>
          <a:r>
            <a:rPr lang="ru-RU" dirty="0">
              <a:latin typeface="Montserrat" panose="00000500000000000000" pitchFamily="2" charset="-52"/>
            </a:rPr>
            <a:t>Если бы реакция в действительности протекала так, как это описано в уравнении, то одна молекула бутена должна была бы столкнуться одновременно сразу с шестью молекулами кислорода. </a:t>
          </a:r>
          <a:endParaRPr lang="en-US" dirty="0">
            <a:latin typeface="Montserrat" panose="00000500000000000000" pitchFamily="2" charset="-52"/>
          </a:endParaRPr>
        </a:p>
      </dgm:t>
    </dgm:pt>
    <dgm:pt modelId="{DCAA7F6E-D27B-474B-BDEB-45B1D8FA1C36}" type="parTrans" cxnId="{603234B9-F2FE-4583-B1D2-C3E8BD0C3D8D}">
      <dgm:prSet/>
      <dgm:spPr/>
      <dgm:t>
        <a:bodyPr/>
        <a:lstStyle/>
        <a:p>
          <a:endParaRPr lang="en-US"/>
        </a:p>
      </dgm:t>
    </dgm:pt>
    <dgm:pt modelId="{DA7E1980-DDB6-426E-BCF6-539AE9782C75}" type="sibTrans" cxnId="{603234B9-F2FE-4583-B1D2-C3E8BD0C3D8D}">
      <dgm:prSet/>
      <dgm:spPr/>
      <dgm:t>
        <a:bodyPr/>
        <a:lstStyle/>
        <a:p>
          <a:endParaRPr lang="en-US"/>
        </a:p>
      </dgm:t>
    </dgm:pt>
    <dgm:pt modelId="{85C28B68-4938-43D3-B58D-D7D14A480594}">
      <dgm:prSet/>
      <dgm:spPr/>
      <dgm:t>
        <a:bodyPr/>
        <a:lstStyle/>
        <a:p>
          <a:r>
            <a:rPr lang="ru-RU" dirty="0">
              <a:latin typeface="Montserrat" panose="00000500000000000000" pitchFamily="2" charset="-52"/>
            </a:rPr>
            <a:t>Однако вряд ли это происходит: известно, что одновременное столкновение более чем двух частиц практически невероятно.</a:t>
          </a:r>
          <a:endParaRPr lang="en-US" dirty="0">
            <a:latin typeface="Montserrat" panose="00000500000000000000" pitchFamily="2" charset="-52"/>
          </a:endParaRPr>
        </a:p>
      </dgm:t>
    </dgm:pt>
    <dgm:pt modelId="{61D73D78-43D6-4F32-931E-071DE6771738}" type="parTrans" cxnId="{23EBCBEF-E681-4343-872B-C6FCF5DAB6D3}">
      <dgm:prSet/>
      <dgm:spPr/>
      <dgm:t>
        <a:bodyPr/>
        <a:lstStyle/>
        <a:p>
          <a:endParaRPr lang="en-US"/>
        </a:p>
      </dgm:t>
    </dgm:pt>
    <dgm:pt modelId="{BCB821A2-CCDF-4689-B3B6-077C5F35D8C0}" type="sibTrans" cxnId="{23EBCBEF-E681-4343-872B-C6FCF5DAB6D3}">
      <dgm:prSet/>
      <dgm:spPr/>
      <dgm:t>
        <a:bodyPr/>
        <a:lstStyle/>
        <a:p>
          <a:endParaRPr lang="en-US"/>
        </a:p>
      </dgm:t>
    </dgm:pt>
    <dgm:pt modelId="{EDB24E93-4F6D-2348-9B07-706686DA4974}" type="pres">
      <dgm:prSet presAssocID="{7AF3F6BE-1AEB-4EE9-B8A4-8797164769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36A354-52B6-6440-B4E8-560A47A2BDF5}" type="pres">
      <dgm:prSet presAssocID="{491A1371-4726-4D73-AA54-76FF4D9FB084}" presName="hierRoot1" presStyleCnt="0"/>
      <dgm:spPr/>
    </dgm:pt>
    <dgm:pt modelId="{66C3AFD9-61EA-DB4A-9F00-3217C42DF76F}" type="pres">
      <dgm:prSet presAssocID="{491A1371-4726-4D73-AA54-76FF4D9FB084}" presName="composite" presStyleCnt="0"/>
      <dgm:spPr/>
    </dgm:pt>
    <dgm:pt modelId="{BC605537-E79C-B041-8C1D-C25994C8BCE3}" type="pres">
      <dgm:prSet presAssocID="{491A1371-4726-4D73-AA54-76FF4D9FB084}" presName="background" presStyleLbl="node0" presStyleIdx="0" presStyleCnt="2"/>
      <dgm:spPr/>
    </dgm:pt>
    <dgm:pt modelId="{113DF03B-1243-4544-86E8-02E6BCB06A98}" type="pres">
      <dgm:prSet presAssocID="{491A1371-4726-4D73-AA54-76FF4D9FB084}" presName="text" presStyleLbl="fgAcc0" presStyleIdx="0" presStyleCnt="2">
        <dgm:presLayoutVars>
          <dgm:chPref val="3"/>
        </dgm:presLayoutVars>
      </dgm:prSet>
      <dgm:spPr/>
    </dgm:pt>
    <dgm:pt modelId="{65C70D5F-7C76-FC4C-BEE0-7F80ED0E38D0}" type="pres">
      <dgm:prSet presAssocID="{491A1371-4726-4D73-AA54-76FF4D9FB084}" presName="hierChild2" presStyleCnt="0"/>
      <dgm:spPr/>
    </dgm:pt>
    <dgm:pt modelId="{55F8AD79-7033-774C-8B2C-772BE4B8851F}" type="pres">
      <dgm:prSet presAssocID="{85C28B68-4938-43D3-B58D-D7D14A480594}" presName="hierRoot1" presStyleCnt="0"/>
      <dgm:spPr/>
    </dgm:pt>
    <dgm:pt modelId="{1598A439-9889-5B4B-A394-EE0E1F8E6389}" type="pres">
      <dgm:prSet presAssocID="{85C28B68-4938-43D3-B58D-D7D14A480594}" presName="composite" presStyleCnt="0"/>
      <dgm:spPr/>
    </dgm:pt>
    <dgm:pt modelId="{1CB7A9E9-9DA0-0D46-B00A-8C89C5FFB378}" type="pres">
      <dgm:prSet presAssocID="{85C28B68-4938-43D3-B58D-D7D14A480594}" presName="background" presStyleLbl="node0" presStyleIdx="1" presStyleCnt="2"/>
      <dgm:spPr/>
    </dgm:pt>
    <dgm:pt modelId="{C4AC37A5-4374-0148-A79A-043C7FF46F7F}" type="pres">
      <dgm:prSet presAssocID="{85C28B68-4938-43D3-B58D-D7D14A480594}" presName="text" presStyleLbl="fgAcc0" presStyleIdx="1" presStyleCnt="2">
        <dgm:presLayoutVars>
          <dgm:chPref val="3"/>
        </dgm:presLayoutVars>
      </dgm:prSet>
      <dgm:spPr/>
    </dgm:pt>
    <dgm:pt modelId="{A865FAE1-BFC4-284A-B38B-2C33F31890C6}" type="pres">
      <dgm:prSet presAssocID="{85C28B68-4938-43D3-B58D-D7D14A480594}" presName="hierChild2" presStyleCnt="0"/>
      <dgm:spPr/>
    </dgm:pt>
  </dgm:ptLst>
  <dgm:cxnLst>
    <dgm:cxn modelId="{91DD696F-2CC2-C547-A773-F0EE69FAA771}" type="presOf" srcId="{7AF3F6BE-1AEB-4EE9-B8A4-879716476924}" destId="{EDB24E93-4F6D-2348-9B07-706686DA4974}" srcOrd="0" destOrd="0" presId="urn:microsoft.com/office/officeart/2005/8/layout/hierarchy1"/>
    <dgm:cxn modelId="{50482C77-D041-5F41-9653-CA9787BE8945}" type="presOf" srcId="{491A1371-4726-4D73-AA54-76FF4D9FB084}" destId="{113DF03B-1243-4544-86E8-02E6BCB06A98}" srcOrd="0" destOrd="0" presId="urn:microsoft.com/office/officeart/2005/8/layout/hierarchy1"/>
    <dgm:cxn modelId="{3F8E9AA1-B24D-F746-8C32-C8C9A9C681BB}" type="presOf" srcId="{85C28B68-4938-43D3-B58D-D7D14A480594}" destId="{C4AC37A5-4374-0148-A79A-043C7FF46F7F}" srcOrd="0" destOrd="0" presId="urn:microsoft.com/office/officeart/2005/8/layout/hierarchy1"/>
    <dgm:cxn modelId="{603234B9-F2FE-4583-B1D2-C3E8BD0C3D8D}" srcId="{7AF3F6BE-1AEB-4EE9-B8A4-879716476924}" destId="{491A1371-4726-4D73-AA54-76FF4D9FB084}" srcOrd="0" destOrd="0" parTransId="{DCAA7F6E-D27B-474B-BDEB-45B1D8FA1C36}" sibTransId="{DA7E1980-DDB6-426E-BCF6-539AE9782C75}"/>
    <dgm:cxn modelId="{23EBCBEF-E681-4343-872B-C6FCF5DAB6D3}" srcId="{7AF3F6BE-1AEB-4EE9-B8A4-879716476924}" destId="{85C28B68-4938-43D3-B58D-D7D14A480594}" srcOrd="1" destOrd="0" parTransId="{61D73D78-43D6-4F32-931E-071DE6771738}" sibTransId="{BCB821A2-CCDF-4689-B3B6-077C5F35D8C0}"/>
    <dgm:cxn modelId="{11C257F6-BDFA-7D49-B96C-0F2E7BA644EC}" type="presParOf" srcId="{EDB24E93-4F6D-2348-9B07-706686DA4974}" destId="{4936A354-52B6-6440-B4E8-560A47A2BDF5}" srcOrd="0" destOrd="0" presId="urn:microsoft.com/office/officeart/2005/8/layout/hierarchy1"/>
    <dgm:cxn modelId="{6423F584-FF06-C742-A7CF-49DC6DE5F341}" type="presParOf" srcId="{4936A354-52B6-6440-B4E8-560A47A2BDF5}" destId="{66C3AFD9-61EA-DB4A-9F00-3217C42DF76F}" srcOrd="0" destOrd="0" presId="urn:microsoft.com/office/officeart/2005/8/layout/hierarchy1"/>
    <dgm:cxn modelId="{B3FF8D5F-C60C-A74F-A567-9742145F0F94}" type="presParOf" srcId="{66C3AFD9-61EA-DB4A-9F00-3217C42DF76F}" destId="{BC605537-E79C-B041-8C1D-C25994C8BCE3}" srcOrd="0" destOrd="0" presId="urn:microsoft.com/office/officeart/2005/8/layout/hierarchy1"/>
    <dgm:cxn modelId="{AC851019-AE56-D540-A1CC-7057DB49195A}" type="presParOf" srcId="{66C3AFD9-61EA-DB4A-9F00-3217C42DF76F}" destId="{113DF03B-1243-4544-86E8-02E6BCB06A98}" srcOrd="1" destOrd="0" presId="urn:microsoft.com/office/officeart/2005/8/layout/hierarchy1"/>
    <dgm:cxn modelId="{11D2A08B-D6E2-444A-B2A4-A917B541405A}" type="presParOf" srcId="{4936A354-52B6-6440-B4E8-560A47A2BDF5}" destId="{65C70D5F-7C76-FC4C-BEE0-7F80ED0E38D0}" srcOrd="1" destOrd="0" presId="urn:microsoft.com/office/officeart/2005/8/layout/hierarchy1"/>
    <dgm:cxn modelId="{DCECBB2B-F66C-C041-A4BC-68116BDFB104}" type="presParOf" srcId="{EDB24E93-4F6D-2348-9B07-706686DA4974}" destId="{55F8AD79-7033-774C-8B2C-772BE4B8851F}" srcOrd="1" destOrd="0" presId="urn:microsoft.com/office/officeart/2005/8/layout/hierarchy1"/>
    <dgm:cxn modelId="{CE53B414-7FD1-E44C-92AD-8A516868C911}" type="presParOf" srcId="{55F8AD79-7033-774C-8B2C-772BE4B8851F}" destId="{1598A439-9889-5B4B-A394-EE0E1F8E6389}" srcOrd="0" destOrd="0" presId="urn:microsoft.com/office/officeart/2005/8/layout/hierarchy1"/>
    <dgm:cxn modelId="{A00BA11E-54A3-2C49-859C-05F1B11F0CDD}" type="presParOf" srcId="{1598A439-9889-5B4B-A394-EE0E1F8E6389}" destId="{1CB7A9E9-9DA0-0D46-B00A-8C89C5FFB378}" srcOrd="0" destOrd="0" presId="urn:microsoft.com/office/officeart/2005/8/layout/hierarchy1"/>
    <dgm:cxn modelId="{D6917DFB-BFE5-5647-8808-0A71A0EA0DA9}" type="presParOf" srcId="{1598A439-9889-5B4B-A394-EE0E1F8E6389}" destId="{C4AC37A5-4374-0148-A79A-043C7FF46F7F}" srcOrd="1" destOrd="0" presId="urn:microsoft.com/office/officeart/2005/8/layout/hierarchy1"/>
    <dgm:cxn modelId="{6DB0728A-885E-3743-AF75-E165065B05CC}" type="presParOf" srcId="{55F8AD79-7033-774C-8B2C-772BE4B8851F}" destId="{A865FAE1-BFC4-284A-B38B-2C33F31890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8E0FC-61C8-481A-985A-2B08FECB6A4D}">
      <dsp:nvSpPr>
        <dsp:cNvPr id="0" name=""/>
        <dsp:cNvSpPr/>
      </dsp:nvSpPr>
      <dsp:spPr>
        <a:xfrm>
          <a:off x="0" y="205441"/>
          <a:ext cx="5398293" cy="13948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BF5C2-8524-495E-8A47-782E7CF8313E}">
      <dsp:nvSpPr>
        <dsp:cNvPr id="0" name=""/>
        <dsp:cNvSpPr/>
      </dsp:nvSpPr>
      <dsp:spPr>
        <a:xfrm>
          <a:off x="421938" y="519279"/>
          <a:ext cx="767160" cy="767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F03C9-CB9C-41EE-BEDA-736412C120ED}">
      <dsp:nvSpPr>
        <dsp:cNvPr id="0" name=""/>
        <dsp:cNvSpPr/>
      </dsp:nvSpPr>
      <dsp:spPr>
        <a:xfrm>
          <a:off x="1611036" y="205441"/>
          <a:ext cx="3787256" cy="139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20" tIns="147620" rIns="147620" bIns="1476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Механизмы реакций могут  помочь предсказать возможные продукты при производстве. В это входит теоретические расчёты энергий, которые показывают более выгодный путь трансформации веществ. </a:t>
          </a:r>
          <a:endParaRPr lang="en-US" sz="1400" kern="1200" dirty="0"/>
        </a:p>
      </dsp:txBody>
      <dsp:txXfrm>
        <a:off x="1611036" y="205441"/>
        <a:ext cx="3787256" cy="1394836"/>
      </dsp:txXfrm>
    </dsp:sp>
    <dsp:sp modelId="{57236BBF-D66B-48AA-94B8-91AA93060CC4}">
      <dsp:nvSpPr>
        <dsp:cNvPr id="0" name=""/>
        <dsp:cNvSpPr/>
      </dsp:nvSpPr>
      <dsp:spPr>
        <a:xfrm>
          <a:off x="0" y="1859782"/>
          <a:ext cx="5398293" cy="13948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39C2E-4A13-4110-A793-4824EA8120A6}">
      <dsp:nvSpPr>
        <dsp:cNvPr id="0" name=""/>
        <dsp:cNvSpPr/>
      </dsp:nvSpPr>
      <dsp:spPr>
        <a:xfrm>
          <a:off x="421938" y="2173620"/>
          <a:ext cx="767160" cy="767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AE09B-D874-4810-A510-2CD4CF0A0DB5}">
      <dsp:nvSpPr>
        <dsp:cNvPr id="0" name=""/>
        <dsp:cNvSpPr/>
      </dsp:nvSpPr>
      <dsp:spPr>
        <a:xfrm>
          <a:off x="1611036" y="1859782"/>
          <a:ext cx="3787256" cy="139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20" tIns="147620" rIns="147620" bIns="1476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Понимание таких вещей также открывает возможность к более нацеленной оптимизации процессов что бы увеличить селективность производства.</a:t>
          </a:r>
          <a:endParaRPr lang="en-US" sz="1400" kern="1200"/>
        </a:p>
      </dsp:txBody>
      <dsp:txXfrm>
        <a:off x="1611036" y="1859782"/>
        <a:ext cx="3787256" cy="1394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01AB7-D271-4DA1-BBE7-AE6A8B9805D9}">
      <dsp:nvSpPr>
        <dsp:cNvPr id="0" name=""/>
        <dsp:cNvSpPr/>
      </dsp:nvSpPr>
      <dsp:spPr>
        <a:xfrm>
          <a:off x="0" y="2111"/>
          <a:ext cx="7218434" cy="108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01F0D-A136-4CF2-9655-00CCA64A5171}">
      <dsp:nvSpPr>
        <dsp:cNvPr id="0" name=""/>
        <dsp:cNvSpPr/>
      </dsp:nvSpPr>
      <dsp:spPr>
        <a:xfrm>
          <a:off x="326844" y="245219"/>
          <a:ext cx="594843" cy="594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98807-F02B-4DB3-9567-6BA67417BC97}">
      <dsp:nvSpPr>
        <dsp:cNvPr id="0" name=""/>
        <dsp:cNvSpPr/>
      </dsp:nvSpPr>
      <dsp:spPr>
        <a:xfrm>
          <a:off x="1248532" y="2111"/>
          <a:ext cx="5804169" cy="1081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62" tIns="114462" rIns="114462" bIns="1144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Изучение механизмов химических реакций позволяет оптимизировать условия химического синтеза - подобрать оптимальные условия, реагенты, катализаторы, обеспечить больший выход продуктов и т.д. </a:t>
          </a:r>
          <a:endParaRPr lang="en-US" sz="1400" kern="1200" dirty="0"/>
        </a:p>
      </dsp:txBody>
      <dsp:txXfrm>
        <a:off x="1248532" y="2111"/>
        <a:ext cx="5804169" cy="1081533"/>
      </dsp:txXfrm>
    </dsp:sp>
    <dsp:sp modelId="{EAB3B0F7-6A4C-4319-80B3-028BE5E56F6D}">
      <dsp:nvSpPr>
        <dsp:cNvPr id="0" name=""/>
        <dsp:cNvSpPr/>
      </dsp:nvSpPr>
      <dsp:spPr>
        <a:xfrm>
          <a:off x="0" y="1299952"/>
          <a:ext cx="7218434" cy="108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39638-2BDF-4E97-AFB0-3281783F6BC0}">
      <dsp:nvSpPr>
        <dsp:cNvPr id="0" name=""/>
        <dsp:cNvSpPr/>
      </dsp:nvSpPr>
      <dsp:spPr>
        <a:xfrm>
          <a:off x="326844" y="1543059"/>
          <a:ext cx="594843" cy="594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566BE-CB96-4963-9757-01B81AC9847B}">
      <dsp:nvSpPr>
        <dsp:cNvPr id="0" name=""/>
        <dsp:cNvSpPr/>
      </dsp:nvSpPr>
      <dsp:spPr>
        <a:xfrm>
          <a:off x="1248532" y="1299952"/>
          <a:ext cx="5804169" cy="1081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62" tIns="114462" rIns="114462" bIns="1144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Э</a:t>
          </a:r>
          <a:r>
            <a:rPr lang="ru-RU" sz="1400" b="0" i="0" kern="1200"/>
            <a:t>то важно для более эффективного производства лекарственных препаратов, полимеров, химикатов, удобрений, стройматериалов и т.д. </a:t>
          </a:r>
          <a:endParaRPr lang="en-US" sz="1400" kern="1200"/>
        </a:p>
      </dsp:txBody>
      <dsp:txXfrm>
        <a:off x="1248532" y="1299952"/>
        <a:ext cx="5804169" cy="1081533"/>
      </dsp:txXfrm>
    </dsp:sp>
    <dsp:sp modelId="{A32B2F82-BF1F-4312-921F-FE3D3F568573}">
      <dsp:nvSpPr>
        <dsp:cNvPr id="0" name=""/>
        <dsp:cNvSpPr/>
      </dsp:nvSpPr>
      <dsp:spPr>
        <a:xfrm>
          <a:off x="0" y="2597792"/>
          <a:ext cx="7218434" cy="108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891BC-5401-418A-B961-E72723F340D4}">
      <dsp:nvSpPr>
        <dsp:cNvPr id="0" name=""/>
        <dsp:cNvSpPr/>
      </dsp:nvSpPr>
      <dsp:spPr>
        <a:xfrm>
          <a:off x="327163" y="2840899"/>
          <a:ext cx="594843" cy="5942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BD2C-3B46-4410-8DBD-B6C2387889BA}">
      <dsp:nvSpPr>
        <dsp:cNvPr id="0" name=""/>
        <dsp:cNvSpPr/>
      </dsp:nvSpPr>
      <dsp:spPr>
        <a:xfrm>
          <a:off x="1249171" y="2597792"/>
          <a:ext cx="5804169" cy="1081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62" tIns="114462" rIns="114462" bIns="1144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Механизмы химических реакций между биологически активными соединениями необходимо также изучать для понимания физиологических и патологических процессов в живых организмах на молекулярном уровне и разработки новых эффективных методов лечения и профилактики различных болезней.</a:t>
          </a:r>
          <a:endParaRPr lang="en-US" sz="1400" kern="1200" dirty="0"/>
        </a:p>
      </dsp:txBody>
      <dsp:txXfrm>
        <a:off x="1249171" y="2597792"/>
        <a:ext cx="5804169" cy="1081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FA7E3-896C-AA44-BC7B-77F329CACF68}">
      <dsp:nvSpPr>
        <dsp:cNvPr id="0" name=""/>
        <dsp:cNvSpPr/>
      </dsp:nvSpPr>
      <dsp:spPr>
        <a:xfrm>
          <a:off x="0" y="1848"/>
          <a:ext cx="350549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EEE0BF-CD0F-5542-B3D8-0E56D26E5910}">
      <dsp:nvSpPr>
        <dsp:cNvPr id="0" name=""/>
        <dsp:cNvSpPr/>
      </dsp:nvSpPr>
      <dsp:spPr>
        <a:xfrm>
          <a:off x="0" y="1848"/>
          <a:ext cx="3505494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Montserrat" panose="00000500000000000000" pitchFamily="2" charset="-52"/>
            </a:rPr>
            <a:t>Превращают органическую химию в науку</a:t>
          </a:r>
          <a:endParaRPr lang="en-US" sz="2300" kern="1200" dirty="0">
            <a:latin typeface="Montserrat" panose="00000500000000000000" pitchFamily="2" charset="-52"/>
          </a:endParaRPr>
        </a:p>
      </dsp:txBody>
      <dsp:txXfrm>
        <a:off x="0" y="1848"/>
        <a:ext cx="3505494" cy="1260574"/>
      </dsp:txXfrm>
    </dsp:sp>
    <dsp:sp modelId="{030E0D3C-1560-CF43-AE1F-6958E7D2E56C}">
      <dsp:nvSpPr>
        <dsp:cNvPr id="0" name=""/>
        <dsp:cNvSpPr/>
      </dsp:nvSpPr>
      <dsp:spPr>
        <a:xfrm>
          <a:off x="0" y="1262422"/>
          <a:ext cx="350549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A55E9-E0F0-6A48-BECD-D918BC1E7760}">
      <dsp:nvSpPr>
        <dsp:cNvPr id="0" name=""/>
        <dsp:cNvSpPr/>
      </dsp:nvSpPr>
      <dsp:spPr>
        <a:xfrm>
          <a:off x="0" y="1262422"/>
          <a:ext cx="3505494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Montserrat" panose="00000500000000000000" pitchFamily="2" charset="-52"/>
            </a:rPr>
            <a:t>Позволяют понять почему эти реакции происходят</a:t>
          </a:r>
          <a:endParaRPr lang="en-US" sz="2300" kern="1200" dirty="0">
            <a:latin typeface="Montserrat" panose="00000500000000000000" pitchFamily="2" charset="-52"/>
          </a:endParaRPr>
        </a:p>
      </dsp:txBody>
      <dsp:txXfrm>
        <a:off x="0" y="1262422"/>
        <a:ext cx="3505494" cy="1260574"/>
      </dsp:txXfrm>
    </dsp:sp>
    <dsp:sp modelId="{C9355AE1-A7AA-A841-9ADF-697F409302CF}">
      <dsp:nvSpPr>
        <dsp:cNvPr id="0" name=""/>
        <dsp:cNvSpPr/>
      </dsp:nvSpPr>
      <dsp:spPr>
        <a:xfrm>
          <a:off x="0" y="2522996"/>
          <a:ext cx="350549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DFB8A7-B340-CE4E-853F-6336ABC4BA24}">
      <dsp:nvSpPr>
        <dsp:cNvPr id="0" name=""/>
        <dsp:cNvSpPr/>
      </dsp:nvSpPr>
      <dsp:spPr>
        <a:xfrm>
          <a:off x="0" y="2522996"/>
          <a:ext cx="3505494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Montserrat" panose="00000500000000000000" pitchFamily="2" charset="-52"/>
            </a:rPr>
            <a:t>Позволяют систематизировать химические реакции</a:t>
          </a:r>
          <a:endParaRPr lang="en-US" sz="2300" kern="1200" dirty="0">
            <a:latin typeface="Montserrat" panose="00000500000000000000" pitchFamily="2" charset="-52"/>
          </a:endParaRPr>
        </a:p>
      </dsp:txBody>
      <dsp:txXfrm>
        <a:off x="0" y="2522996"/>
        <a:ext cx="3505494" cy="1260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05537-E79C-B041-8C1D-C25994C8BCE3}">
      <dsp:nvSpPr>
        <dsp:cNvPr id="0" name=""/>
        <dsp:cNvSpPr/>
      </dsp:nvSpPr>
      <dsp:spPr>
        <a:xfrm>
          <a:off x="1250" y="68848"/>
          <a:ext cx="4388178" cy="2786493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F03B-1243-4544-86E8-02E6BCB06A98}">
      <dsp:nvSpPr>
        <dsp:cNvPr id="0" name=""/>
        <dsp:cNvSpPr/>
      </dsp:nvSpPr>
      <dsp:spPr>
        <a:xfrm>
          <a:off x="488825" y="532045"/>
          <a:ext cx="4388178" cy="2786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Montserrat" panose="00000500000000000000" pitchFamily="2" charset="-52"/>
            </a:rPr>
            <a:t>Если бы реакция в действительности протекала так, как это описано в уравнении, то одна молекула бутена должна была бы столкнуться одновременно сразу с шестью молекулами кислорода. </a:t>
          </a:r>
          <a:endParaRPr lang="en-US" sz="2000" kern="1200" dirty="0">
            <a:latin typeface="Montserrat" panose="00000500000000000000" pitchFamily="2" charset="-52"/>
          </a:endParaRPr>
        </a:p>
      </dsp:txBody>
      <dsp:txXfrm>
        <a:off x="570439" y="613659"/>
        <a:ext cx="4224950" cy="2623265"/>
      </dsp:txXfrm>
    </dsp:sp>
    <dsp:sp modelId="{1CB7A9E9-9DA0-0D46-B00A-8C89C5FFB378}">
      <dsp:nvSpPr>
        <dsp:cNvPr id="0" name=""/>
        <dsp:cNvSpPr/>
      </dsp:nvSpPr>
      <dsp:spPr>
        <a:xfrm>
          <a:off x="5364579" y="68848"/>
          <a:ext cx="4388178" cy="2786493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37A5-4374-0148-A79A-043C7FF46F7F}">
      <dsp:nvSpPr>
        <dsp:cNvPr id="0" name=""/>
        <dsp:cNvSpPr/>
      </dsp:nvSpPr>
      <dsp:spPr>
        <a:xfrm>
          <a:off x="5852154" y="532045"/>
          <a:ext cx="4388178" cy="2786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Montserrat" panose="00000500000000000000" pitchFamily="2" charset="-52"/>
            </a:rPr>
            <a:t>Однако вряд ли это происходит: известно, что одновременное столкновение более чем двух частиц практически невероятно.</a:t>
          </a:r>
          <a:endParaRPr lang="en-US" sz="2000" kern="1200" dirty="0">
            <a:latin typeface="Montserrat" panose="00000500000000000000" pitchFamily="2" charset="-52"/>
          </a:endParaRPr>
        </a:p>
      </dsp:txBody>
      <dsp:txXfrm>
        <a:off x="5933768" y="613659"/>
        <a:ext cx="4224950" cy="262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99FE6-AC30-0143-A6FC-6C9F656EB11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A60DB-7D20-EB48-BA4F-7D46C76F1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2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1C289-AB39-3244-B97F-407FCE821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95F9A-B2B7-264B-8B36-3C85B21A1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8F814-5F91-D249-B81E-CE28E0F3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BFD8B-C669-DB4E-BD92-95686644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E8F1B-71C1-5845-91D1-63368FA4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4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3D01B-45E2-2A46-AB25-185B78D4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862C20-4261-4545-8B4D-DA261B3DD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1C25F-465C-D747-93F8-DB55B2BA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93B16-8FF5-2C40-89BF-DCD2F410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A82CA-5E78-3D42-81E0-88825F3B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0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13450D-270D-C749-AFEC-64657371F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8EBB5D-048E-EA4E-B683-F2511C870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D20AD-434E-B645-B43E-B9E6221B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131F-1433-B043-B91A-629E074C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5833A-B7E8-7643-8743-5769F8B5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4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0D937-5296-2F4B-BDF5-DCE39B98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1A34A-E5C9-CF42-A68C-C8400236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90EE3-4300-9B44-974C-FB633045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2C229-5376-1F43-9B67-04760EC6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C66EA-0C8C-F04F-8504-935B8254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4E0ED-0B9C-3F43-8C25-77052DAC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314FD-E86C-FD40-9234-798F9DD79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EDAC6-089E-7F48-B7CF-FAFE7D73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84440-E7CA-C64D-AE41-4F3A76B6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9AF58-A40F-C54B-9038-9F76842D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1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AC536-6931-0140-A274-021DA6CC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98F9C-1365-CE4C-84C0-CC9642A3F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0C5AD1-7D5A-3943-B58A-834477189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4B29B5-7812-8D48-8BFA-AF2BEAB7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33BB82-CF6B-4746-BFA4-61FE45F6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81DCB1-17FE-314C-A6BA-2DD998E2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C0D13-F579-FD44-9388-ACA6BB2A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5CFE93-CE8A-B84D-8FA9-8713C333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F12591-1142-3344-A68B-0EF9A1E4E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1771BC-8908-5540-B67D-A119D5486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F0DF47-F757-E940-8629-1FC5C181A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937618-7C61-B549-B3C6-874E54B7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0D9D74-8F61-0840-ADA6-39B3DF34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378635-C629-164F-83DC-837935F5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6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81F2B-BD97-B148-BF97-4FBB4254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D268FB-0FFA-4948-B87C-E7A0E524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80E827-D0E1-9D4A-9D97-CD36EC81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4E497F-41D0-6E41-A8BB-345D228A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07AF6-7724-624A-A9FD-51645B57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7D2296-E56A-B146-81F1-E196C8BF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45B3EA-4684-1240-8150-295DD295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9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15225-1E27-5D42-BA18-E3B0AA46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39B1C-906F-CC42-ABD5-55565365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CE50DD-3C5B-FD42-8DC9-C3D5CD3CB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246100-719D-7C4E-8114-F8F1A0DE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03AF4-A49E-124D-8EF4-37E7106A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10156-73EC-AF42-8D08-4E5CC972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988B8-D294-9C49-BB32-A62CED8E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94520-EDC1-5E4E-8E23-82365C5F8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0BDA0-12C1-0C41-92EE-8232488DE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1A5D2C-07DB-E54F-BC37-926DFEDA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B02D2-F65A-5B4B-B491-B8E38854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B8D01-11C8-E744-92E5-4CD9B179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3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0F7CA-924B-024C-B3DA-20FF2894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7514B-89A5-D14A-A439-7B29C8A8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53161-5088-E14E-96A8-E2B27A4B2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8603-54B9-B741-9818-BDF8956CA63B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7F2F4-FCD4-0A44-82B5-1C9C30819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B101D-8832-3542-A18B-3AB4D5D7B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369D-D37F-2149-B74D-D4F5BDDA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7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0.jpeg"/><Relationship Id="rId1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5.jpeg"/><Relationship Id="rId1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6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ru.wikipedia.org/wiki/%D0%9F%D0%B5%D1%80%D0%B5%D1%85%D0%BE%D0%B4%D0%BD%D0%BE%D0%B5_%D1%81%D0%BE%D1%81%D1%82%D0%BE%D1%8F%D0%BD%D0%B8%D0%B5" TargetMode="External"/><Relationship Id="rId4" Type="http://schemas.openxmlformats.org/officeDocument/2006/relationships/hyperlink" Target="https://ru.wikipedia.org/wiki/%D0%98%D0%BD%D1%82%D0%B5%D1%80%D0%BC%D0%B5%D0%B4%D0%B8%D0%B0%D1%8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F31DAB21-C103-4A94-BD2C-8FCC7115D2D8}"/>
              </a:ext>
            </a:extLst>
          </p:cNvPr>
          <p:cNvSpPr/>
          <p:nvPr/>
        </p:nvSpPr>
        <p:spPr>
          <a:xfrm>
            <a:off x="7450112" y="1517521"/>
            <a:ext cx="5129472" cy="4918850"/>
          </a:xfrm>
          <a:custGeom>
            <a:avLst/>
            <a:gdLst>
              <a:gd name="connsiteX0" fmla="*/ 0 w 5129472"/>
              <a:gd name="connsiteY0" fmla="*/ 2459425 h 4918850"/>
              <a:gd name="connsiteX1" fmla="*/ 2564736 w 5129472"/>
              <a:gd name="connsiteY1" fmla="*/ 0 h 4918850"/>
              <a:gd name="connsiteX2" fmla="*/ 5129472 w 5129472"/>
              <a:gd name="connsiteY2" fmla="*/ 2459425 h 4918850"/>
              <a:gd name="connsiteX3" fmla="*/ 2564736 w 5129472"/>
              <a:gd name="connsiteY3" fmla="*/ 4918850 h 4918850"/>
              <a:gd name="connsiteX4" fmla="*/ 0 w 5129472"/>
              <a:gd name="connsiteY4" fmla="*/ 2459425 h 491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9472" h="4918850" extrusionOk="0">
                <a:moveTo>
                  <a:pt x="0" y="2459425"/>
                </a:moveTo>
                <a:cubicBezTo>
                  <a:pt x="228489" y="1185512"/>
                  <a:pt x="1050407" y="-113116"/>
                  <a:pt x="2564736" y="0"/>
                </a:cubicBezTo>
                <a:cubicBezTo>
                  <a:pt x="3919932" y="45719"/>
                  <a:pt x="4850589" y="1273893"/>
                  <a:pt x="5129472" y="2459425"/>
                </a:cubicBezTo>
                <a:cubicBezTo>
                  <a:pt x="4895395" y="3732572"/>
                  <a:pt x="3842265" y="4937577"/>
                  <a:pt x="2564736" y="4918850"/>
                </a:cubicBezTo>
                <a:cubicBezTo>
                  <a:pt x="1324861" y="5067550"/>
                  <a:pt x="-41530" y="3872993"/>
                  <a:pt x="0" y="2459425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57673510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7A793-F9FF-4346-AB50-82EEB90AF239}"/>
              </a:ext>
            </a:extLst>
          </p:cNvPr>
          <p:cNvSpPr txBox="1"/>
          <p:nvPr/>
        </p:nvSpPr>
        <p:spPr>
          <a:xfrm>
            <a:off x="141579" y="2744197"/>
            <a:ext cx="6996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Исследовательский метод обучения старших школьников на уроках химии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CE329B4-8156-49A4-9487-2BA119DFD7AC}"/>
              </a:ext>
            </a:extLst>
          </p:cNvPr>
          <p:cNvSpPr/>
          <p:nvPr/>
        </p:nvSpPr>
        <p:spPr>
          <a:xfrm>
            <a:off x="7794884" y="1517520"/>
            <a:ext cx="4632299" cy="4567100"/>
          </a:xfrm>
          <a:custGeom>
            <a:avLst/>
            <a:gdLst>
              <a:gd name="connsiteX0" fmla="*/ 0 w 4632299"/>
              <a:gd name="connsiteY0" fmla="*/ 2283550 h 4567100"/>
              <a:gd name="connsiteX1" fmla="*/ 2316150 w 4632299"/>
              <a:gd name="connsiteY1" fmla="*/ 0 h 4567100"/>
              <a:gd name="connsiteX2" fmla="*/ 4632300 w 4632299"/>
              <a:gd name="connsiteY2" fmla="*/ 2283550 h 4567100"/>
              <a:gd name="connsiteX3" fmla="*/ 2316150 w 4632299"/>
              <a:gd name="connsiteY3" fmla="*/ 4567100 h 4567100"/>
              <a:gd name="connsiteX4" fmla="*/ 0 w 4632299"/>
              <a:gd name="connsiteY4" fmla="*/ 2283550 h 45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299" h="4567100" extrusionOk="0">
                <a:moveTo>
                  <a:pt x="0" y="2283550"/>
                </a:moveTo>
                <a:cubicBezTo>
                  <a:pt x="190256" y="866160"/>
                  <a:pt x="1280450" y="-113615"/>
                  <a:pt x="2316150" y="0"/>
                </a:cubicBezTo>
                <a:cubicBezTo>
                  <a:pt x="3424600" y="-87302"/>
                  <a:pt x="4772162" y="785303"/>
                  <a:pt x="4632300" y="2283550"/>
                </a:cubicBezTo>
                <a:cubicBezTo>
                  <a:pt x="4892995" y="3585770"/>
                  <a:pt x="3908179" y="4501670"/>
                  <a:pt x="2316150" y="4567100"/>
                </a:cubicBezTo>
                <a:cubicBezTo>
                  <a:pt x="1125565" y="4524603"/>
                  <a:pt x="81593" y="3736867"/>
                  <a:pt x="0" y="2283550"/>
                </a:cubicBezTo>
                <a:close/>
              </a:path>
            </a:pathLst>
          </a:custGeom>
          <a:noFill/>
          <a:ln w="12700"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25889905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5EBA577-9934-4F99-9C9D-56433880797A}"/>
              </a:ext>
            </a:extLst>
          </p:cNvPr>
          <p:cNvSpPr/>
          <p:nvPr/>
        </p:nvSpPr>
        <p:spPr>
          <a:xfrm>
            <a:off x="6973337" y="1953195"/>
            <a:ext cx="5606247" cy="4918850"/>
          </a:xfrm>
          <a:custGeom>
            <a:avLst/>
            <a:gdLst>
              <a:gd name="connsiteX0" fmla="*/ 0 w 5606247"/>
              <a:gd name="connsiteY0" fmla="*/ 2459425 h 4918850"/>
              <a:gd name="connsiteX1" fmla="*/ 2803124 w 5606247"/>
              <a:gd name="connsiteY1" fmla="*/ 0 h 4918850"/>
              <a:gd name="connsiteX2" fmla="*/ 5606248 w 5606247"/>
              <a:gd name="connsiteY2" fmla="*/ 2459425 h 4918850"/>
              <a:gd name="connsiteX3" fmla="*/ 2803124 w 5606247"/>
              <a:gd name="connsiteY3" fmla="*/ 4918850 h 4918850"/>
              <a:gd name="connsiteX4" fmla="*/ 0 w 5606247"/>
              <a:gd name="connsiteY4" fmla="*/ 2459425 h 491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247" h="4918850" extrusionOk="0">
                <a:moveTo>
                  <a:pt x="0" y="2459425"/>
                </a:moveTo>
                <a:cubicBezTo>
                  <a:pt x="6482" y="1003304"/>
                  <a:pt x="1499950" y="161945"/>
                  <a:pt x="2803124" y="0"/>
                </a:cubicBezTo>
                <a:cubicBezTo>
                  <a:pt x="4323266" y="95097"/>
                  <a:pt x="5592493" y="1136868"/>
                  <a:pt x="5606248" y="2459425"/>
                </a:cubicBezTo>
                <a:cubicBezTo>
                  <a:pt x="5825429" y="3906665"/>
                  <a:pt x="4255433" y="4962053"/>
                  <a:pt x="2803124" y="4918850"/>
                </a:cubicBezTo>
                <a:cubicBezTo>
                  <a:pt x="1401038" y="4922865"/>
                  <a:pt x="208426" y="3758274"/>
                  <a:pt x="0" y="2459425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0086491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3F7C065-59FA-4E65-879F-399328512C80}"/>
              </a:ext>
            </a:extLst>
          </p:cNvPr>
          <p:cNvSpPr/>
          <p:nvPr/>
        </p:nvSpPr>
        <p:spPr>
          <a:xfrm>
            <a:off x="7255238" y="1192790"/>
            <a:ext cx="4926845" cy="4721992"/>
          </a:xfrm>
          <a:custGeom>
            <a:avLst/>
            <a:gdLst>
              <a:gd name="connsiteX0" fmla="*/ 0 w 4926845"/>
              <a:gd name="connsiteY0" fmla="*/ 2360996 h 4721992"/>
              <a:gd name="connsiteX1" fmla="*/ 2463423 w 4926845"/>
              <a:gd name="connsiteY1" fmla="*/ 0 h 4721992"/>
              <a:gd name="connsiteX2" fmla="*/ 4926846 w 4926845"/>
              <a:gd name="connsiteY2" fmla="*/ 2360996 h 4721992"/>
              <a:gd name="connsiteX3" fmla="*/ 2463423 w 4926845"/>
              <a:gd name="connsiteY3" fmla="*/ 4721992 h 4721992"/>
              <a:gd name="connsiteX4" fmla="*/ 0 w 4926845"/>
              <a:gd name="connsiteY4" fmla="*/ 2360996 h 47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845" h="4721992" extrusionOk="0">
                <a:moveTo>
                  <a:pt x="0" y="2360996"/>
                </a:moveTo>
                <a:cubicBezTo>
                  <a:pt x="-205263" y="1018983"/>
                  <a:pt x="987489" y="-12217"/>
                  <a:pt x="2463423" y="0"/>
                </a:cubicBezTo>
                <a:cubicBezTo>
                  <a:pt x="3736926" y="226143"/>
                  <a:pt x="4885537" y="1021952"/>
                  <a:pt x="4926846" y="2360996"/>
                </a:cubicBezTo>
                <a:cubicBezTo>
                  <a:pt x="5051124" y="3576247"/>
                  <a:pt x="4131480" y="4695593"/>
                  <a:pt x="2463423" y="4721992"/>
                </a:cubicBezTo>
                <a:cubicBezTo>
                  <a:pt x="1061151" y="4463551"/>
                  <a:pt x="-80444" y="3863429"/>
                  <a:pt x="0" y="2360996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27E1CED-3011-4ED1-B225-2442E63D9FC9}"/>
              </a:ext>
            </a:extLst>
          </p:cNvPr>
          <p:cNvSpPr/>
          <p:nvPr/>
        </p:nvSpPr>
        <p:spPr>
          <a:xfrm>
            <a:off x="7985099" y="943219"/>
            <a:ext cx="5476067" cy="4918850"/>
          </a:xfrm>
          <a:custGeom>
            <a:avLst/>
            <a:gdLst>
              <a:gd name="connsiteX0" fmla="*/ 0 w 5476067"/>
              <a:gd name="connsiteY0" fmla="*/ 2459425 h 4918850"/>
              <a:gd name="connsiteX1" fmla="*/ 2738034 w 5476067"/>
              <a:gd name="connsiteY1" fmla="*/ 0 h 4918850"/>
              <a:gd name="connsiteX2" fmla="*/ 5476068 w 5476067"/>
              <a:gd name="connsiteY2" fmla="*/ 2459425 h 4918850"/>
              <a:gd name="connsiteX3" fmla="*/ 2738034 w 5476067"/>
              <a:gd name="connsiteY3" fmla="*/ 4918850 h 4918850"/>
              <a:gd name="connsiteX4" fmla="*/ 0 w 5476067"/>
              <a:gd name="connsiteY4" fmla="*/ 2459425 h 491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067" h="4918850" extrusionOk="0">
                <a:moveTo>
                  <a:pt x="0" y="2459425"/>
                </a:moveTo>
                <a:cubicBezTo>
                  <a:pt x="-51446" y="1412456"/>
                  <a:pt x="1227424" y="69236"/>
                  <a:pt x="2738034" y="0"/>
                </a:cubicBezTo>
                <a:cubicBezTo>
                  <a:pt x="4511425" y="-138360"/>
                  <a:pt x="5686897" y="998065"/>
                  <a:pt x="5476068" y="2459425"/>
                </a:cubicBezTo>
                <a:cubicBezTo>
                  <a:pt x="5623354" y="3784571"/>
                  <a:pt x="4238937" y="5175368"/>
                  <a:pt x="2738034" y="4918850"/>
                </a:cubicBezTo>
                <a:cubicBezTo>
                  <a:pt x="1380234" y="5163405"/>
                  <a:pt x="-141512" y="3671597"/>
                  <a:pt x="0" y="2459425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5C6DAD-943B-FD4D-A627-0189BEAF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5" y="378902"/>
            <a:ext cx="1534284" cy="1931609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487E744B-5F22-4B37-BCB7-CFDA4016A6C8}"/>
              </a:ext>
            </a:extLst>
          </p:cNvPr>
          <p:cNvSpPr/>
          <p:nvPr/>
        </p:nvSpPr>
        <p:spPr>
          <a:xfrm>
            <a:off x="7985099" y="1484307"/>
            <a:ext cx="5129472" cy="4567100"/>
          </a:xfrm>
          <a:custGeom>
            <a:avLst/>
            <a:gdLst>
              <a:gd name="connsiteX0" fmla="*/ 0 w 5129472"/>
              <a:gd name="connsiteY0" fmla="*/ 2283550 h 4567100"/>
              <a:gd name="connsiteX1" fmla="*/ 2564736 w 5129472"/>
              <a:gd name="connsiteY1" fmla="*/ 0 h 4567100"/>
              <a:gd name="connsiteX2" fmla="*/ 5129472 w 5129472"/>
              <a:gd name="connsiteY2" fmla="*/ 2283550 h 4567100"/>
              <a:gd name="connsiteX3" fmla="*/ 2564736 w 5129472"/>
              <a:gd name="connsiteY3" fmla="*/ 4567100 h 4567100"/>
              <a:gd name="connsiteX4" fmla="*/ 0 w 5129472"/>
              <a:gd name="connsiteY4" fmla="*/ 2283550 h 45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9472" h="4567100" extrusionOk="0">
                <a:moveTo>
                  <a:pt x="0" y="2283550"/>
                </a:moveTo>
                <a:cubicBezTo>
                  <a:pt x="-154663" y="744003"/>
                  <a:pt x="1225432" y="-76018"/>
                  <a:pt x="2564736" y="0"/>
                </a:cubicBezTo>
                <a:cubicBezTo>
                  <a:pt x="3994446" y="25848"/>
                  <a:pt x="5098109" y="984058"/>
                  <a:pt x="5129472" y="2283550"/>
                </a:cubicBezTo>
                <a:cubicBezTo>
                  <a:pt x="5266217" y="3332658"/>
                  <a:pt x="4013886" y="4560695"/>
                  <a:pt x="2564736" y="4567100"/>
                </a:cubicBezTo>
                <a:cubicBezTo>
                  <a:pt x="1211388" y="4438260"/>
                  <a:pt x="-37229" y="3573475"/>
                  <a:pt x="0" y="228355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140122923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309" y="5657671"/>
            <a:ext cx="725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Кощеева Анастасия Николаевна,</a:t>
            </a:r>
          </a:p>
          <a:p>
            <a:pPr algn="l"/>
            <a:r>
              <a:rPr lang="ru-RU" b="0" i="0" dirty="0">
                <a:solidFill>
                  <a:srgbClr val="E1E3E6"/>
                </a:solidFill>
                <a:effectLst/>
                <a:latin typeface="Montserrat" panose="00000500000000000000" pitchFamily="2" charset="-52"/>
              </a:rPr>
              <a:t>учитель химии высшей категории МАОУ "Лицей № 2" г. Перми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b="0" i="0" dirty="0">
                <a:solidFill>
                  <a:srgbClr val="E1E3E6"/>
                </a:solidFill>
                <a:effectLst/>
                <a:latin typeface="Montserrat" panose="00000500000000000000" pitchFamily="2" charset="-52"/>
              </a:rPr>
              <a:t>Почётный работник общего образования РФ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0B9CBE0-601A-4412-929C-2E600582D348}"/>
              </a:ext>
            </a:extLst>
          </p:cNvPr>
          <p:cNvSpPr/>
          <p:nvPr/>
        </p:nvSpPr>
        <p:spPr>
          <a:xfrm>
            <a:off x="7985098" y="1517520"/>
            <a:ext cx="4442085" cy="43795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0EAFD9-81AC-4071-B1D5-B69919FAA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52" b="3"/>
          <a:stretch/>
        </p:blipFill>
        <p:spPr>
          <a:xfrm>
            <a:off x="8220282" y="1749394"/>
            <a:ext cx="3971718" cy="391581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8907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B133CDF-00D4-4E1A-8BF1-693747848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r="889"/>
          <a:stretch/>
        </p:blipFill>
        <p:spPr bwMode="auto">
          <a:xfrm>
            <a:off x="629607" y="19236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577325C-9DDE-4238-98FD-AE5E5AEBCDF4}"/>
              </a:ext>
            </a:extLst>
          </p:cNvPr>
          <p:cNvSpPr/>
          <p:nvPr/>
        </p:nvSpPr>
        <p:spPr>
          <a:xfrm>
            <a:off x="4384346" y="130703"/>
            <a:ext cx="6048808" cy="11574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E1572C4-96AD-412D-8C59-D46163EC094F}"/>
              </a:ext>
            </a:extLst>
          </p:cNvPr>
          <p:cNvSpPr txBox="1">
            <a:spLocks/>
          </p:cNvSpPr>
          <p:nvPr/>
        </p:nvSpPr>
        <p:spPr>
          <a:xfrm>
            <a:off x="4416756" y="239405"/>
            <a:ext cx="6781800" cy="1338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28E"/>
                </a:solidFill>
                <a:latin typeface="Montserrat" panose="00000500000000000000" pitchFamily="2" charset="-52"/>
              </a:rPr>
              <a:t>Студент </a:t>
            </a:r>
            <a:r>
              <a:rPr lang="en-US" sz="2800" b="1" dirty="0">
                <a:solidFill>
                  <a:srgbClr val="00428E"/>
                </a:solidFill>
                <a:latin typeface="Montserrat" panose="00000500000000000000" pitchFamily="2" charset="-52"/>
              </a:rPr>
              <a:t>I </a:t>
            </a:r>
            <a:r>
              <a:rPr lang="ru-RU" sz="2800" b="1" dirty="0">
                <a:solidFill>
                  <a:srgbClr val="00428E"/>
                </a:solidFill>
                <a:latin typeface="Montserrat" panose="00000500000000000000" pitchFamily="2" charset="-52"/>
              </a:rPr>
              <a:t>курса МГУ – Никита Андреевский</a:t>
            </a:r>
          </a:p>
        </p:txBody>
      </p:sp>
      <p:pic>
        <p:nvPicPr>
          <p:cNvPr id="27" name="Объект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0F19425-0D21-40CE-A0CE-232E6FD16C6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13547"/>
          <a:stretch/>
        </p:blipFill>
        <p:spPr>
          <a:xfrm>
            <a:off x="4377576" y="1508555"/>
            <a:ext cx="6521625" cy="13256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7324E8F-69EF-496F-A14F-E8FF11E270F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13321"/>
          <a:stretch/>
        </p:blipFill>
        <p:spPr>
          <a:xfrm>
            <a:off x="4184908" y="4381673"/>
            <a:ext cx="6413138" cy="1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6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1C1FE6C-4D04-4AD2-A8A1-529193B45F80}"/>
              </a:ext>
            </a:extLst>
          </p:cNvPr>
          <p:cNvSpPr/>
          <p:nvPr/>
        </p:nvSpPr>
        <p:spPr>
          <a:xfrm>
            <a:off x="545967" y="5223619"/>
            <a:ext cx="6969999" cy="1103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2879CBE-A95B-4C81-9355-6BA3D668FCBE}"/>
              </a:ext>
            </a:extLst>
          </p:cNvPr>
          <p:cNvSpPr txBox="1">
            <a:spLocks/>
          </p:cNvSpPr>
          <p:nvPr/>
        </p:nvSpPr>
        <p:spPr>
          <a:xfrm>
            <a:off x="721278" y="5477238"/>
            <a:ext cx="789938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Студент</a:t>
            </a:r>
            <a:r>
              <a:rPr lang="en-US" sz="3200" b="1" dirty="0">
                <a:solidFill>
                  <a:srgbClr val="00428E"/>
                </a:solidFill>
                <a:latin typeface="Montserrat" panose="00000500000000000000" pitchFamily="2" charset="-52"/>
              </a:rPr>
              <a:t> II </a:t>
            </a:r>
            <a:r>
              <a:rPr lang="en-US" sz="32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курса</a:t>
            </a:r>
            <a:r>
              <a:rPr lang="en-US" sz="3200" b="1" dirty="0">
                <a:solidFill>
                  <a:srgbClr val="00428E"/>
                </a:solidFill>
                <a:latin typeface="Montserrat" panose="00000500000000000000" pitchFamily="2" charset="-52"/>
              </a:rPr>
              <a:t> НГУ- </a:t>
            </a:r>
            <a:r>
              <a:rPr lang="en-US" sz="32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Михаил</a:t>
            </a:r>
            <a:r>
              <a:rPr lang="en-US" sz="32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32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Герасимов</a:t>
            </a:r>
            <a:endParaRPr lang="en-US" sz="3200" b="1" dirty="0">
              <a:solidFill>
                <a:srgbClr val="00428E"/>
              </a:solidFill>
              <a:latin typeface="Montserrat" panose="00000500000000000000" pitchFamily="2" charset="-52"/>
            </a:endParaRPr>
          </a:p>
        </p:txBody>
      </p:sp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AA5C59-44EF-4FF8-826E-33674B20E81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10846"/>
          <a:stretch/>
        </p:blipFill>
        <p:spPr>
          <a:xfrm>
            <a:off x="558667" y="214032"/>
            <a:ext cx="5952958" cy="5036685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BDABEEE1-C522-4A9E-8BFF-A020F1B9B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/>
          <a:stretch/>
        </p:blipFill>
        <p:spPr bwMode="auto">
          <a:xfrm>
            <a:off x="6210794" y="0"/>
            <a:ext cx="4774395" cy="6354432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1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D37452-69E4-4841-876D-2597D65515F9}"/>
              </a:ext>
            </a:extLst>
          </p:cNvPr>
          <p:cNvSpPr txBox="1"/>
          <p:nvPr/>
        </p:nvSpPr>
        <p:spPr>
          <a:xfrm>
            <a:off x="663177" y="4741298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428E"/>
                </a:solidFill>
                <a:effectLst/>
                <a:latin typeface="Montserrat" panose="00000500000000000000" pitchFamily="2" charset="-52"/>
              </a:rPr>
              <a:t>Алексей Долганов, </a:t>
            </a:r>
            <a:r>
              <a:rPr lang="ru-RU" sz="2000" b="1" i="0" dirty="0" err="1">
                <a:solidFill>
                  <a:srgbClr val="00428E"/>
                </a:solidFill>
                <a:effectLst/>
                <a:latin typeface="Montserrat" panose="00000500000000000000" pitchFamily="2" charset="-52"/>
              </a:rPr>
              <a:t>Постдокторский</a:t>
            </a:r>
            <a:r>
              <a:rPr lang="ru-RU" sz="2000" b="1" i="0" dirty="0">
                <a:solidFill>
                  <a:srgbClr val="00428E"/>
                </a:solidFill>
                <a:effectLst/>
                <a:latin typeface="Montserrat" panose="00000500000000000000" pitchFamily="2" charset="-52"/>
              </a:rPr>
              <a:t> научный сотрудник в области электрометаллургии расплавленных солей. </a:t>
            </a:r>
            <a:r>
              <a:rPr lang="ru-RU" sz="2000" b="1" i="0" dirty="0" err="1">
                <a:solidFill>
                  <a:srgbClr val="00428E"/>
                </a:solidFill>
                <a:effectLst/>
                <a:latin typeface="Montserrat" panose="00000500000000000000" pitchFamily="2" charset="-52"/>
              </a:rPr>
              <a:t>Ноттингемский</a:t>
            </a:r>
            <a:r>
              <a:rPr lang="ru-RU" sz="2000" b="1" i="0" dirty="0">
                <a:solidFill>
                  <a:srgbClr val="00428E"/>
                </a:solidFill>
                <a:effectLst/>
                <a:latin typeface="Montserrat" panose="00000500000000000000" pitchFamily="2" charset="-52"/>
              </a:rPr>
              <a:t> университет </a:t>
            </a:r>
            <a:r>
              <a:rPr lang="ru-RU" sz="2000" b="1" i="0" dirty="0" err="1">
                <a:solidFill>
                  <a:srgbClr val="00428E"/>
                </a:solidFill>
                <a:effectLst/>
                <a:latin typeface="Montserrat" panose="00000500000000000000" pitchFamily="2" charset="-52"/>
              </a:rPr>
              <a:t>Нинбо</a:t>
            </a:r>
            <a:r>
              <a:rPr lang="ru-RU" sz="2000" b="1" i="0" dirty="0">
                <a:solidFill>
                  <a:srgbClr val="00428E"/>
                </a:solidFill>
                <a:effectLst/>
                <a:latin typeface="Montserrat" panose="00000500000000000000" pitchFamily="2" charset="-52"/>
              </a:rPr>
              <a:t>. Год выпуска 2010</a:t>
            </a:r>
            <a:endParaRPr lang="ru-RU" sz="2000" b="1" dirty="0">
              <a:solidFill>
                <a:srgbClr val="00428E"/>
              </a:solidFill>
              <a:latin typeface="Montserrat" panose="00000500000000000000" pitchFamily="2" charset="-52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15B9F4A4-FA20-4F13-9195-35CEC926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33" y="0"/>
            <a:ext cx="48010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Объект 2">
            <a:extLst>
              <a:ext uri="{FF2B5EF4-FFF2-40B4-BE49-F238E27FC236}">
                <a16:creationId xmlns:a16="http://schemas.microsoft.com/office/drawing/2014/main" id="{4EB3871B-94CD-4F5D-A77A-8FF8BAA8E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896413"/>
              </p:ext>
            </p:extLst>
          </p:nvPr>
        </p:nvGraphicFramePr>
        <p:xfrm>
          <a:off x="663176" y="287867"/>
          <a:ext cx="5398293" cy="346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4330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28A4520-3696-4C08-87C7-8B47E088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7" y="-4272"/>
            <a:ext cx="23851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E2695E-3B68-4B14-ACB4-5E7E749FC09C}"/>
              </a:ext>
            </a:extLst>
          </p:cNvPr>
          <p:cNvSpPr txBox="1"/>
          <p:nvPr/>
        </p:nvSpPr>
        <p:spPr>
          <a:xfrm>
            <a:off x="629586" y="4819444"/>
            <a:ext cx="70303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28E"/>
                </a:solidFill>
                <a:latin typeface="Montserrat" panose="00000500000000000000" pitchFamily="2" charset="-52"/>
              </a:rPr>
              <a:t>Игорь Воробьев, Калифорнийский университет в Дейвисе, (</a:t>
            </a:r>
            <a:r>
              <a:rPr lang="en" sz="2000" b="1" dirty="0">
                <a:solidFill>
                  <a:srgbClr val="00428E"/>
                </a:solidFill>
                <a:latin typeface="Montserrat" panose="00000500000000000000" pitchFamily="2" charset="-52"/>
              </a:rPr>
              <a:t>University of California, Davis) </a:t>
            </a:r>
            <a:r>
              <a:rPr lang="ru-RU" sz="2000" b="1" dirty="0">
                <a:solidFill>
                  <a:srgbClr val="00428E"/>
                </a:solidFill>
                <a:latin typeface="Montserrat" panose="00000500000000000000" pitchFamily="2" charset="-52"/>
              </a:rPr>
              <a:t>должность - </a:t>
            </a:r>
            <a:r>
              <a:rPr lang="en" sz="2000" b="1" dirty="0">
                <a:solidFill>
                  <a:srgbClr val="00428E"/>
                </a:solidFill>
                <a:latin typeface="Montserrat" panose="00000500000000000000" pitchFamily="2" charset="-52"/>
              </a:rPr>
              <a:t>Assistant Professor</a:t>
            </a:r>
            <a:endParaRPr lang="ru-RU" sz="2000" b="1" dirty="0">
              <a:solidFill>
                <a:srgbClr val="00428E"/>
              </a:solidFill>
              <a:latin typeface="Montserrat" panose="00000500000000000000" pitchFamily="2" charset="-52"/>
            </a:endParaRPr>
          </a:p>
          <a:p>
            <a:r>
              <a:rPr lang="ru-RU" sz="2000" b="1" dirty="0">
                <a:solidFill>
                  <a:srgbClr val="00428E"/>
                </a:solidFill>
                <a:latin typeface="Montserrat" panose="00000500000000000000" pitchFamily="2" charset="-52"/>
              </a:rPr>
              <a:t>Год выпуска 1992</a:t>
            </a:r>
          </a:p>
        </p:txBody>
      </p:sp>
      <p:graphicFrame>
        <p:nvGraphicFramePr>
          <p:cNvPr id="19" name="TextBox 5">
            <a:extLst>
              <a:ext uri="{FF2B5EF4-FFF2-40B4-BE49-F238E27FC236}">
                <a16:creationId xmlns:a16="http://schemas.microsoft.com/office/drawing/2014/main" id="{2BA99E4F-957E-491F-BDFC-9A58812C6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843381"/>
              </p:ext>
            </p:extLst>
          </p:nvPr>
        </p:nvGraphicFramePr>
        <p:xfrm>
          <a:off x="3370278" y="330678"/>
          <a:ext cx="7218434" cy="36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6577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9B798FB-1915-4375-AD73-F7473954DD21}"/>
              </a:ext>
            </a:extLst>
          </p:cNvPr>
          <p:cNvSpPr txBox="1">
            <a:spLocks/>
          </p:cNvSpPr>
          <p:nvPr/>
        </p:nvSpPr>
        <p:spPr>
          <a:xfrm rot="10800000" flipV="1">
            <a:off x="829259" y="-14625"/>
            <a:ext cx="7183927" cy="29349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28E"/>
                </a:solidFill>
                <a:latin typeface="Montserrat" panose="00000500000000000000" pitchFamily="2" charset="-52"/>
                <a:ea typeface="+mn-ea"/>
                <a:cs typeface="+mn-cs"/>
              </a:rPr>
              <a:t>Эдуард Чекменев, Профессор РАН,</a:t>
            </a:r>
            <a:br>
              <a:rPr lang="ru-RU" sz="2400" b="1" dirty="0">
                <a:solidFill>
                  <a:srgbClr val="00428E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2400" b="1" dirty="0">
                <a:solidFill>
                  <a:srgbClr val="00428E"/>
                </a:solidFill>
                <a:latin typeface="Montserrat" panose="00000500000000000000" pitchFamily="2" charset="-52"/>
                <a:ea typeface="+mn-ea"/>
                <a:cs typeface="+mn-cs"/>
              </a:rPr>
              <a:t>Профессор химии и онкологии (на двух факультетах одновременно) в области биомедицины и МРТ в государственном университете Уэйна в Детройте, штат Мичиган, США</a:t>
            </a:r>
            <a:br>
              <a:rPr lang="ru-RU" sz="2400" b="1" dirty="0">
                <a:solidFill>
                  <a:srgbClr val="00428E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Год выпуска 1994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6526BE2-145E-4328-BABB-C8A0CC204BD9}"/>
              </a:ext>
            </a:extLst>
          </p:cNvPr>
          <p:cNvSpPr txBox="1">
            <a:spLocks/>
          </p:cNvSpPr>
          <p:nvPr/>
        </p:nvSpPr>
        <p:spPr>
          <a:xfrm>
            <a:off x="820110" y="3530896"/>
            <a:ext cx="7183927" cy="234155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Montserrat" panose="00000500000000000000" pitchFamily="2" charset="-52"/>
              </a:rPr>
              <a:t>Для того, чтобы можно было управлять реакциями и синтезировать новые соединения или нужные изомеры. В моей области управление механизмом (радикальный против молекулярного как пример) позволяет создавать новые контрастные агенты для молекулярной томографии рака и других заболеваний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E352A55-B53E-4CF0-9AAA-269A0FBC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930" y="1286538"/>
            <a:ext cx="2952595" cy="53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78" y="0"/>
            <a:ext cx="1262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5" y="231580"/>
            <a:ext cx="5603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18BBEDA-C2B4-443B-922C-E15BB387F264}"/>
              </a:ext>
            </a:extLst>
          </p:cNvPr>
          <p:cNvSpPr/>
          <p:nvPr/>
        </p:nvSpPr>
        <p:spPr>
          <a:xfrm>
            <a:off x="-149902" y="3972393"/>
            <a:ext cx="9142905" cy="1079292"/>
          </a:xfrm>
          <a:prstGeom prst="roundRect">
            <a:avLst/>
          </a:prstGeom>
          <a:solidFill>
            <a:srgbClr val="00428E"/>
          </a:solidFill>
          <a:ln>
            <a:solidFill>
              <a:srgbClr val="004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Изображение выглядит как текст, человек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20512A36-19BC-41DB-A883-DF416C92A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41921"/>
          <a:stretch/>
        </p:blipFill>
        <p:spPr bwMode="auto">
          <a:xfrm rot="21600000">
            <a:off x="-1" y="-1"/>
            <a:ext cx="10873279" cy="39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400EA-514C-482C-8109-98DD4831D0F4}"/>
              </a:ext>
            </a:extLst>
          </p:cNvPr>
          <p:cNvSpPr txBox="1"/>
          <p:nvPr/>
        </p:nvSpPr>
        <p:spPr>
          <a:xfrm>
            <a:off x="0" y="4194640"/>
            <a:ext cx="8557193" cy="53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Леонид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Владимирович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вопрос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…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Зачем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изучать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механизмы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химических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реакций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E5CC6-6533-462C-8505-5CF67D08C96F}"/>
              </a:ext>
            </a:extLst>
          </p:cNvPr>
          <p:cNvSpPr txBox="1"/>
          <p:nvPr/>
        </p:nvSpPr>
        <p:spPr>
          <a:xfrm>
            <a:off x="1222847" y="5370608"/>
            <a:ext cx="9746305" cy="130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Ромашов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Л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.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В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. : « Основная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задача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зачем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изучать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механизмы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органических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химических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реакций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–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чтобы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превратить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органическую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химию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в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науку</a:t>
            </a:r>
            <a:r>
              <a:rPr lang="en-US" sz="2400" b="1" dirty="0">
                <a:solidFill>
                  <a:srgbClr val="00428E"/>
                </a:solidFill>
                <a:latin typeface="Montserrat" panose="00000500000000000000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4453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78" y="0"/>
            <a:ext cx="1262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5" y="231580"/>
            <a:ext cx="5603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16DC0B-F9EE-4954-9868-C7C1A870DC29}"/>
              </a:ext>
            </a:extLst>
          </p:cNvPr>
          <p:cNvSpPr/>
          <p:nvPr/>
        </p:nvSpPr>
        <p:spPr>
          <a:xfrm>
            <a:off x="0" y="1"/>
            <a:ext cx="434714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12680C7-389D-4216-BC94-211C19B2F584}"/>
              </a:ext>
            </a:extLst>
          </p:cNvPr>
          <p:cNvSpPr txBox="1">
            <a:spLocks/>
          </p:cNvSpPr>
          <p:nvPr/>
        </p:nvSpPr>
        <p:spPr>
          <a:xfrm>
            <a:off x="244194" y="231580"/>
            <a:ext cx="4492697" cy="1622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>
                <a:solidFill>
                  <a:srgbClr val="00428E"/>
                </a:solidFill>
                <a:latin typeface="Montserrat" panose="00000500000000000000" pitchFamily="2" charset="-52"/>
              </a:rPr>
              <a:t>Механизмы органических реакций</a:t>
            </a: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37CBB38E-2415-4226-90BB-D501FB4B8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970583"/>
              </p:ext>
            </p:extLst>
          </p:nvPr>
        </p:nvGraphicFramePr>
        <p:xfrm>
          <a:off x="244194" y="2108616"/>
          <a:ext cx="3505494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907646-EF4C-4417-B972-E09F59015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4870788" y="807593"/>
            <a:ext cx="5373917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686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78" y="0"/>
            <a:ext cx="1262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5" y="231580"/>
            <a:ext cx="5603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4527B12-EEC1-4625-A3E7-0B4F07526E9D}"/>
              </a:ext>
            </a:extLst>
          </p:cNvPr>
          <p:cNvSpPr txBox="1">
            <a:spLocks/>
          </p:cNvSpPr>
          <p:nvPr/>
        </p:nvSpPr>
        <p:spPr>
          <a:xfrm>
            <a:off x="253583" y="73188"/>
            <a:ext cx="4783697" cy="19428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428E"/>
                </a:solidFill>
                <a:latin typeface="Montserrat" panose="00000500000000000000" pitchFamily="2" charset="-52"/>
              </a:rPr>
              <a:t>Механизмы органических реакций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CF20BE7-0B12-49DA-ABA7-FCF9A0F7428B}"/>
              </a:ext>
            </a:extLst>
          </p:cNvPr>
          <p:cNvSpPr txBox="1">
            <a:spLocks/>
          </p:cNvSpPr>
          <p:nvPr/>
        </p:nvSpPr>
        <p:spPr>
          <a:xfrm>
            <a:off x="253583" y="2401511"/>
            <a:ext cx="5507596" cy="4171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Дают возможность объяснить, почему некоторые реакции сопровождаются образованием нескольких продуктов, а в других реакциях образуется только одно вещество;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 Позволяют химикам предсказывать продукты химических реакций до того, как их провели на практике;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Управлять ходом реакции: создавать условия для увеличения ее скорости и повышения выхода нужного продукта.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874066-290A-415D-B14F-11C215DDC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177907" y="1343162"/>
            <a:ext cx="4278643" cy="41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224F5E-3A8F-45BE-B355-F48C0EB2F644}"/>
              </a:ext>
            </a:extLst>
          </p:cNvPr>
          <p:cNvSpPr txBox="1"/>
          <p:nvPr/>
        </p:nvSpPr>
        <p:spPr>
          <a:xfrm>
            <a:off x="687851" y="234012"/>
            <a:ext cx="104215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428E"/>
                </a:solidFill>
                <a:latin typeface="Montserrat" panose="00000500000000000000" pitchFamily="2" charset="-52"/>
              </a:rPr>
              <a:t>Оптимизация промышленного процесса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2DD60BCC-9263-477D-A708-97001740039C}"/>
              </a:ext>
            </a:extLst>
          </p:cNvPr>
          <p:cNvSpPr txBox="1">
            <a:spLocks/>
          </p:cNvSpPr>
          <p:nvPr/>
        </p:nvSpPr>
        <p:spPr>
          <a:xfrm>
            <a:off x="687851" y="1434341"/>
            <a:ext cx="8503519" cy="2774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Есть опыт в области хлорирования углеводородов. Большие суммы, которые были затрачены на изучение кинетики этой реакции (10 тыс. фунтов стерлингов), привели в конечном счете к уменьшению образования побочных продуктов и увеличению производительности на 40%.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Montserrat" panose="00000500000000000000" pitchFamily="2" charset="-52"/>
              </a:rPr>
              <a:t>Увеличенная -мощность позволила избежать капитальных вложений в сумме 400 тыс. фунтов стерлингов, необходимых на строительство нового завода.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EA391A-DDFC-4116-B365-E41C7253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89" y="3887905"/>
            <a:ext cx="4721901" cy="28145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6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78" y="0"/>
            <a:ext cx="1262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A3E2948-9B5A-49E9-AFAB-B866B556B006}"/>
              </a:ext>
            </a:extLst>
          </p:cNvPr>
          <p:cNvSpPr/>
          <p:nvPr/>
        </p:nvSpPr>
        <p:spPr>
          <a:xfrm>
            <a:off x="239843" y="536248"/>
            <a:ext cx="6355829" cy="14323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5" y="231580"/>
            <a:ext cx="5603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DF72D66-A6D6-4464-888B-807D55B436E3}"/>
              </a:ext>
            </a:extLst>
          </p:cNvPr>
          <p:cNvSpPr txBox="1">
            <a:spLocks/>
          </p:cNvSpPr>
          <p:nvPr/>
        </p:nvSpPr>
        <p:spPr>
          <a:xfrm>
            <a:off x="407497" y="587973"/>
            <a:ext cx="9718111" cy="15764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solidFill>
                  <a:srgbClr val="00428E"/>
                </a:solidFill>
                <a:latin typeface="Montserrat" panose="00000500000000000000" pitchFamily="2" charset="-52"/>
              </a:rPr>
              <a:t>Рассмотрим реакцию </a:t>
            </a:r>
            <a:br>
              <a:rPr lang="ru-RU" sz="3400" b="1" dirty="0">
                <a:solidFill>
                  <a:srgbClr val="00428E"/>
                </a:solidFill>
                <a:latin typeface="Montserrat" panose="00000500000000000000" pitchFamily="2" charset="-52"/>
              </a:rPr>
            </a:br>
            <a:r>
              <a:rPr lang="en" sz="3400" b="1" dirty="0">
                <a:solidFill>
                  <a:srgbClr val="00428E"/>
                </a:solidFill>
                <a:latin typeface="Montserrat" panose="00000500000000000000" pitchFamily="2" charset="-52"/>
              </a:rPr>
              <a:t>C</a:t>
            </a:r>
            <a:r>
              <a:rPr lang="en" sz="3400" b="1" baseline="-25000" dirty="0">
                <a:solidFill>
                  <a:srgbClr val="00428E"/>
                </a:solidFill>
                <a:latin typeface="Montserrat" panose="00000500000000000000" pitchFamily="2" charset="-52"/>
              </a:rPr>
              <a:t>4</a:t>
            </a:r>
            <a:r>
              <a:rPr lang="en" sz="3400" b="1" dirty="0">
                <a:solidFill>
                  <a:srgbClr val="00428E"/>
                </a:solidFill>
                <a:latin typeface="Montserrat" panose="00000500000000000000" pitchFamily="2" charset="-52"/>
              </a:rPr>
              <a:t>H</a:t>
            </a:r>
            <a:r>
              <a:rPr lang="en" sz="3400" b="1" baseline="-25000" dirty="0">
                <a:solidFill>
                  <a:srgbClr val="00428E"/>
                </a:solidFill>
                <a:latin typeface="Montserrat" panose="00000500000000000000" pitchFamily="2" charset="-52"/>
              </a:rPr>
              <a:t>8</a:t>
            </a:r>
            <a:r>
              <a:rPr lang="en" sz="3400" b="1" dirty="0">
                <a:solidFill>
                  <a:srgbClr val="00428E"/>
                </a:solidFill>
                <a:latin typeface="Montserrat" panose="00000500000000000000" pitchFamily="2" charset="-52"/>
              </a:rPr>
              <a:t> + 6O</a:t>
            </a:r>
            <a:r>
              <a:rPr lang="en" sz="3400" b="1" baseline="-25000" dirty="0">
                <a:solidFill>
                  <a:srgbClr val="00428E"/>
                </a:solidFill>
                <a:latin typeface="Montserrat" panose="00000500000000000000" pitchFamily="2" charset="-52"/>
              </a:rPr>
              <a:t>2 </a:t>
            </a:r>
            <a:r>
              <a:rPr lang="en" sz="3400" b="1" dirty="0">
                <a:solidFill>
                  <a:srgbClr val="00428E"/>
                </a:solidFill>
                <a:latin typeface="Montserrat" panose="00000500000000000000" pitchFamily="2" charset="-52"/>
              </a:rPr>
              <a:t>= 4CO</a:t>
            </a:r>
            <a:r>
              <a:rPr lang="en" sz="3400" b="1" baseline="-25000" dirty="0">
                <a:solidFill>
                  <a:srgbClr val="00428E"/>
                </a:solidFill>
                <a:latin typeface="Montserrat" panose="00000500000000000000" pitchFamily="2" charset="-52"/>
              </a:rPr>
              <a:t>2</a:t>
            </a:r>
            <a:r>
              <a:rPr lang="en" sz="3400" b="1" dirty="0">
                <a:solidFill>
                  <a:srgbClr val="00428E"/>
                </a:solidFill>
                <a:latin typeface="Montserrat" panose="00000500000000000000" pitchFamily="2" charset="-52"/>
              </a:rPr>
              <a:t> + 4H</a:t>
            </a:r>
            <a:r>
              <a:rPr lang="en" sz="3400" b="1" baseline="-25000" dirty="0">
                <a:solidFill>
                  <a:srgbClr val="00428E"/>
                </a:solidFill>
                <a:latin typeface="Montserrat" panose="00000500000000000000" pitchFamily="2" charset="-52"/>
              </a:rPr>
              <a:t>2</a:t>
            </a:r>
            <a:r>
              <a:rPr lang="en" sz="3400" b="1" dirty="0">
                <a:solidFill>
                  <a:srgbClr val="00428E"/>
                </a:solidFill>
                <a:latin typeface="Montserrat" panose="00000500000000000000" pitchFamily="2" charset="-52"/>
              </a:rPr>
              <a:t>O.</a:t>
            </a:r>
            <a:br>
              <a:rPr lang="en" sz="3400" b="1" dirty="0">
                <a:solidFill>
                  <a:srgbClr val="00428E"/>
                </a:solidFill>
                <a:latin typeface="Montserrat" panose="00000500000000000000" pitchFamily="2" charset="-52"/>
              </a:rPr>
            </a:br>
            <a:endParaRPr lang="ru-RU" sz="3400" b="1" dirty="0">
              <a:solidFill>
                <a:srgbClr val="00428E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80F41103-C34B-4AD4-BE40-906BC0676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68179"/>
              </p:ext>
            </p:extLst>
          </p:nvPr>
        </p:nvGraphicFramePr>
        <p:xfrm>
          <a:off x="239843" y="2594079"/>
          <a:ext cx="10241583" cy="338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602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651114" y="318102"/>
            <a:ext cx="10085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428E"/>
                </a:solidFill>
                <a:latin typeface="Montserrat" pitchFamily="2" charset="0"/>
              </a:rPr>
              <a:t>Становление метода исследовательского обучения в отечественной педагогике ХХ века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E2332B-E658-4D69-AE71-571AE45B37C3}"/>
              </a:ext>
            </a:extLst>
          </p:cNvPr>
          <p:cNvSpPr txBox="1"/>
          <p:nvPr/>
        </p:nvSpPr>
        <p:spPr>
          <a:xfrm>
            <a:off x="651114" y="1684550"/>
            <a:ext cx="82108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Отечественная практика системного использования исследовательского метода обучения школьников зародилась в области естественнонаучного образования.</a:t>
            </a:r>
            <a:endParaRPr lang="en-US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В 1786 году естествознание вошло в образовательную практику как самостоятельный предмет.</a:t>
            </a:r>
            <a:endParaRPr lang="en-US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В том же году для народных училищ Российской империи по высочайшему повелению царствующей императрицы </a:t>
            </a:r>
            <a:r>
              <a:rPr lang="ru-RU" sz="2000" b="1" dirty="0">
                <a:latin typeface="Montserrat" panose="00000500000000000000" pitchFamily="2" charset="-52"/>
              </a:rPr>
              <a:t>Екатерины Второй </a:t>
            </a:r>
            <a:r>
              <a:rPr lang="ru-RU" sz="2000" dirty="0">
                <a:latin typeface="Montserrat" panose="00000500000000000000" pitchFamily="2" charset="-52"/>
              </a:rPr>
              <a:t>был издан первый учебник естествознания под названием </a:t>
            </a:r>
            <a:r>
              <a:rPr lang="ru-RU" sz="2000" i="1" dirty="0">
                <a:latin typeface="Montserrat" panose="00000500000000000000" pitchFamily="2" charset="-52"/>
              </a:rPr>
              <a:t>«Начертание естественной истории»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4ECD140-814D-4467-8891-0FD4CA4D5C96}"/>
              </a:ext>
            </a:extLst>
          </p:cNvPr>
          <p:cNvSpPr/>
          <p:nvPr/>
        </p:nvSpPr>
        <p:spPr>
          <a:xfrm>
            <a:off x="8499423" y="3429000"/>
            <a:ext cx="3987383" cy="40277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F6D88AB-829C-42D5-AA5C-9B454C25F4C8}"/>
              </a:ext>
            </a:extLst>
          </p:cNvPr>
          <p:cNvSpPr/>
          <p:nvPr/>
        </p:nvSpPr>
        <p:spPr>
          <a:xfrm>
            <a:off x="9050225" y="2919731"/>
            <a:ext cx="3987383" cy="4027760"/>
          </a:xfrm>
          <a:prstGeom prst="ellipse">
            <a:avLst/>
          </a:prstGeom>
          <a:solidFill>
            <a:srgbClr val="D34949"/>
          </a:solidFill>
          <a:ln>
            <a:solidFill>
              <a:schemeClr val="accent1">
                <a:lumMod val="50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Екатерина II — Википедия">
            <a:extLst>
              <a:ext uri="{FF2B5EF4-FFF2-40B4-BE49-F238E27FC236}">
                <a16:creationId xmlns:a16="http://schemas.microsoft.com/office/drawing/2014/main" id="{5DFD9D74-CC4D-4E33-A6B6-594DDBA9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99" y="3875969"/>
            <a:ext cx="2898098" cy="2838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6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224F5E-3A8F-45BE-B355-F48C0EB2F644}"/>
              </a:ext>
            </a:extLst>
          </p:cNvPr>
          <p:cNvSpPr txBox="1"/>
          <p:nvPr/>
        </p:nvSpPr>
        <p:spPr>
          <a:xfrm>
            <a:off x="687851" y="234012"/>
            <a:ext cx="104215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428E"/>
                </a:solidFill>
                <a:latin typeface="Montserrat" panose="00000500000000000000" pitchFamily="2" charset="-52"/>
              </a:rPr>
              <a:t>Вот еще пример - галогенирование </a:t>
            </a:r>
            <a:r>
              <a:rPr lang="ru-RU" sz="36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алканов</a:t>
            </a:r>
            <a:endParaRPr lang="ru-RU" sz="3600" b="1" dirty="0">
              <a:solidFill>
                <a:srgbClr val="00428E"/>
              </a:solidFill>
              <a:latin typeface="Montserrat" panose="00000500000000000000" pitchFamily="2" charset="-52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2DD60BCC-9263-477D-A708-97001740039C}"/>
              </a:ext>
            </a:extLst>
          </p:cNvPr>
          <p:cNvSpPr txBox="1">
            <a:spLocks/>
          </p:cNvSpPr>
          <p:nvPr/>
        </p:nvSpPr>
        <p:spPr>
          <a:xfrm>
            <a:off x="634271" y="1128002"/>
            <a:ext cx="10066003" cy="55460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Для этой реакции нам нужен свет. Мы знаем, что свет нужен для разрыва химических связей в молекуле галогена. 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Но нужно понять, какой свет нам нужен. 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Можно сэкономить и взять ИК-излучение, которое идет даже в темноте от всех нагретых тел. Потом обнаружим, что ничего не прореагировало.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 Можно взять видимый свет , энергия квантов которого побольше, и просто светить лампочкой на колбу или не закрывать в помещении окна. Реакция пойдет, но не очень активно и прореагируют не все вещества. 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Можно взять ближний УФ-свет с несколько большей энергией излучения. Тут мы заметим, что выходы значительно повысились.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 Можно пойти дальше и взять жесткий УФ, рентгеновское или гамма излучение. Но ничего хорошего из этого не выйдет. Они могут разрушать уже другие связи в продуктах: связи С-С, С-Н, С-</a:t>
            </a:r>
            <a:r>
              <a:rPr lang="en" sz="2000" dirty="0">
                <a:latin typeface="Montserrat" panose="00000500000000000000" pitchFamily="2" charset="-52"/>
              </a:rPr>
              <a:t>Hal</a:t>
            </a:r>
            <a:endParaRPr lang="ru-RU" sz="20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7904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224F5E-3A8F-45BE-B355-F48C0EB2F644}"/>
              </a:ext>
            </a:extLst>
          </p:cNvPr>
          <p:cNvSpPr txBox="1"/>
          <p:nvPr/>
        </p:nvSpPr>
        <p:spPr>
          <a:xfrm>
            <a:off x="687851" y="234012"/>
            <a:ext cx="10421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428E"/>
                </a:solidFill>
                <a:latin typeface="Montserrat" panose="00000500000000000000" pitchFamily="2" charset="-52"/>
              </a:rPr>
              <a:t>Синтез </a:t>
            </a:r>
            <a:r>
              <a:rPr lang="ru-RU" sz="36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сульфурилхлорида</a:t>
            </a:r>
            <a:endParaRPr lang="ru-RU" sz="3600" b="1" dirty="0">
              <a:solidFill>
                <a:srgbClr val="00428E"/>
              </a:solidFill>
              <a:latin typeface="Montserrat" panose="00000500000000000000" pitchFamily="2" charset="-52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2DD60BCC-9263-477D-A708-97001740039C}"/>
              </a:ext>
            </a:extLst>
          </p:cNvPr>
          <p:cNvSpPr txBox="1">
            <a:spLocks/>
          </p:cNvSpPr>
          <p:nvPr/>
        </p:nvSpPr>
        <p:spPr>
          <a:xfrm>
            <a:off x="687851" y="1128002"/>
            <a:ext cx="5122082" cy="48380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Реакция простая: </a:t>
            </a:r>
            <a:r>
              <a:rPr lang="ru-RU" sz="1800" b="1" dirty="0">
                <a:latin typeface="Montserrat" panose="00000500000000000000" pitchFamily="2" charset="-52"/>
              </a:rPr>
              <a:t>SO</a:t>
            </a:r>
            <a:r>
              <a:rPr lang="ru-RU" sz="1800" b="1" baseline="-25000" dirty="0">
                <a:latin typeface="Montserrat" panose="00000500000000000000" pitchFamily="2" charset="-52"/>
              </a:rPr>
              <a:t>2</a:t>
            </a:r>
            <a:r>
              <a:rPr lang="ru-RU" sz="1800" b="1" dirty="0">
                <a:latin typeface="Montserrat" panose="00000500000000000000" pitchFamily="2" charset="-52"/>
              </a:rPr>
              <a:t> + Cl</a:t>
            </a:r>
            <a:r>
              <a:rPr lang="ru-RU" sz="1800" b="1" baseline="-25000" dirty="0">
                <a:latin typeface="Montserrat" panose="00000500000000000000" pitchFamily="2" charset="-52"/>
              </a:rPr>
              <a:t>2</a:t>
            </a:r>
            <a:r>
              <a:rPr lang="ru-RU" sz="1800" b="1" dirty="0">
                <a:latin typeface="Montserrat" panose="00000500000000000000" pitchFamily="2" charset="-52"/>
              </a:rPr>
              <a:t> —&gt; SO</a:t>
            </a:r>
            <a:r>
              <a:rPr lang="ru-RU" sz="1800" b="1" baseline="-25000" dirty="0">
                <a:latin typeface="Montserrat" panose="00000500000000000000" pitchFamily="2" charset="-52"/>
              </a:rPr>
              <a:t>2</a:t>
            </a:r>
            <a:r>
              <a:rPr lang="ru-RU" sz="1800" b="1" dirty="0">
                <a:latin typeface="Montserrat" panose="00000500000000000000" pitchFamily="2" charset="-52"/>
              </a:rPr>
              <a:t>Cl</a:t>
            </a:r>
            <a:r>
              <a:rPr lang="ru-RU" sz="1800" b="1" baseline="-25000" dirty="0">
                <a:latin typeface="Montserrat" panose="00000500000000000000" pitchFamily="2" charset="-52"/>
              </a:rPr>
              <a:t>2</a:t>
            </a:r>
            <a:r>
              <a:rPr lang="ru-RU" sz="1800" b="1" dirty="0">
                <a:latin typeface="Montserrat" panose="00000500000000000000" pitchFamily="2" charset="-52"/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Но простая - на бумаге. 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Без катализатора не идет (а может, идет медленно... лично не ставила) катализатором раньше брали активированный уголь: в нем есть небольшие поры, в которые способны поместиться и продукт и реагенты, где они смогут прореагировать. 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Это упрощает реакцию, поскольку молекулам не надо искать друг друга по километровому объему, они находят друг друга на маленьком расстоянии и спокойно реагируют. </a:t>
            </a:r>
          </a:p>
          <a:p>
            <a:pPr marL="0" indent="0">
              <a:buNone/>
            </a:pPr>
            <a:r>
              <a:rPr lang="ru-RU" sz="1800" dirty="0">
                <a:latin typeface="Montserrat" panose="00000500000000000000" pitchFamily="2" charset="-52"/>
              </a:rPr>
              <a:t>Сейчас берут камфору как катализатор. Видимо, из-за того, что в ней и продукт и реагенты хорошо растворимы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AB8AFF-9D1C-4B4A-90C2-4100AC04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48" y="1155453"/>
            <a:ext cx="3683052" cy="27680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22F63-1671-47BB-8E68-D4FEF91F3F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7214" y="4192428"/>
            <a:ext cx="2465084" cy="2465084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7520E37-42D1-4219-AC6D-284CDB4DBEA0}"/>
              </a:ext>
            </a:extLst>
          </p:cNvPr>
          <p:cNvSpPr/>
          <p:nvPr/>
        </p:nvSpPr>
        <p:spPr>
          <a:xfrm>
            <a:off x="7747214" y="4192427"/>
            <a:ext cx="2465084" cy="2485605"/>
          </a:xfrm>
          <a:custGeom>
            <a:avLst/>
            <a:gdLst>
              <a:gd name="connsiteX0" fmla="*/ 0 w 2465084"/>
              <a:gd name="connsiteY0" fmla="*/ 410856 h 2485605"/>
              <a:gd name="connsiteX1" fmla="*/ 410856 w 2465084"/>
              <a:gd name="connsiteY1" fmla="*/ 0 h 2485605"/>
              <a:gd name="connsiteX2" fmla="*/ 909346 w 2465084"/>
              <a:gd name="connsiteY2" fmla="*/ 0 h 2485605"/>
              <a:gd name="connsiteX3" fmla="*/ 1440702 w 2465084"/>
              <a:gd name="connsiteY3" fmla="*/ 0 h 2485605"/>
              <a:gd name="connsiteX4" fmla="*/ 2054228 w 2465084"/>
              <a:gd name="connsiteY4" fmla="*/ 0 h 2485605"/>
              <a:gd name="connsiteX5" fmla="*/ 2465084 w 2465084"/>
              <a:gd name="connsiteY5" fmla="*/ 410856 h 2485605"/>
              <a:gd name="connsiteX6" fmla="*/ 2465084 w 2465084"/>
              <a:gd name="connsiteY6" fmla="*/ 932209 h 2485605"/>
              <a:gd name="connsiteX7" fmla="*/ 2465084 w 2465084"/>
              <a:gd name="connsiteY7" fmla="*/ 1436923 h 2485605"/>
              <a:gd name="connsiteX8" fmla="*/ 2465084 w 2465084"/>
              <a:gd name="connsiteY8" fmla="*/ 2074749 h 2485605"/>
              <a:gd name="connsiteX9" fmla="*/ 2054228 w 2465084"/>
              <a:gd name="connsiteY9" fmla="*/ 2485605 h 2485605"/>
              <a:gd name="connsiteX10" fmla="*/ 1506437 w 2465084"/>
              <a:gd name="connsiteY10" fmla="*/ 2485605 h 2485605"/>
              <a:gd name="connsiteX11" fmla="*/ 1007948 w 2465084"/>
              <a:gd name="connsiteY11" fmla="*/ 2485605 h 2485605"/>
              <a:gd name="connsiteX12" fmla="*/ 410856 w 2465084"/>
              <a:gd name="connsiteY12" fmla="*/ 2485605 h 2485605"/>
              <a:gd name="connsiteX13" fmla="*/ 0 w 2465084"/>
              <a:gd name="connsiteY13" fmla="*/ 2074749 h 2485605"/>
              <a:gd name="connsiteX14" fmla="*/ 0 w 2465084"/>
              <a:gd name="connsiteY14" fmla="*/ 1520118 h 2485605"/>
              <a:gd name="connsiteX15" fmla="*/ 0 w 2465084"/>
              <a:gd name="connsiteY15" fmla="*/ 948848 h 2485605"/>
              <a:gd name="connsiteX16" fmla="*/ 0 w 2465084"/>
              <a:gd name="connsiteY16" fmla="*/ 410856 h 248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5084" h="2485605" extrusionOk="0">
                <a:moveTo>
                  <a:pt x="0" y="410856"/>
                </a:moveTo>
                <a:cubicBezTo>
                  <a:pt x="57247" y="152743"/>
                  <a:pt x="164038" y="6754"/>
                  <a:pt x="410856" y="0"/>
                </a:cubicBezTo>
                <a:cubicBezTo>
                  <a:pt x="627283" y="-58639"/>
                  <a:pt x="738551" y="650"/>
                  <a:pt x="909346" y="0"/>
                </a:cubicBezTo>
                <a:cubicBezTo>
                  <a:pt x="1080141" y="-650"/>
                  <a:pt x="1228618" y="18812"/>
                  <a:pt x="1440702" y="0"/>
                </a:cubicBezTo>
                <a:cubicBezTo>
                  <a:pt x="1652786" y="-18812"/>
                  <a:pt x="1821323" y="70941"/>
                  <a:pt x="2054228" y="0"/>
                </a:cubicBezTo>
                <a:cubicBezTo>
                  <a:pt x="2339901" y="-31865"/>
                  <a:pt x="2464084" y="198148"/>
                  <a:pt x="2465084" y="410856"/>
                </a:cubicBezTo>
                <a:cubicBezTo>
                  <a:pt x="2480013" y="615319"/>
                  <a:pt x="2446533" y="702662"/>
                  <a:pt x="2465084" y="932209"/>
                </a:cubicBezTo>
                <a:cubicBezTo>
                  <a:pt x="2483635" y="1161756"/>
                  <a:pt x="2425999" y="1330929"/>
                  <a:pt x="2465084" y="1436923"/>
                </a:cubicBezTo>
                <a:cubicBezTo>
                  <a:pt x="2504169" y="1542917"/>
                  <a:pt x="2404468" y="1801601"/>
                  <a:pt x="2465084" y="2074749"/>
                </a:cubicBezTo>
                <a:cubicBezTo>
                  <a:pt x="2483648" y="2296046"/>
                  <a:pt x="2297838" y="2439563"/>
                  <a:pt x="2054228" y="2485605"/>
                </a:cubicBezTo>
                <a:cubicBezTo>
                  <a:pt x="1907027" y="2517728"/>
                  <a:pt x="1777032" y="2425226"/>
                  <a:pt x="1506437" y="2485605"/>
                </a:cubicBezTo>
                <a:cubicBezTo>
                  <a:pt x="1235842" y="2545984"/>
                  <a:pt x="1161934" y="2431117"/>
                  <a:pt x="1007948" y="2485605"/>
                </a:cubicBezTo>
                <a:cubicBezTo>
                  <a:pt x="853962" y="2540093"/>
                  <a:pt x="547895" y="2415952"/>
                  <a:pt x="410856" y="2485605"/>
                </a:cubicBezTo>
                <a:cubicBezTo>
                  <a:pt x="218122" y="2445688"/>
                  <a:pt x="-44192" y="2265302"/>
                  <a:pt x="0" y="2074749"/>
                </a:cubicBezTo>
                <a:cubicBezTo>
                  <a:pt x="-2214" y="1943975"/>
                  <a:pt x="11330" y="1769734"/>
                  <a:pt x="0" y="1520118"/>
                </a:cubicBezTo>
                <a:cubicBezTo>
                  <a:pt x="-11330" y="1270502"/>
                  <a:pt x="46881" y="1217756"/>
                  <a:pt x="0" y="948848"/>
                </a:cubicBezTo>
                <a:cubicBezTo>
                  <a:pt x="-46881" y="679940"/>
                  <a:pt x="14499" y="566073"/>
                  <a:pt x="0" y="410856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4480070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56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224F5E-3A8F-45BE-B355-F48C0EB2F644}"/>
              </a:ext>
            </a:extLst>
          </p:cNvPr>
          <p:cNvSpPr txBox="1"/>
          <p:nvPr/>
        </p:nvSpPr>
        <p:spPr>
          <a:xfrm>
            <a:off x="550972" y="167466"/>
            <a:ext cx="10421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428E"/>
                </a:solidFill>
                <a:latin typeface="Montserrat" panose="00000500000000000000" pitchFamily="2" charset="-52"/>
              </a:rPr>
              <a:t> Синтез гидразина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2DD60BCC-9263-477D-A708-97001740039C}"/>
              </a:ext>
            </a:extLst>
          </p:cNvPr>
          <p:cNvSpPr txBox="1">
            <a:spLocks/>
          </p:cNvSpPr>
          <p:nvPr/>
        </p:nvSpPr>
        <p:spPr>
          <a:xfrm>
            <a:off x="687851" y="1215647"/>
            <a:ext cx="7977526" cy="2653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Во всех методиках указывается, что в реакции участвует желатин.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 В ответ на вопрос: а зачем он там нужен? Не всегда удается услышать ответ. 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А ответ прост: гидразин - очень активное вещество. Ионы тяжелых металлов даже в маленьких концентрациях приводят к его разложению. Желатин как раз способен связывать такие ионы из-за своей структуры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10B63B-6C63-4C48-9975-FD32DE55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47" y="3993214"/>
            <a:ext cx="2468068" cy="24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B807740-1367-4FAD-8EFC-4218D0273C4B}"/>
              </a:ext>
            </a:extLst>
          </p:cNvPr>
          <p:cNvSpPr/>
          <p:nvPr/>
        </p:nvSpPr>
        <p:spPr>
          <a:xfrm>
            <a:off x="8063938" y="3670482"/>
            <a:ext cx="2500410" cy="2468068"/>
          </a:xfrm>
          <a:custGeom>
            <a:avLst/>
            <a:gdLst>
              <a:gd name="connsiteX0" fmla="*/ 0 w 2500410"/>
              <a:gd name="connsiteY0" fmla="*/ 351404 h 2468068"/>
              <a:gd name="connsiteX1" fmla="*/ 351404 w 2500410"/>
              <a:gd name="connsiteY1" fmla="*/ 0 h 2468068"/>
              <a:gd name="connsiteX2" fmla="*/ 896677 w 2500410"/>
              <a:gd name="connsiteY2" fmla="*/ 0 h 2468068"/>
              <a:gd name="connsiteX3" fmla="*/ 1477901 w 2500410"/>
              <a:gd name="connsiteY3" fmla="*/ 0 h 2468068"/>
              <a:gd name="connsiteX4" fmla="*/ 2149006 w 2500410"/>
              <a:gd name="connsiteY4" fmla="*/ 0 h 2468068"/>
              <a:gd name="connsiteX5" fmla="*/ 2500410 w 2500410"/>
              <a:gd name="connsiteY5" fmla="*/ 351404 h 2468068"/>
              <a:gd name="connsiteX6" fmla="*/ 2500410 w 2500410"/>
              <a:gd name="connsiteY6" fmla="*/ 904519 h 2468068"/>
              <a:gd name="connsiteX7" fmla="*/ 2500410 w 2500410"/>
              <a:gd name="connsiteY7" fmla="*/ 1439981 h 2468068"/>
              <a:gd name="connsiteX8" fmla="*/ 2500410 w 2500410"/>
              <a:gd name="connsiteY8" fmla="*/ 2116664 h 2468068"/>
              <a:gd name="connsiteX9" fmla="*/ 2149006 w 2500410"/>
              <a:gd name="connsiteY9" fmla="*/ 2468068 h 2468068"/>
              <a:gd name="connsiteX10" fmla="*/ 1549805 w 2500410"/>
              <a:gd name="connsiteY10" fmla="*/ 2468068 h 2468068"/>
              <a:gd name="connsiteX11" fmla="*/ 1004533 w 2500410"/>
              <a:gd name="connsiteY11" fmla="*/ 2468068 h 2468068"/>
              <a:gd name="connsiteX12" fmla="*/ 351404 w 2500410"/>
              <a:gd name="connsiteY12" fmla="*/ 2468068 h 2468068"/>
              <a:gd name="connsiteX13" fmla="*/ 0 w 2500410"/>
              <a:gd name="connsiteY13" fmla="*/ 2116664 h 2468068"/>
              <a:gd name="connsiteX14" fmla="*/ 0 w 2500410"/>
              <a:gd name="connsiteY14" fmla="*/ 1528244 h 2468068"/>
              <a:gd name="connsiteX15" fmla="*/ 0 w 2500410"/>
              <a:gd name="connsiteY15" fmla="*/ 922171 h 2468068"/>
              <a:gd name="connsiteX16" fmla="*/ 0 w 2500410"/>
              <a:gd name="connsiteY16" fmla="*/ 351404 h 246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0410" h="2468068" extrusionOk="0">
                <a:moveTo>
                  <a:pt x="0" y="351404"/>
                </a:moveTo>
                <a:cubicBezTo>
                  <a:pt x="41361" y="134784"/>
                  <a:pt x="151708" y="1907"/>
                  <a:pt x="351404" y="0"/>
                </a:cubicBezTo>
                <a:cubicBezTo>
                  <a:pt x="493645" y="-31163"/>
                  <a:pt x="637248" y="39951"/>
                  <a:pt x="896677" y="0"/>
                </a:cubicBezTo>
                <a:cubicBezTo>
                  <a:pt x="1156106" y="-39951"/>
                  <a:pt x="1210185" y="60658"/>
                  <a:pt x="1477901" y="0"/>
                </a:cubicBezTo>
                <a:cubicBezTo>
                  <a:pt x="1745617" y="-60658"/>
                  <a:pt x="1835979" y="68036"/>
                  <a:pt x="2149006" y="0"/>
                </a:cubicBezTo>
                <a:cubicBezTo>
                  <a:pt x="2362832" y="-10711"/>
                  <a:pt x="2499402" y="171642"/>
                  <a:pt x="2500410" y="351404"/>
                </a:cubicBezTo>
                <a:cubicBezTo>
                  <a:pt x="2509455" y="486453"/>
                  <a:pt x="2475459" y="629361"/>
                  <a:pt x="2500410" y="904519"/>
                </a:cubicBezTo>
                <a:cubicBezTo>
                  <a:pt x="2525361" y="1179677"/>
                  <a:pt x="2441603" y="1260646"/>
                  <a:pt x="2500410" y="1439981"/>
                </a:cubicBezTo>
                <a:cubicBezTo>
                  <a:pt x="2559217" y="1619316"/>
                  <a:pt x="2484381" y="1906203"/>
                  <a:pt x="2500410" y="2116664"/>
                </a:cubicBezTo>
                <a:cubicBezTo>
                  <a:pt x="2518466" y="2305280"/>
                  <a:pt x="2362088" y="2415664"/>
                  <a:pt x="2149006" y="2468068"/>
                </a:cubicBezTo>
                <a:cubicBezTo>
                  <a:pt x="1895350" y="2511991"/>
                  <a:pt x="1831003" y="2411410"/>
                  <a:pt x="1549805" y="2468068"/>
                </a:cubicBezTo>
                <a:cubicBezTo>
                  <a:pt x="1268607" y="2524726"/>
                  <a:pt x="1153598" y="2411732"/>
                  <a:pt x="1004533" y="2468068"/>
                </a:cubicBezTo>
                <a:cubicBezTo>
                  <a:pt x="855468" y="2524404"/>
                  <a:pt x="525722" y="2433955"/>
                  <a:pt x="351404" y="2468068"/>
                </a:cubicBezTo>
                <a:cubicBezTo>
                  <a:pt x="173148" y="2449592"/>
                  <a:pt x="-16686" y="2297011"/>
                  <a:pt x="0" y="2116664"/>
                </a:cubicBezTo>
                <a:cubicBezTo>
                  <a:pt x="-17880" y="1955372"/>
                  <a:pt x="53694" y="1814251"/>
                  <a:pt x="0" y="1528244"/>
                </a:cubicBezTo>
                <a:cubicBezTo>
                  <a:pt x="-53694" y="1242237"/>
                  <a:pt x="44460" y="1144923"/>
                  <a:pt x="0" y="922171"/>
                </a:cubicBezTo>
                <a:cubicBezTo>
                  <a:pt x="-44460" y="699419"/>
                  <a:pt x="63980" y="470875"/>
                  <a:pt x="0" y="351404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448007014">
                  <a:prstGeom prst="roundRect">
                    <a:avLst>
                      <a:gd name="adj" fmla="val 1423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6D995E-2465-4B4E-BE52-65B2AA3CC0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05064" y="3815361"/>
            <a:ext cx="2218158" cy="22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78" y="0"/>
            <a:ext cx="1262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5" y="231580"/>
            <a:ext cx="5603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C5B813F-63F0-4B20-93D8-8DFAA8DFDDD8}"/>
              </a:ext>
            </a:extLst>
          </p:cNvPr>
          <p:cNvSpPr txBox="1">
            <a:spLocks/>
          </p:cNvSpPr>
          <p:nvPr/>
        </p:nvSpPr>
        <p:spPr>
          <a:xfrm>
            <a:off x="281958" y="174799"/>
            <a:ext cx="5323715" cy="769568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428E"/>
                </a:solidFill>
                <a:latin typeface="Montserrat" panose="00000500000000000000" pitchFamily="2" charset="-52"/>
              </a:rPr>
              <a:t>Джонатан </a:t>
            </a:r>
            <a:r>
              <a:rPr lang="ru-RU" sz="4000" b="1" dirty="0" err="1">
                <a:solidFill>
                  <a:srgbClr val="00428E"/>
                </a:solidFill>
                <a:latin typeface="Montserrat" panose="00000500000000000000" pitchFamily="2" charset="-52"/>
              </a:rPr>
              <a:t>Клейден</a:t>
            </a:r>
            <a:endParaRPr lang="ru-RU" sz="4000" b="1" dirty="0">
              <a:solidFill>
                <a:srgbClr val="00428E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83FEC44-9A91-483F-876B-D810620022FC}"/>
              </a:ext>
            </a:extLst>
          </p:cNvPr>
          <p:cNvSpPr txBox="1">
            <a:spLocks/>
          </p:cNvSpPr>
          <p:nvPr/>
        </p:nvSpPr>
        <p:spPr>
          <a:xfrm>
            <a:off x="281958" y="1503785"/>
            <a:ext cx="6703458" cy="416736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err="1">
                <a:latin typeface="Montserrat" panose="00000500000000000000" pitchFamily="2" charset="-52"/>
              </a:rPr>
              <a:t>Постадийное</a:t>
            </a:r>
            <a:r>
              <a:rPr lang="ru-RU" sz="2400" dirty="0">
                <a:latin typeface="Montserrat" panose="00000500000000000000" pitchFamily="2" charset="-52"/>
              </a:rPr>
              <a:t> выяснение химических реакций на молекулярном уровне, в основном на основе косвенных данных, дает значительное интеллектуальное удовлетворение.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Montserrat" panose="00000500000000000000" pitchFamily="2" charset="-52"/>
              </a:rPr>
              <a:t>Многие химики рассматривают эту проблему как сущность предмета химии и считают, что она заслуживает особенно интенсивного изучения вне зависимости от практического значения исследования.</a:t>
            </a:r>
          </a:p>
        </p:txBody>
      </p:sp>
      <p:pic>
        <p:nvPicPr>
          <p:cNvPr id="9" name="Picture 2" descr="Research Group ">
            <a:extLst>
              <a:ext uri="{FF2B5EF4-FFF2-40B4-BE49-F238E27FC236}">
                <a16:creationId xmlns:a16="http://schemas.microsoft.com/office/drawing/2014/main" id="{112F23C9-9958-4768-A4E6-62550CED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1826" y="1175947"/>
            <a:ext cx="3962289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6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5C6DAD-943B-FD4D-A627-0189BEAF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7" y="301796"/>
            <a:ext cx="1534284" cy="1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926BFC-2892-4974-A500-0B1C8A8F0BDA}"/>
              </a:ext>
            </a:extLst>
          </p:cNvPr>
          <p:cNvSpPr txBox="1"/>
          <p:nvPr/>
        </p:nvSpPr>
        <p:spPr>
          <a:xfrm>
            <a:off x="201229" y="3490103"/>
            <a:ext cx="6848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+mj-ea"/>
                <a:cs typeface="+mj-cs"/>
              </a:rPr>
              <a:t>Спасибо за внимание!!!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pic>
        <p:nvPicPr>
          <p:cNvPr id="5" name="Рисунок 4" descr="Изображение выглядит как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4DF522A6-A1E8-42E9-B249-E61F138A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912" y="710055"/>
            <a:ext cx="4252501" cy="360118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18A512-40D4-4317-AE48-EF6C431732D1}"/>
              </a:ext>
            </a:extLst>
          </p:cNvPr>
          <p:cNvSpPr/>
          <p:nvPr/>
        </p:nvSpPr>
        <p:spPr>
          <a:xfrm>
            <a:off x="8316343" y="3948555"/>
            <a:ext cx="3564070" cy="3778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300" b="1">
                <a:solidFill>
                  <a:srgbClr val="FFFFFF"/>
                </a:solidFill>
              </a:rPr>
              <a:t>Вадим Владимирович</a:t>
            </a:r>
            <a:endParaRPr lang="ru-RU" sz="1300">
              <a:solidFill>
                <a:srgbClr val="FFFFFF"/>
              </a:solidFill>
            </a:endParaRPr>
          </a:p>
        </p:txBody>
      </p:sp>
      <p:pic>
        <p:nvPicPr>
          <p:cNvPr id="8" name="Picture 2" descr="https://sun9-38.userapi.com/impf/IoKIBWjUUNnduKy7jjnsLFZJcTDllYdgGVzoQg/SvJHO4V4A2s.jpg?size=725x683&amp;quality=96&amp;sign=68b5edb493427d5ce0f048e83a4c8845&amp;type=album">
            <a:extLst>
              <a:ext uri="{FF2B5EF4-FFF2-40B4-BE49-F238E27FC236}">
                <a16:creationId xmlns:a16="http://schemas.microsoft.com/office/drawing/2014/main" id="{B38E385C-6B9D-421B-BC17-FAEE2231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88" y="4394642"/>
            <a:ext cx="2105699" cy="1885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BFFB13-23C9-4ED3-92A1-347DD0FC9C87}"/>
              </a:ext>
            </a:extLst>
          </p:cNvPr>
          <p:cNvSpPr/>
          <p:nvPr/>
        </p:nvSpPr>
        <p:spPr>
          <a:xfrm>
            <a:off x="7959776" y="5910705"/>
            <a:ext cx="1764811" cy="3778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300" b="1">
                <a:solidFill>
                  <a:srgbClr val="FFFFFF"/>
                </a:solidFill>
              </a:rPr>
              <a:t>Леонид Владимирович</a:t>
            </a:r>
            <a:endParaRPr lang="ru-RU" sz="130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2B626C-26DC-49BA-92EB-C42D3F004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88" y="4394642"/>
            <a:ext cx="2078825" cy="188596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15171C-D5F9-4119-A8B4-68E17FEBE88F}"/>
              </a:ext>
            </a:extLst>
          </p:cNvPr>
          <p:cNvSpPr/>
          <p:nvPr/>
        </p:nvSpPr>
        <p:spPr>
          <a:xfrm>
            <a:off x="10138125" y="5910705"/>
            <a:ext cx="1742288" cy="3778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300" b="1">
                <a:solidFill>
                  <a:srgbClr val="FFFFFF"/>
                </a:solidFill>
              </a:rPr>
              <a:t>Андрей Анатольевич</a:t>
            </a:r>
            <a:endParaRPr lang="ru-RU" sz="13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D6925-7046-42BE-BB3A-BA976A6D33C1}"/>
              </a:ext>
            </a:extLst>
          </p:cNvPr>
          <p:cNvSpPr txBox="1"/>
          <p:nvPr/>
        </p:nvSpPr>
        <p:spPr>
          <a:xfrm>
            <a:off x="190250" y="5461066"/>
            <a:ext cx="725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Кощеева Анастасия Николаевна,</a:t>
            </a:r>
          </a:p>
          <a:p>
            <a:pPr algn="l"/>
            <a:r>
              <a:rPr lang="ru-RU" b="0" i="0" dirty="0">
                <a:solidFill>
                  <a:srgbClr val="E1E3E6"/>
                </a:solidFill>
                <a:effectLst/>
                <a:latin typeface="Montserrat" panose="00000500000000000000" pitchFamily="2" charset="-52"/>
              </a:rPr>
              <a:t>учитель химии высшей категории МАОУ "Лицей № 2" г. Перми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b="0" i="0" dirty="0">
                <a:solidFill>
                  <a:srgbClr val="E1E3E6"/>
                </a:solidFill>
                <a:effectLst/>
                <a:latin typeface="Montserrat" panose="00000500000000000000" pitchFamily="2" charset="-52"/>
              </a:rPr>
              <a:t>Почётный работник общего образования РФ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960F88-40AC-4CC3-82F1-9B8C9C898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057" y="196605"/>
            <a:ext cx="2494935" cy="24949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667956" y="195789"/>
            <a:ext cx="10085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428E"/>
                </a:solidFill>
                <a:latin typeface="Montserrat" pitchFamily="2" charset="0"/>
              </a:rPr>
              <a:t>В.Ф.Зуев</a:t>
            </a:r>
            <a:r>
              <a:rPr lang="ru-RU" sz="2400" b="1" dirty="0">
                <a:solidFill>
                  <a:srgbClr val="00428E"/>
                </a:solidFill>
                <a:latin typeface="Montserrat" pitchFamily="2" charset="0"/>
              </a:rPr>
              <a:t> - Русский учёный-естествоиспытатель, путешественник и этнограф, академик Императорской академии наук и художеств в Санкт-Петербурге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FE78EDAA-CDE8-4D36-AB13-862D600DEB26}"/>
              </a:ext>
            </a:extLst>
          </p:cNvPr>
          <p:cNvSpPr/>
          <p:nvPr/>
        </p:nvSpPr>
        <p:spPr>
          <a:xfrm>
            <a:off x="100570" y="1301397"/>
            <a:ext cx="4361722" cy="439579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3D059AB-E623-4E79-B7C5-DA085CF0EE1B}"/>
              </a:ext>
            </a:extLst>
          </p:cNvPr>
          <p:cNvSpPr/>
          <p:nvPr/>
        </p:nvSpPr>
        <p:spPr>
          <a:xfrm>
            <a:off x="475564" y="2039722"/>
            <a:ext cx="4636330" cy="4512272"/>
          </a:xfrm>
          <a:prstGeom prst="ellipse">
            <a:avLst/>
          </a:prstGeom>
          <a:solidFill>
            <a:srgbClr val="51944B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70A692-CC29-4A22-989E-C17682B4E86D}"/>
              </a:ext>
            </a:extLst>
          </p:cNvPr>
          <p:cNvSpPr txBox="1"/>
          <p:nvPr/>
        </p:nvSpPr>
        <p:spPr>
          <a:xfrm>
            <a:off x="4886793" y="1765281"/>
            <a:ext cx="58161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Автором учебника был </a:t>
            </a:r>
            <a:r>
              <a:rPr lang="ru-RU" sz="2000" b="1" dirty="0">
                <a:latin typeface="Montserrat" panose="00000500000000000000" pitchFamily="2" charset="-52"/>
              </a:rPr>
              <a:t>В.Ф. Зуев </a:t>
            </a:r>
            <a:r>
              <a:rPr lang="ru-RU" sz="2000" dirty="0">
                <a:latin typeface="Montserrat" panose="00000500000000000000" pitchFamily="2" charset="-52"/>
              </a:rPr>
              <a:t>(1754 – 1794 гг.), излагая методические рекомендации для учителя в предисловии к своему учебнику акцентировал внимание на необходимости организации исследования </a:t>
            </a:r>
            <a:r>
              <a:rPr lang="ru-RU" sz="2000" i="1" dirty="0">
                <a:latin typeface="Montserrat" panose="00000500000000000000" pitchFamily="2" charset="-52"/>
              </a:rPr>
              <a:t>«натуральных объектов природы»</a:t>
            </a:r>
            <a:r>
              <a:rPr lang="ru-RU" sz="2000" dirty="0">
                <a:latin typeface="Montserrat" panose="00000500000000000000" pitchFamily="2" charset="-52"/>
              </a:rPr>
              <a:t>, составлению гербариев и коллекций, организации ученических экскурсий.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Однако до середины XIX века основным методом преподавания в школе оставался словесный метод.</a:t>
            </a:r>
          </a:p>
        </p:txBody>
      </p:sp>
      <p:pic>
        <p:nvPicPr>
          <p:cNvPr id="27" name="Picture 2" descr="https://www.edu.severodvinsk.ru/after_school/obl_www/2012/work/prudov/www.tiere-norden.heliohost.org/Middendorf_AF.gif">
            <a:extLst>
              <a:ext uri="{FF2B5EF4-FFF2-40B4-BE49-F238E27FC236}">
                <a16:creationId xmlns:a16="http://schemas.microsoft.com/office/drawing/2014/main" id="{235AC98A-EB62-4700-95D7-6ECD6066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3" y="1981211"/>
            <a:ext cx="3400606" cy="36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0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651114" y="237040"/>
            <a:ext cx="10085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>
                <a:solidFill>
                  <a:srgbClr val="00428E"/>
                </a:solidFill>
                <a:latin typeface="Montserrat" panose="00000500000000000000" pitchFamily="2" charset="-52"/>
              </a:rPr>
              <a:t>QR-</a:t>
            </a:r>
            <a:r>
              <a:rPr lang="ru-RU" sz="2800" b="1" dirty="0">
                <a:solidFill>
                  <a:srgbClr val="00428E"/>
                </a:solidFill>
                <a:latin typeface="Montserrat" panose="00000500000000000000" pitchFamily="2" charset="-52"/>
              </a:rPr>
              <a:t>код на статью «</a:t>
            </a:r>
            <a:r>
              <a:rPr lang="ru-RU" sz="2800" b="1" i="0" dirty="0">
                <a:solidFill>
                  <a:srgbClr val="00428E"/>
                </a:solidFill>
                <a:effectLst/>
                <a:latin typeface="Montserrat" panose="00000500000000000000" pitchFamily="2" charset="-52"/>
              </a:rPr>
              <a:t>Становление метода исследовательского обучения в отечественной педагогике ХХ века</a:t>
            </a:r>
            <a:r>
              <a:rPr lang="ru-RU" sz="2800" b="1" dirty="0">
                <a:solidFill>
                  <a:srgbClr val="00428E"/>
                </a:solidFill>
                <a:latin typeface="Montserrat" panose="00000500000000000000" pitchFamily="2" charset="-52"/>
              </a:rPr>
              <a:t>»</a:t>
            </a:r>
            <a:endParaRPr lang="ru-RU" sz="2800" b="1" i="0" dirty="0">
              <a:solidFill>
                <a:srgbClr val="00428E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D2B52-240F-4053-A831-3C06A810D0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7580" y="2250137"/>
            <a:ext cx="3633866" cy="363386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840F864-2C41-4BDA-B0B8-9143F018D2B3}"/>
              </a:ext>
            </a:extLst>
          </p:cNvPr>
          <p:cNvSpPr/>
          <p:nvPr/>
        </p:nvSpPr>
        <p:spPr>
          <a:xfrm>
            <a:off x="3133961" y="1947207"/>
            <a:ext cx="4781862" cy="4239725"/>
          </a:xfrm>
          <a:custGeom>
            <a:avLst/>
            <a:gdLst>
              <a:gd name="connsiteX0" fmla="*/ 0 w 4781862"/>
              <a:gd name="connsiteY0" fmla="*/ 706635 h 4239725"/>
              <a:gd name="connsiteX1" fmla="*/ 706635 w 4781862"/>
              <a:gd name="connsiteY1" fmla="*/ 0 h 4239725"/>
              <a:gd name="connsiteX2" fmla="*/ 1167009 w 4781862"/>
              <a:gd name="connsiteY2" fmla="*/ 0 h 4239725"/>
              <a:gd name="connsiteX3" fmla="*/ 1694755 w 4781862"/>
              <a:gd name="connsiteY3" fmla="*/ 0 h 4239725"/>
              <a:gd name="connsiteX4" fmla="*/ 2289873 w 4781862"/>
              <a:gd name="connsiteY4" fmla="*/ 0 h 4239725"/>
              <a:gd name="connsiteX5" fmla="*/ 2884991 w 4781862"/>
              <a:gd name="connsiteY5" fmla="*/ 0 h 4239725"/>
              <a:gd name="connsiteX6" fmla="*/ 3412737 w 4781862"/>
              <a:gd name="connsiteY6" fmla="*/ 0 h 4239725"/>
              <a:gd name="connsiteX7" fmla="*/ 4075227 w 4781862"/>
              <a:gd name="connsiteY7" fmla="*/ 0 h 4239725"/>
              <a:gd name="connsiteX8" fmla="*/ 4781862 w 4781862"/>
              <a:gd name="connsiteY8" fmla="*/ 706635 h 4239725"/>
              <a:gd name="connsiteX9" fmla="*/ 4781862 w 4781862"/>
              <a:gd name="connsiteY9" fmla="*/ 1271926 h 4239725"/>
              <a:gd name="connsiteX10" fmla="*/ 4781862 w 4781862"/>
              <a:gd name="connsiteY10" fmla="*/ 1837217 h 4239725"/>
              <a:gd name="connsiteX11" fmla="*/ 4781862 w 4781862"/>
              <a:gd name="connsiteY11" fmla="*/ 2459037 h 4239725"/>
              <a:gd name="connsiteX12" fmla="*/ 4781862 w 4781862"/>
              <a:gd name="connsiteY12" fmla="*/ 2939534 h 4239725"/>
              <a:gd name="connsiteX13" fmla="*/ 4781862 w 4781862"/>
              <a:gd name="connsiteY13" fmla="*/ 3533090 h 4239725"/>
              <a:gd name="connsiteX14" fmla="*/ 4075227 w 4781862"/>
              <a:gd name="connsiteY14" fmla="*/ 4239725 h 4239725"/>
              <a:gd name="connsiteX15" fmla="*/ 3513795 w 4781862"/>
              <a:gd name="connsiteY15" fmla="*/ 4239725 h 4239725"/>
              <a:gd name="connsiteX16" fmla="*/ 2918677 w 4781862"/>
              <a:gd name="connsiteY16" fmla="*/ 4239725 h 4239725"/>
              <a:gd name="connsiteX17" fmla="*/ 2458303 w 4781862"/>
              <a:gd name="connsiteY17" fmla="*/ 4239725 h 4239725"/>
              <a:gd name="connsiteX18" fmla="*/ 1829499 w 4781862"/>
              <a:gd name="connsiteY18" fmla="*/ 4239725 h 4239725"/>
              <a:gd name="connsiteX19" fmla="*/ 1200695 w 4781862"/>
              <a:gd name="connsiteY19" fmla="*/ 4239725 h 4239725"/>
              <a:gd name="connsiteX20" fmla="*/ 706635 w 4781862"/>
              <a:gd name="connsiteY20" fmla="*/ 4239725 h 4239725"/>
              <a:gd name="connsiteX21" fmla="*/ 0 w 4781862"/>
              <a:gd name="connsiteY21" fmla="*/ 3533090 h 4239725"/>
              <a:gd name="connsiteX22" fmla="*/ 0 w 4781862"/>
              <a:gd name="connsiteY22" fmla="*/ 2967799 h 4239725"/>
              <a:gd name="connsiteX23" fmla="*/ 0 w 4781862"/>
              <a:gd name="connsiteY23" fmla="*/ 2402508 h 4239725"/>
              <a:gd name="connsiteX24" fmla="*/ 0 w 4781862"/>
              <a:gd name="connsiteY24" fmla="*/ 1780688 h 4239725"/>
              <a:gd name="connsiteX25" fmla="*/ 0 w 4781862"/>
              <a:gd name="connsiteY25" fmla="*/ 1243661 h 4239725"/>
              <a:gd name="connsiteX26" fmla="*/ 0 w 4781862"/>
              <a:gd name="connsiteY26" fmla="*/ 706635 h 42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81862" h="4239725" extrusionOk="0">
                <a:moveTo>
                  <a:pt x="0" y="706635"/>
                </a:moveTo>
                <a:cubicBezTo>
                  <a:pt x="45720" y="291450"/>
                  <a:pt x="248512" y="23021"/>
                  <a:pt x="706635" y="0"/>
                </a:cubicBezTo>
                <a:cubicBezTo>
                  <a:pt x="870585" y="-28042"/>
                  <a:pt x="966911" y="39027"/>
                  <a:pt x="1167009" y="0"/>
                </a:cubicBezTo>
                <a:cubicBezTo>
                  <a:pt x="1367107" y="-39027"/>
                  <a:pt x="1559910" y="13496"/>
                  <a:pt x="1694755" y="0"/>
                </a:cubicBezTo>
                <a:cubicBezTo>
                  <a:pt x="1829600" y="-13496"/>
                  <a:pt x="2154146" y="17430"/>
                  <a:pt x="2289873" y="0"/>
                </a:cubicBezTo>
                <a:cubicBezTo>
                  <a:pt x="2425600" y="-17430"/>
                  <a:pt x="2620235" y="967"/>
                  <a:pt x="2884991" y="0"/>
                </a:cubicBezTo>
                <a:cubicBezTo>
                  <a:pt x="3149747" y="-967"/>
                  <a:pt x="3225196" y="56139"/>
                  <a:pt x="3412737" y="0"/>
                </a:cubicBezTo>
                <a:cubicBezTo>
                  <a:pt x="3600278" y="-56139"/>
                  <a:pt x="3759046" y="76527"/>
                  <a:pt x="4075227" y="0"/>
                </a:cubicBezTo>
                <a:cubicBezTo>
                  <a:pt x="4417356" y="-77016"/>
                  <a:pt x="4730356" y="256444"/>
                  <a:pt x="4781862" y="706635"/>
                </a:cubicBezTo>
                <a:cubicBezTo>
                  <a:pt x="4813626" y="914416"/>
                  <a:pt x="4722160" y="1029873"/>
                  <a:pt x="4781862" y="1271926"/>
                </a:cubicBezTo>
                <a:cubicBezTo>
                  <a:pt x="4841564" y="1513979"/>
                  <a:pt x="4742317" y="1636595"/>
                  <a:pt x="4781862" y="1837217"/>
                </a:cubicBezTo>
                <a:cubicBezTo>
                  <a:pt x="4821407" y="2037839"/>
                  <a:pt x="4743916" y="2222675"/>
                  <a:pt x="4781862" y="2459037"/>
                </a:cubicBezTo>
                <a:cubicBezTo>
                  <a:pt x="4819808" y="2695399"/>
                  <a:pt x="4761456" y="2710981"/>
                  <a:pt x="4781862" y="2939534"/>
                </a:cubicBezTo>
                <a:cubicBezTo>
                  <a:pt x="4802268" y="3168087"/>
                  <a:pt x="4778114" y="3378352"/>
                  <a:pt x="4781862" y="3533090"/>
                </a:cubicBezTo>
                <a:cubicBezTo>
                  <a:pt x="4847157" y="3847090"/>
                  <a:pt x="4377612" y="4167427"/>
                  <a:pt x="4075227" y="4239725"/>
                </a:cubicBezTo>
                <a:cubicBezTo>
                  <a:pt x="3828673" y="4275058"/>
                  <a:pt x="3635147" y="4205981"/>
                  <a:pt x="3513795" y="4239725"/>
                </a:cubicBezTo>
                <a:cubicBezTo>
                  <a:pt x="3392443" y="4273469"/>
                  <a:pt x="3198376" y="4195053"/>
                  <a:pt x="2918677" y="4239725"/>
                </a:cubicBezTo>
                <a:cubicBezTo>
                  <a:pt x="2638978" y="4284397"/>
                  <a:pt x="2586120" y="4233254"/>
                  <a:pt x="2458303" y="4239725"/>
                </a:cubicBezTo>
                <a:cubicBezTo>
                  <a:pt x="2330486" y="4246196"/>
                  <a:pt x="2025763" y="4192530"/>
                  <a:pt x="1829499" y="4239725"/>
                </a:cubicBezTo>
                <a:cubicBezTo>
                  <a:pt x="1633235" y="4286920"/>
                  <a:pt x="1462038" y="4175965"/>
                  <a:pt x="1200695" y="4239725"/>
                </a:cubicBezTo>
                <a:cubicBezTo>
                  <a:pt x="939352" y="4303485"/>
                  <a:pt x="807137" y="4181223"/>
                  <a:pt x="706635" y="4239725"/>
                </a:cubicBezTo>
                <a:cubicBezTo>
                  <a:pt x="232850" y="4282758"/>
                  <a:pt x="-4380" y="3819676"/>
                  <a:pt x="0" y="3533090"/>
                </a:cubicBezTo>
                <a:cubicBezTo>
                  <a:pt x="-45855" y="3403745"/>
                  <a:pt x="57203" y="3177164"/>
                  <a:pt x="0" y="2967799"/>
                </a:cubicBezTo>
                <a:cubicBezTo>
                  <a:pt x="-57203" y="2758434"/>
                  <a:pt x="17855" y="2633505"/>
                  <a:pt x="0" y="2402508"/>
                </a:cubicBezTo>
                <a:cubicBezTo>
                  <a:pt x="-17855" y="2171511"/>
                  <a:pt x="38307" y="1937575"/>
                  <a:pt x="0" y="1780688"/>
                </a:cubicBezTo>
                <a:cubicBezTo>
                  <a:pt x="-38307" y="1623801"/>
                  <a:pt x="55390" y="1391459"/>
                  <a:pt x="0" y="1243661"/>
                </a:cubicBezTo>
                <a:cubicBezTo>
                  <a:pt x="-55390" y="1095863"/>
                  <a:pt x="8245" y="962042"/>
                  <a:pt x="0" y="706635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480070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7AAE8C2-7AE8-4F8C-A4A8-909336D38452}"/>
              </a:ext>
            </a:extLst>
          </p:cNvPr>
          <p:cNvSpPr/>
          <p:nvPr/>
        </p:nvSpPr>
        <p:spPr>
          <a:xfrm>
            <a:off x="3410843" y="2210766"/>
            <a:ext cx="4187340" cy="3712606"/>
          </a:xfrm>
          <a:custGeom>
            <a:avLst/>
            <a:gdLst>
              <a:gd name="connsiteX0" fmla="*/ 0 w 4187340"/>
              <a:gd name="connsiteY0" fmla="*/ 618780 h 3712606"/>
              <a:gd name="connsiteX1" fmla="*/ 618780 w 4187340"/>
              <a:gd name="connsiteY1" fmla="*/ 0 h 3712606"/>
              <a:gd name="connsiteX2" fmla="*/ 1120243 w 4187340"/>
              <a:gd name="connsiteY2" fmla="*/ 0 h 3712606"/>
              <a:gd name="connsiteX3" fmla="*/ 1680701 w 4187340"/>
              <a:gd name="connsiteY3" fmla="*/ 0 h 3712606"/>
              <a:gd name="connsiteX4" fmla="*/ 2300155 w 4187340"/>
              <a:gd name="connsiteY4" fmla="*/ 0 h 3712606"/>
              <a:gd name="connsiteX5" fmla="*/ 2919608 w 4187340"/>
              <a:gd name="connsiteY5" fmla="*/ 0 h 3712606"/>
              <a:gd name="connsiteX6" fmla="*/ 3568560 w 4187340"/>
              <a:gd name="connsiteY6" fmla="*/ 0 h 3712606"/>
              <a:gd name="connsiteX7" fmla="*/ 4187340 w 4187340"/>
              <a:gd name="connsiteY7" fmla="*/ 618780 h 3712606"/>
              <a:gd name="connsiteX8" fmla="*/ 4187340 w 4187340"/>
              <a:gd name="connsiteY8" fmla="*/ 1113789 h 3712606"/>
              <a:gd name="connsiteX9" fmla="*/ 4187340 w 4187340"/>
              <a:gd name="connsiteY9" fmla="*/ 1608798 h 3712606"/>
              <a:gd name="connsiteX10" fmla="*/ 4187340 w 4187340"/>
              <a:gd name="connsiteY10" fmla="*/ 2103808 h 3712606"/>
              <a:gd name="connsiteX11" fmla="*/ 4187340 w 4187340"/>
              <a:gd name="connsiteY11" fmla="*/ 2648318 h 3712606"/>
              <a:gd name="connsiteX12" fmla="*/ 4187340 w 4187340"/>
              <a:gd name="connsiteY12" fmla="*/ 3093826 h 3712606"/>
              <a:gd name="connsiteX13" fmla="*/ 3568560 w 4187340"/>
              <a:gd name="connsiteY13" fmla="*/ 3712606 h 3712606"/>
              <a:gd name="connsiteX14" fmla="*/ 3008102 w 4187340"/>
              <a:gd name="connsiteY14" fmla="*/ 3712606 h 3712606"/>
              <a:gd name="connsiteX15" fmla="*/ 2447644 w 4187340"/>
              <a:gd name="connsiteY15" fmla="*/ 3712606 h 3712606"/>
              <a:gd name="connsiteX16" fmla="*/ 1828190 w 4187340"/>
              <a:gd name="connsiteY16" fmla="*/ 3712606 h 3712606"/>
              <a:gd name="connsiteX17" fmla="*/ 1326727 w 4187340"/>
              <a:gd name="connsiteY17" fmla="*/ 3712606 h 3712606"/>
              <a:gd name="connsiteX18" fmla="*/ 618780 w 4187340"/>
              <a:gd name="connsiteY18" fmla="*/ 3712606 h 3712606"/>
              <a:gd name="connsiteX19" fmla="*/ 0 w 4187340"/>
              <a:gd name="connsiteY19" fmla="*/ 3093826 h 3712606"/>
              <a:gd name="connsiteX20" fmla="*/ 0 w 4187340"/>
              <a:gd name="connsiteY20" fmla="*/ 2623567 h 3712606"/>
              <a:gd name="connsiteX21" fmla="*/ 0 w 4187340"/>
              <a:gd name="connsiteY21" fmla="*/ 2103808 h 3712606"/>
              <a:gd name="connsiteX22" fmla="*/ 0 w 4187340"/>
              <a:gd name="connsiteY22" fmla="*/ 1633549 h 3712606"/>
              <a:gd name="connsiteX23" fmla="*/ 0 w 4187340"/>
              <a:gd name="connsiteY23" fmla="*/ 1138540 h 3712606"/>
              <a:gd name="connsiteX24" fmla="*/ 0 w 4187340"/>
              <a:gd name="connsiteY24" fmla="*/ 618780 h 371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87340" h="3712606" extrusionOk="0">
                <a:moveTo>
                  <a:pt x="0" y="618780"/>
                </a:moveTo>
                <a:cubicBezTo>
                  <a:pt x="56544" y="246217"/>
                  <a:pt x="247243" y="10108"/>
                  <a:pt x="618780" y="0"/>
                </a:cubicBezTo>
                <a:cubicBezTo>
                  <a:pt x="790045" y="-6426"/>
                  <a:pt x="1015150" y="21356"/>
                  <a:pt x="1120243" y="0"/>
                </a:cubicBezTo>
                <a:cubicBezTo>
                  <a:pt x="1225336" y="-21356"/>
                  <a:pt x="1426472" y="41342"/>
                  <a:pt x="1680701" y="0"/>
                </a:cubicBezTo>
                <a:cubicBezTo>
                  <a:pt x="1934930" y="-41342"/>
                  <a:pt x="2091129" y="11455"/>
                  <a:pt x="2300155" y="0"/>
                </a:cubicBezTo>
                <a:cubicBezTo>
                  <a:pt x="2509181" y="-11455"/>
                  <a:pt x="2785150" y="60467"/>
                  <a:pt x="2919608" y="0"/>
                </a:cubicBezTo>
                <a:cubicBezTo>
                  <a:pt x="3054066" y="-60467"/>
                  <a:pt x="3414663" y="56137"/>
                  <a:pt x="3568560" y="0"/>
                </a:cubicBezTo>
                <a:cubicBezTo>
                  <a:pt x="3903530" y="19292"/>
                  <a:pt x="4179174" y="303434"/>
                  <a:pt x="4187340" y="618780"/>
                </a:cubicBezTo>
                <a:cubicBezTo>
                  <a:pt x="4220720" y="722015"/>
                  <a:pt x="4164646" y="887355"/>
                  <a:pt x="4187340" y="1113789"/>
                </a:cubicBezTo>
                <a:cubicBezTo>
                  <a:pt x="4210034" y="1340223"/>
                  <a:pt x="4130664" y="1446116"/>
                  <a:pt x="4187340" y="1608798"/>
                </a:cubicBezTo>
                <a:cubicBezTo>
                  <a:pt x="4244016" y="1771480"/>
                  <a:pt x="4128373" y="1869746"/>
                  <a:pt x="4187340" y="2103808"/>
                </a:cubicBezTo>
                <a:cubicBezTo>
                  <a:pt x="4246307" y="2337870"/>
                  <a:pt x="4165252" y="2454579"/>
                  <a:pt x="4187340" y="2648318"/>
                </a:cubicBezTo>
                <a:cubicBezTo>
                  <a:pt x="4209428" y="2842057"/>
                  <a:pt x="4165273" y="2890604"/>
                  <a:pt x="4187340" y="3093826"/>
                </a:cubicBezTo>
                <a:cubicBezTo>
                  <a:pt x="4136634" y="3355173"/>
                  <a:pt x="3988368" y="3677080"/>
                  <a:pt x="3568560" y="3712606"/>
                </a:cubicBezTo>
                <a:cubicBezTo>
                  <a:pt x="3390936" y="3775359"/>
                  <a:pt x="3139232" y="3659923"/>
                  <a:pt x="3008102" y="3712606"/>
                </a:cubicBezTo>
                <a:cubicBezTo>
                  <a:pt x="2876972" y="3765289"/>
                  <a:pt x="2629845" y="3673193"/>
                  <a:pt x="2447644" y="3712606"/>
                </a:cubicBezTo>
                <a:cubicBezTo>
                  <a:pt x="2265443" y="3752019"/>
                  <a:pt x="1979327" y="3697840"/>
                  <a:pt x="1828190" y="3712606"/>
                </a:cubicBezTo>
                <a:cubicBezTo>
                  <a:pt x="1677053" y="3727372"/>
                  <a:pt x="1565761" y="3701951"/>
                  <a:pt x="1326727" y="3712606"/>
                </a:cubicBezTo>
                <a:cubicBezTo>
                  <a:pt x="1087693" y="3723261"/>
                  <a:pt x="901468" y="3646927"/>
                  <a:pt x="618780" y="3712606"/>
                </a:cubicBezTo>
                <a:cubicBezTo>
                  <a:pt x="296936" y="3647084"/>
                  <a:pt x="-2898" y="3425541"/>
                  <a:pt x="0" y="3093826"/>
                </a:cubicBezTo>
                <a:cubicBezTo>
                  <a:pt x="-24243" y="2996834"/>
                  <a:pt x="19857" y="2735674"/>
                  <a:pt x="0" y="2623567"/>
                </a:cubicBezTo>
                <a:cubicBezTo>
                  <a:pt x="-19857" y="2511460"/>
                  <a:pt x="51048" y="2285818"/>
                  <a:pt x="0" y="2103808"/>
                </a:cubicBezTo>
                <a:cubicBezTo>
                  <a:pt x="-51048" y="1921798"/>
                  <a:pt x="7317" y="1862217"/>
                  <a:pt x="0" y="1633549"/>
                </a:cubicBezTo>
                <a:cubicBezTo>
                  <a:pt x="-7317" y="1404881"/>
                  <a:pt x="26306" y="1277036"/>
                  <a:pt x="0" y="1138540"/>
                </a:cubicBezTo>
                <a:cubicBezTo>
                  <a:pt x="-26306" y="1000044"/>
                  <a:pt x="20941" y="773418"/>
                  <a:pt x="0" y="618780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4480070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0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9973-8D54-1347-A68C-2D2E23571A80}"/>
              </a:ext>
            </a:extLst>
          </p:cNvPr>
          <p:cNvSpPr txBox="1"/>
          <p:nvPr/>
        </p:nvSpPr>
        <p:spPr>
          <a:xfrm>
            <a:off x="940365" y="4701673"/>
            <a:ext cx="7967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00428E"/>
                </a:solidFill>
                <a:latin typeface="Montserrat" panose="00000500000000000000" pitchFamily="2" charset="-52"/>
                <a:sym typeface="Garamond" panose="02020404030301010803" pitchFamily="18" charset="0"/>
              </a:rPr>
              <a:t>Исследовательское обучение </a:t>
            </a:r>
            <a:r>
              <a:rPr lang="ru-RU" altLang="ru-RU" sz="2000" dirty="0">
                <a:latin typeface="Montserrat" panose="00000500000000000000" pitchFamily="2" charset="-52"/>
                <a:sym typeface="Garamond" panose="02020404030301010803" pitchFamily="18" charset="0"/>
              </a:rPr>
              <a:t>предполагает, что учащийся ставит проблему, которую необходимо разрешить, выдвигает гипотезу – предлагает возможные решения проблемы, проверяет ее, на основе полученных данных делает выводы и обобщения.</a:t>
            </a:r>
            <a:endParaRPr lang="ru-RU" altLang="ru-RU" sz="1600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7A2AAAC-E831-4C4B-B871-853EC773E1CB}"/>
              </a:ext>
            </a:extLst>
          </p:cNvPr>
          <p:cNvSpPr/>
          <p:nvPr/>
        </p:nvSpPr>
        <p:spPr>
          <a:xfrm>
            <a:off x="704539" y="4401350"/>
            <a:ext cx="8319540" cy="2175897"/>
          </a:xfrm>
          <a:custGeom>
            <a:avLst/>
            <a:gdLst>
              <a:gd name="connsiteX0" fmla="*/ 0 w 8319540"/>
              <a:gd name="connsiteY0" fmla="*/ 362657 h 2175897"/>
              <a:gd name="connsiteX1" fmla="*/ 362657 w 8319540"/>
              <a:gd name="connsiteY1" fmla="*/ 0 h 2175897"/>
              <a:gd name="connsiteX2" fmla="*/ 1053041 w 8319540"/>
              <a:gd name="connsiteY2" fmla="*/ 0 h 2175897"/>
              <a:gd name="connsiteX3" fmla="*/ 1819368 w 8319540"/>
              <a:gd name="connsiteY3" fmla="*/ 0 h 2175897"/>
              <a:gd name="connsiteX4" fmla="*/ 2585694 w 8319540"/>
              <a:gd name="connsiteY4" fmla="*/ 0 h 2175897"/>
              <a:gd name="connsiteX5" fmla="*/ 3276078 w 8319540"/>
              <a:gd name="connsiteY5" fmla="*/ 0 h 2175897"/>
              <a:gd name="connsiteX6" fmla="*/ 3814578 w 8319540"/>
              <a:gd name="connsiteY6" fmla="*/ 0 h 2175897"/>
              <a:gd name="connsiteX7" fmla="*/ 4429020 w 8319540"/>
              <a:gd name="connsiteY7" fmla="*/ 0 h 2175897"/>
              <a:gd name="connsiteX8" fmla="*/ 5119404 w 8319540"/>
              <a:gd name="connsiteY8" fmla="*/ 0 h 2175897"/>
              <a:gd name="connsiteX9" fmla="*/ 5581961 w 8319540"/>
              <a:gd name="connsiteY9" fmla="*/ 0 h 2175897"/>
              <a:gd name="connsiteX10" fmla="*/ 6424230 w 8319540"/>
              <a:gd name="connsiteY10" fmla="*/ 0 h 2175897"/>
              <a:gd name="connsiteX11" fmla="*/ 6886788 w 8319540"/>
              <a:gd name="connsiteY11" fmla="*/ 0 h 2175897"/>
              <a:gd name="connsiteX12" fmla="*/ 7956883 w 8319540"/>
              <a:gd name="connsiteY12" fmla="*/ 0 h 2175897"/>
              <a:gd name="connsiteX13" fmla="*/ 8319540 w 8319540"/>
              <a:gd name="connsiteY13" fmla="*/ 362657 h 2175897"/>
              <a:gd name="connsiteX14" fmla="*/ 8319540 w 8319540"/>
              <a:gd name="connsiteY14" fmla="*/ 817173 h 2175897"/>
              <a:gd name="connsiteX15" fmla="*/ 8319540 w 8319540"/>
              <a:gd name="connsiteY15" fmla="*/ 1315207 h 2175897"/>
              <a:gd name="connsiteX16" fmla="*/ 8319540 w 8319540"/>
              <a:gd name="connsiteY16" fmla="*/ 1813240 h 2175897"/>
              <a:gd name="connsiteX17" fmla="*/ 7956883 w 8319540"/>
              <a:gd name="connsiteY17" fmla="*/ 2175897 h 2175897"/>
              <a:gd name="connsiteX18" fmla="*/ 7418383 w 8319540"/>
              <a:gd name="connsiteY18" fmla="*/ 2175897 h 2175897"/>
              <a:gd name="connsiteX19" fmla="*/ 6879884 w 8319540"/>
              <a:gd name="connsiteY19" fmla="*/ 2175897 h 2175897"/>
              <a:gd name="connsiteX20" fmla="*/ 6265442 w 8319540"/>
              <a:gd name="connsiteY20" fmla="*/ 2175897 h 2175897"/>
              <a:gd name="connsiteX21" fmla="*/ 5726942 w 8319540"/>
              <a:gd name="connsiteY21" fmla="*/ 2175897 h 2175897"/>
              <a:gd name="connsiteX22" fmla="*/ 5188442 w 8319540"/>
              <a:gd name="connsiteY22" fmla="*/ 2175897 h 2175897"/>
              <a:gd name="connsiteX23" fmla="*/ 4725885 w 8319540"/>
              <a:gd name="connsiteY23" fmla="*/ 2175897 h 2175897"/>
              <a:gd name="connsiteX24" fmla="*/ 3959559 w 8319540"/>
              <a:gd name="connsiteY24" fmla="*/ 2175897 h 2175897"/>
              <a:gd name="connsiteX25" fmla="*/ 3497001 w 8319540"/>
              <a:gd name="connsiteY25" fmla="*/ 2175897 h 2175897"/>
              <a:gd name="connsiteX26" fmla="*/ 2654732 w 8319540"/>
              <a:gd name="connsiteY26" fmla="*/ 2175897 h 2175897"/>
              <a:gd name="connsiteX27" fmla="*/ 1812464 w 8319540"/>
              <a:gd name="connsiteY27" fmla="*/ 2175897 h 2175897"/>
              <a:gd name="connsiteX28" fmla="*/ 1046137 w 8319540"/>
              <a:gd name="connsiteY28" fmla="*/ 2175897 h 2175897"/>
              <a:gd name="connsiteX29" fmla="*/ 362657 w 8319540"/>
              <a:gd name="connsiteY29" fmla="*/ 2175897 h 2175897"/>
              <a:gd name="connsiteX30" fmla="*/ 0 w 8319540"/>
              <a:gd name="connsiteY30" fmla="*/ 1813240 h 2175897"/>
              <a:gd name="connsiteX31" fmla="*/ 0 w 8319540"/>
              <a:gd name="connsiteY31" fmla="*/ 1300701 h 2175897"/>
              <a:gd name="connsiteX32" fmla="*/ 0 w 8319540"/>
              <a:gd name="connsiteY32" fmla="*/ 788161 h 2175897"/>
              <a:gd name="connsiteX33" fmla="*/ 0 w 8319540"/>
              <a:gd name="connsiteY33" fmla="*/ 362657 h 217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19540" h="2175897" extrusionOk="0">
                <a:moveTo>
                  <a:pt x="0" y="362657"/>
                </a:moveTo>
                <a:cubicBezTo>
                  <a:pt x="38464" y="162996"/>
                  <a:pt x="170359" y="-12349"/>
                  <a:pt x="362657" y="0"/>
                </a:cubicBezTo>
                <a:cubicBezTo>
                  <a:pt x="656757" y="16700"/>
                  <a:pt x="724547" y="5397"/>
                  <a:pt x="1053041" y="0"/>
                </a:cubicBezTo>
                <a:cubicBezTo>
                  <a:pt x="1381535" y="-5397"/>
                  <a:pt x="1582379" y="35292"/>
                  <a:pt x="1819368" y="0"/>
                </a:cubicBezTo>
                <a:cubicBezTo>
                  <a:pt x="2056357" y="-35292"/>
                  <a:pt x="2418781" y="30401"/>
                  <a:pt x="2585694" y="0"/>
                </a:cubicBezTo>
                <a:cubicBezTo>
                  <a:pt x="2752607" y="-30401"/>
                  <a:pt x="3004521" y="10487"/>
                  <a:pt x="3276078" y="0"/>
                </a:cubicBezTo>
                <a:cubicBezTo>
                  <a:pt x="3547635" y="-10487"/>
                  <a:pt x="3706525" y="-20336"/>
                  <a:pt x="3814578" y="0"/>
                </a:cubicBezTo>
                <a:cubicBezTo>
                  <a:pt x="3922631" y="20336"/>
                  <a:pt x="4272131" y="18718"/>
                  <a:pt x="4429020" y="0"/>
                </a:cubicBezTo>
                <a:cubicBezTo>
                  <a:pt x="4585909" y="-18718"/>
                  <a:pt x="4777062" y="-2107"/>
                  <a:pt x="5119404" y="0"/>
                </a:cubicBezTo>
                <a:cubicBezTo>
                  <a:pt x="5461746" y="2107"/>
                  <a:pt x="5441684" y="-5470"/>
                  <a:pt x="5581961" y="0"/>
                </a:cubicBezTo>
                <a:cubicBezTo>
                  <a:pt x="5722238" y="5470"/>
                  <a:pt x="6156880" y="14651"/>
                  <a:pt x="6424230" y="0"/>
                </a:cubicBezTo>
                <a:cubicBezTo>
                  <a:pt x="6691580" y="-14651"/>
                  <a:pt x="6720230" y="1917"/>
                  <a:pt x="6886788" y="0"/>
                </a:cubicBezTo>
                <a:cubicBezTo>
                  <a:pt x="7053346" y="-1917"/>
                  <a:pt x="7638373" y="25699"/>
                  <a:pt x="7956883" y="0"/>
                </a:cubicBezTo>
                <a:cubicBezTo>
                  <a:pt x="8125152" y="30828"/>
                  <a:pt x="8290175" y="133171"/>
                  <a:pt x="8319540" y="362657"/>
                </a:cubicBezTo>
                <a:cubicBezTo>
                  <a:pt x="8299729" y="496465"/>
                  <a:pt x="8314647" y="664610"/>
                  <a:pt x="8319540" y="817173"/>
                </a:cubicBezTo>
                <a:cubicBezTo>
                  <a:pt x="8324433" y="969736"/>
                  <a:pt x="8342047" y="1070456"/>
                  <a:pt x="8319540" y="1315207"/>
                </a:cubicBezTo>
                <a:cubicBezTo>
                  <a:pt x="8297033" y="1559958"/>
                  <a:pt x="8336326" y="1574776"/>
                  <a:pt x="8319540" y="1813240"/>
                </a:cubicBezTo>
                <a:cubicBezTo>
                  <a:pt x="8279548" y="2004959"/>
                  <a:pt x="8131828" y="2191066"/>
                  <a:pt x="7956883" y="2175897"/>
                </a:cubicBezTo>
                <a:cubicBezTo>
                  <a:pt x="7779310" y="2158791"/>
                  <a:pt x="7657794" y="2161719"/>
                  <a:pt x="7418383" y="2175897"/>
                </a:cubicBezTo>
                <a:cubicBezTo>
                  <a:pt x="7178972" y="2190075"/>
                  <a:pt x="7045400" y="2182683"/>
                  <a:pt x="6879884" y="2175897"/>
                </a:cubicBezTo>
                <a:cubicBezTo>
                  <a:pt x="6714368" y="2169111"/>
                  <a:pt x="6532108" y="2165708"/>
                  <a:pt x="6265442" y="2175897"/>
                </a:cubicBezTo>
                <a:cubicBezTo>
                  <a:pt x="5998776" y="2186086"/>
                  <a:pt x="5923481" y="2166752"/>
                  <a:pt x="5726942" y="2175897"/>
                </a:cubicBezTo>
                <a:cubicBezTo>
                  <a:pt x="5530403" y="2185042"/>
                  <a:pt x="5379879" y="2152042"/>
                  <a:pt x="5188442" y="2175897"/>
                </a:cubicBezTo>
                <a:cubicBezTo>
                  <a:pt x="4997005" y="2199752"/>
                  <a:pt x="4832364" y="2192554"/>
                  <a:pt x="4725885" y="2175897"/>
                </a:cubicBezTo>
                <a:cubicBezTo>
                  <a:pt x="4619406" y="2159240"/>
                  <a:pt x="4270233" y="2213285"/>
                  <a:pt x="3959559" y="2175897"/>
                </a:cubicBezTo>
                <a:cubicBezTo>
                  <a:pt x="3648885" y="2138509"/>
                  <a:pt x="3606581" y="2171857"/>
                  <a:pt x="3497001" y="2175897"/>
                </a:cubicBezTo>
                <a:cubicBezTo>
                  <a:pt x="3387421" y="2179937"/>
                  <a:pt x="2868022" y="2172923"/>
                  <a:pt x="2654732" y="2175897"/>
                </a:cubicBezTo>
                <a:cubicBezTo>
                  <a:pt x="2441442" y="2178871"/>
                  <a:pt x="2195006" y="2157021"/>
                  <a:pt x="1812464" y="2175897"/>
                </a:cubicBezTo>
                <a:cubicBezTo>
                  <a:pt x="1429922" y="2194773"/>
                  <a:pt x="1387302" y="2191152"/>
                  <a:pt x="1046137" y="2175897"/>
                </a:cubicBezTo>
                <a:cubicBezTo>
                  <a:pt x="704972" y="2160642"/>
                  <a:pt x="569297" y="2188650"/>
                  <a:pt x="362657" y="2175897"/>
                </a:cubicBezTo>
                <a:cubicBezTo>
                  <a:pt x="163087" y="2132610"/>
                  <a:pt x="26343" y="2013333"/>
                  <a:pt x="0" y="1813240"/>
                </a:cubicBezTo>
                <a:cubicBezTo>
                  <a:pt x="21352" y="1598812"/>
                  <a:pt x="19891" y="1445776"/>
                  <a:pt x="0" y="1300701"/>
                </a:cubicBezTo>
                <a:cubicBezTo>
                  <a:pt x="-19891" y="1155626"/>
                  <a:pt x="6913" y="941413"/>
                  <a:pt x="0" y="788161"/>
                </a:cubicBezTo>
                <a:cubicBezTo>
                  <a:pt x="-6913" y="634909"/>
                  <a:pt x="13505" y="468241"/>
                  <a:pt x="0" y="362657"/>
                </a:cubicBezTo>
                <a:close/>
              </a:path>
            </a:pathLst>
          </a:custGeom>
          <a:noFill/>
          <a:ln w="38100">
            <a:solidFill>
              <a:srgbClr val="00428E"/>
            </a:solidFill>
            <a:extLst>
              <a:ext uri="{C807C97D-BFC1-408E-A445-0C87EB9F89A2}">
                <ask:lineSketchStyleProps xmlns:ask="http://schemas.microsoft.com/office/drawing/2018/sketchyshapes" sd="305128993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Shape 298" descr="C:\Users\Tanya\Desktop\ИССЛЕД.МЕТОД\School-children-conducting-experiment-in-lab-coats.jpg">
            <a:extLst>
              <a:ext uri="{FF2B5EF4-FFF2-40B4-BE49-F238E27FC236}">
                <a16:creationId xmlns:a16="http://schemas.microsoft.com/office/drawing/2014/main" id="{1E877369-F7A7-400D-8912-D60B296739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98" y="473499"/>
            <a:ext cx="5447085" cy="363109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Ученики Академического лицея изучают химию в лаборатории биохимии ОмГПУ">
            <a:extLst>
              <a:ext uri="{FF2B5EF4-FFF2-40B4-BE49-F238E27FC236}">
                <a16:creationId xmlns:a16="http://schemas.microsoft.com/office/drawing/2014/main" id="{11ACEC2F-B4F4-484B-BBF2-AD21DCE0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4" y="885428"/>
            <a:ext cx="4019844" cy="25719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0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1F152E-069C-49B0-ABB1-0F26DF2D85E7}"/>
              </a:ext>
            </a:extLst>
          </p:cNvPr>
          <p:cNvSpPr/>
          <p:nvPr/>
        </p:nvSpPr>
        <p:spPr>
          <a:xfrm>
            <a:off x="1019330" y="939568"/>
            <a:ext cx="4077325" cy="2003970"/>
          </a:xfrm>
          <a:prstGeom prst="roundRect">
            <a:avLst/>
          </a:prstGeom>
          <a:noFill/>
          <a:ln w="57150">
            <a:solidFill>
              <a:srgbClr val="00428E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СМЫСЛ ИССЛЕДОВНИЯ В СФЕРЕ ОБРАЗОВАНИЯ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ABAF6EF-4058-44CD-84DD-58230C265B5B}"/>
              </a:ext>
            </a:extLst>
          </p:cNvPr>
          <p:cNvSpPr/>
          <p:nvPr/>
        </p:nvSpPr>
        <p:spPr>
          <a:xfrm>
            <a:off x="6190525" y="940027"/>
            <a:ext cx="4077325" cy="2003970"/>
          </a:xfrm>
          <a:prstGeom prst="roundRect">
            <a:avLst/>
          </a:prstGeom>
          <a:noFill/>
          <a:ln w="57150">
            <a:solidFill>
              <a:srgbClr val="004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ИССЛЕДОВАНИЕ </a:t>
            </a:r>
          </a:p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ЯВЛЯЕТСЯ </a:t>
            </a:r>
          </a:p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УЧЕБНЫМ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E876FD43-2DA8-4470-8C78-4A8A7EB23EF1}"/>
              </a:ext>
            </a:extLst>
          </p:cNvPr>
          <p:cNvSpPr/>
          <p:nvPr/>
        </p:nvSpPr>
        <p:spPr>
          <a:xfrm>
            <a:off x="1088123" y="3914462"/>
            <a:ext cx="4077325" cy="2003970"/>
          </a:xfrm>
          <a:prstGeom prst="roundRect">
            <a:avLst/>
          </a:prstGeom>
          <a:noFill/>
          <a:ln w="57150">
            <a:solidFill>
              <a:srgbClr val="004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ЦЕЛЬ</a:t>
            </a:r>
          </a:p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ИССЛЕДОВАНИЯ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76DB92C-76E6-456D-A6C4-9D7A64C975FD}"/>
              </a:ext>
            </a:extLst>
          </p:cNvPr>
          <p:cNvSpPr/>
          <p:nvPr/>
        </p:nvSpPr>
        <p:spPr>
          <a:xfrm>
            <a:off x="6190525" y="3914003"/>
            <a:ext cx="4077325" cy="2003970"/>
          </a:xfrm>
          <a:prstGeom prst="roundRect">
            <a:avLst/>
          </a:prstGeom>
          <a:noFill/>
          <a:ln w="57150">
            <a:solidFill>
              <a:srgbClr val="004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РАЗВИТИЕ </a:t>
            </a:r>
          </a:p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ЛИЧНОСТИ </a:t>
            </a:r>
          </a:p>
          <a:p>
            <a:pPr algn="ctr"/>
            <a:r>
              <a:rPr lang="ru-RU" b="1" dirty="0">
                <a:solidFill>
                  <a:srgbClr val="00428E"/>
                </a:solidFill>
                <a:latin typeface="Montserrat" panose="00000500000000000000" pitchFamily="2" charset="-52"/>
              </a:rPr>
              <a:t>УЧАЩЕГОСЯ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371F37E-6ABB-41C5-93D6-B8E897437C14}"/>
              </a:ext>
            </a:extLst>
          </p:cNvPr>
          <p:cNvSpPr/>
          <p:nvPr/>
        </p:nvSpPr>
        <p:spPr>
          <a:xfrm>
            <a:off x="4886793" y="1751672"/>
            <a:ext cx="1678899" cy="41972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004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E986AED4-1EC2-411B-93E0-C58473B25D38}"/>
              </a:ext>
            </a:extLst>
          </p:cNvPr>
          <p:cNvSpPr/>
          <p:nvPr/>
        </p:nvSpPr>
        <p:spPr>
          <a:xfrm>
            <a:off x="4886793" y="4686603"/>
            <a:ext cx="1678899" cy="41972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004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ниги – Бесплатные иконки: образование">
            <a:extLst>
              <a:ext uri="{FF2B5EF4-FFF2-40B4-BE49-F238E27FC236}">
                <a16:creationId xmlns:a16="http://schemas.microsoft.com/office/drawing/2014/main" id="{4DC1DA6B-B669-4679-8259-9715675A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5" y="2318542"/>
            <a:ext cx="1269814" cy="12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асписание Калькулятор времени, 53% OFF">
            <a:extLst>
              <a:ext uri="{FF2B5EF4-FFF2-40B4-BE49-F238E27FC236}">
                <a16:creationId xmlns:a16="http://schemas.microsoft.com/office/drawing/2014/main" id="{CA7A1819-360E-42E8-AC8A-19120175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1871" y1="35444" x2="11111" y2="35111"/>
                        <a14:foregroundMark x1="19222" y1="38667" x2="11871" y2="35444"/>
                        <a14:foregroundMark x1="11111" y1="35111" x2="10778" y2="34556"/>
                        <a14:foregroundMark x1="10778" y1="32333" x2="10111" y2="30556"/>
                        <a14:foregroundMark x1="24105" y1="16241" x2="27000" y2="13889"/>
                        <a14:foregroundMark x1="22350" y1="17667" x2="22898" y2="17222"/>
                        <a14:foregroundMark x1="19889" y1="19667" x2="21110" y2="18675"/>
                        <a14:foregroundMark x1="27000" y1="13889" x2="34778" y2="14556"/>
                        <a14:foregroundMark x1="34778" y1="14556" x2="37667" y2="14000"/>
                        <a14:foregroundMark x1="20111" y1="67111" x2="18556" y2="79333"/>
                        <a14:foregroundMark x1="55111" y1="47444" x2="55111" y2="50667"/>
                        <a14:foregroundMark x1="64889" y1="45000" x2="68444" y2="45889"/>
                        <a14:foregroundMark x1="65111" y1="57000" x2="65111" y2="57000"/>
                        <a14:foregroundMark x1="77444" y1="57222" x2="77444" y2="57222"/>
                        <a14:foregroundMark x1="62333" y1="64667" x2="62333" y2="64667"/>
                        <a14:foregroundMark x1="62111" y1="69333" x2="62111" y2="69333"/>
                        <a14:foregroundMark x1="61667" y1="79333" x2="61667" y2="79333"/>
                        <a14:foregroundMark x1="71667" y1="64222" x2="71667" y2="64222"/>
                        <a14:foregroundMark x1="68000" y1="71889" x2="68000" y2="71889"/>
                        <a14:foregroundMark x1="67333" y1="78889" x2="67333" y2="78889"/>
                        <a14:foregroundMark x1="77778" y1="64222" x2="77778" y2="64222"/>
                        <a14:foregroundMark x1="76333" y1="72111" x2="76333" y2="72111"/>
                        <a14:foregroundMark x1="75889" y1="79111" x2="75889" y2="79111"/>
                        <a14:foregroundMark x1="86111" y1="64000" x2="86111" y2="64000"/>
                        <a14:foregroundMark x1="84000" y1="72333" x2="84000" y2="72333"/>
                        <a14:foregroundMark x1="85444" y1="78444" x2="85444" y2="78444"/>
                        <a14:backgroundMark x1="22778" y1="17222" x2="22778" y2="17222"/>
                        <a14:backgroundMark x1="24444" y1="17000" x2="23444" y2="16222"/>
                        <a14:backgroundMark x1="24444" y1="16444" x2="23444" y2="17667"/>
                        <a14:backgroundMark x1="23000" y1="17667" x2="23000" y2="19222"/>
                        <a14:backgroundMark x1="24111" y1="17000" x2="24111" y2="17000"/>
                        <a14:backgroundMark x1="10111" y1="33444" x2="10778" y2="34556"/>
                        <a14:backgroundMark x1="11000" y1="36111" x2="9889" y2="34333"/>
                        <a14:backgroundMark x1="10778" y1="35444" x2="10778" y2="35444"/>
                        <a14:backgroundMark x1="11556" y1="34778" x2="11556" y2="3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83" y="5106328"/>
            <a:ext cx="1613491" cy="16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0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78" y="0"/>
            <a:ext cx="1262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5" y="231580"/>
            <a:ext cx="5603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D698D7-E672-4B36-92E2-A408E83DE75C}"/>
              </a:ext>
            </a:extLst>
          </p:cNvPr>
          <p:cNvSpPr txBox="1">
            <a:spLocks/>
          </p:cNvSpPr>
          <p:nvPr/>
        </p:nvSpPr>
        <p:spPr>
          <a:xfrm>
            <a:off x="517944" y="772693"/>
            <a:ext cx="6632364" cy="31632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00428E"/>
                </a:solidFill>
                <a:latin typeface="Montserrat" panose="00000500000000000000" pitchFamily="2" charset="-52"/>
              </a:rPr>
              <a:t>Зачем изучать механизмы реакций?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71F870-24C9-436C-BD77-F14266448E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252" b="3"/>
          <a:stretch/>
        </p:blipFill>
        <p:spPr>
          <a:xfrm>
            <a:off x="5246048" y="1329145"/>
            <a:ext cx="4824059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15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78" y="0"/>
            <a:ext cx="1262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5" y="231580"/>
            <a:ext cx="5603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5513AF-10F0-4BB7-85DE-A175B87EA1CA}"/>
              </a:ext>
            </a:extLst>
          </p:cNvPr>
          <p:cNvSpPr txBox="1"/>
          <p:nvPr/>
        </p:nvSpPr>
        <p:spPr>
          <a:xfrm>
            <a:off x="171018" y="231580"/>
            <a:ext cx="74429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428E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Механизм реакции  </a:t>
            </a:r>
          </a:p>
          <a:p>
            <a:pPr>
              <a:defRPr/>
            </a:pP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- последовательность элементарных стадий процесса, в результате которого исходные вещества превращаются в продукты; 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включает как можно более полное описание состава, строения, энергии и других свойств </a:t>
            </a:r>
            <a:r>
              <a:rPr lang="ru-RU" sz="2400" dirty="0">
                <a:solidFill>
                  <a:srgbClr val="002060"/>
                </a:solidFill>
                <a:latin typeface="Montserrat" panose="00000500000000000000" pitchFamily="2" charset="-52"/>
                <a:cs typeface="Arial" panose="020B0604020202020204" pitchFamily="34" charset="0"/>
                <a:hlinkClick r:id="rId4" tooltip="Бензоиновая конденс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интермедиатов</a:t>
            </a:r>
            <a:r>
              <a:rPr lang="ru-RU" sz="2400" dirty="0">
                <a:solidFill>
                  <a:srgbClr val="00206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, </a:t>
            </a:r>
            <a:r>
              <a:rPr lang="ru-RU" sz="2400" dirty="0">
                <a:solidFill>
                  <a:srgbClr val="002060"/>
                </a:solidFill>
                <a:latin typeface="Montserrat" panose="00000500000000000000" pitchFamily="2" charset="-5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переходных состояний</a:t>
            </a:r>
            <a:r>
              <a:rPr lang="ru-RU" sz="2400" dirty="0">
                <a:solidFill>
                  <a:srgbClr val="00206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 и продуктов.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FDDA94-8CF2-4534-9940-53928AEAC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308" y="3442000"/>
            <a:ext cx="3722970" cy="33859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6486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87879D-D50E-0F4D-A17D-0DF3E67F9A98}"/>
              </a:ext>
            </a:extLst>
          </p:cNvPr>
          <p:cNvSpPr/>
          <p:nvPr/>
        </p:nvSpPr>
        <p:spPr>
          <a:xfrm>
            <a:off x="10931611" y="0"/>
            <a:ext cx="1260389" cy="6858000"/>
          </a:xfrm>
          <a:prstGeom prst="rect">
            <a:avLst/>
          </a:prstGeom>
          <a:solidFill>
            <a:srgbClr val="004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5DA1B-6372-3440-BADA-01076E9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011" y="2698689"/>
            <a:ext cx="444500" cy="444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C56EC-95C1-C146-B59B-D97FAD89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1064" y="3747927"/>
            <a:ext cx="444500" cy="444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9FF090-4629-4C45-80D8-16D9F421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3011" y="3225981"/>
            <a:ext cx="444500" cy="444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BFE75FC-48A5-0D48-B576-D98AA50554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714" y="6327344"/>
            <a:ext cx="431800" cy="431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AB387E-DBDB-A646-8185-C3325F2C58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3694" y="1643119"/>
            <a:ext cx="444500" cy="444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886018-2E9E-5644-9B2B-CA20B7830B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3011" y="2171397"/>
            <a:ext cx="444500" cy="444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2B09A2-33B9-9048-866E-4E137BFA6C4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31064" y="4269873"/>
            <a:ext cx="431800" cy="431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7F5CB3-EE64-9B42-A48F-41568DA6F5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4714" y="4779119"/>
            <a:ext cx="444500" cy="444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A791E1-AF1D-AC41-94B6-46C90F841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24714" y="5811269"/>
            <a:ext cx="444500" cy="44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F04B5FB-03B9-2344-8C89-321A1DDEE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24714" y="5295194"/>
            <a:ext cx="444500" cy="444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AEA9118-5A88-BB41-BADA-50221BB6CF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5593" y="1128002"/>
            <a:ext cx="431800" cy="431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0C3264-67F3-0740-BB47-C0815840B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5593" y="611927"/>
            <a:ext cx="444500" cy="4445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24BF5B-D27E-E544-955D-5A26A215F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593" y="95852"/>
            <a:ext cx="444500" cy="444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5AA4-A60A-014D-9284-FA62C69AB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7126" y="490632"/>
            <a:ext cx="561974" cy="707504"/>
          </a:xfrm>
          <a:prstGeom prst="rect">
            <a:avLst/>
          </a:prstGeom>
        </p:spPr>
      </p:pic>
      <p:pic>
        <p:nvPicPr>
          <p:cNvPr id="21" name="Picture 4" descr="Изображение выглядит как текст, человек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23521968-C15B-4A0C-A056-0E66C0E39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7119"/>
          <a:stretch/>
        </p:blipFill>
        <p:spPr bwMode="auto">
          <a:xfrm>
            <a:off x="6868468" y="1"/>
            <a:ext cx="4063143" cy="45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C1113C-4EC5-4023-88DB-56EE06B1A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r="12279" b="1"/>
          <a:stretch/>
        </p:blipFill>
        <p:spPr>
          <a:xfrm>
            <a:off x="581655" y="26066"/>
            <a:ext cx="6215251" cy="413933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9B7C865-90DA-413C-BF34-3365AE937E49}"/>
              </a:ext>
            </a:extLst>
          </p:cNvPr>
          <p:cNvSpPr/>
          <p:nvPr/>
        </p:nvSpPr>
        <p:spPr>
          <a:xfrm>
            <a:off x="989351" y="5223619"/>
            <a:ext cx="9279123" cy="1103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0A8B4C-30E3-420D-A1E9-FD15462DD160}"/>
              </a:ext>
            </a:extLst>
          </p:cNvPr>
          <p:cNvSpPr txBox="1"/>
          <p:nvPr/>
        </p:nvSpPr>
        <p:spPr>
          <a:xfrm>
            <a:off x="1119651" y="5357188"/>
            <a:ext cx="9148823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 err="1">
                <a:solidFill>
                  <a:srgbClr val="00428E"/>
                </a:solidFill>
                <a:latin typeface="Montserrat" panose="00000500000000000000" pitchFamily="2" charset="-52"/>
                <a:ea typeface="+mj-ea"/>
                <a:cs typeface="+mj-cs"/>
              </a:rPr>
              <a:t>Выпускник</a:t>
            </a:r>
            <a:r>
              <a:rPr lang="en-US" sz="3700" b="1" kern="1200" dirty="0">
                <a:solidFill>
                  <a:srgbClr val="00428E"/>
                </a:solidFill>
                <a:latin typeface="Montserrat" panose="00000500000000000000" pitchFamily="2" charset="-52"/>
                <a:ea typeface="+mj-ea"/>
                <a:cs typeface="+mj-cs"/>
              </a:rPr>
              <a:t> МГУ – </a:t>
            </a:r>
            <a:r>
              <a:rPr lang="en-US" sz="3700" b="1" kern="1200" dirty="0" err="1">
                <a:solidFill>
                  <a:srgbClr val="00428E"/>
                </a:solidFill>
                <a:latin typeface="Montserrat" panose="00000500000000000000" pitchFamily="2" charset="-52"/>
                <a:ea typeface="+mj-ea"/>
                <a:cs typeface="+mj-cs"/>
              </a:rPr>
              <a:t>Савелий</a:t>
            </a:r>
            <a:r>
              <a:rPr lang="en-US" sz="3700" b="1" kern="1200" dirty="0">
                <a:solidFill>
                  <a:srgbClr val="00428E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00428E"/>
                </a:solidFill>
                <a:latin typeface="Montserrat" panose="00000500000000000000" pitchFamily="2" charset="-52"/>
                <a:ea typeface="+mj-ea"/>
                <a:cs typeface="+mj-cs"/>
              </a:rPr>
              <a:t>Гайсен</a:t>
            </a:r>
            <a:endParaRPr lang="en-US" sz="3700" b="1" kern="1200" dirty="0">
              <a:solidFill>
                <a:srgbClr val="00428E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1318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1173</Words>
  <Application>Microsoft Macintosh PowerPoint</Application>
  <PresentationFormat>Широкоэкранный</PresentationFormat>
  <Paragraphs>84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Быстрых Вероника Олеговна</dc:creator>
  <cp:lastModifiedBy>Анастасия Кощеева</cp:lastModifiedBy>
  <cp:revision>128</cp:revision>
  <dcterms:created xsi:type="dcterms:W3CDTF">2020-10-04T12:22:01Z</dcterms:created>
  <dcterms:modified xsi:type="dcterms:W3CDTF">2024-04-25T07:31:54Z</dcterms:modified>
</cp:coreProperties>
</file>