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8" r:id="rId3"/>
    <p:sldId id="259" r:id="rId4"/>
    <p:sldId id="260" r:id="rId5"/>
    <p:sldId id="265" r:id="rId6"/>
    <p:sldId id="263" r:id="rId7"/>
    <p:sldId id="266" r:id="rId8"/>
    <p:sldId id="269" r:id="rId9"/>
    <p:sldId id="267" r:id="rId10"/>
    <p:sldId id="270" r:id="rId11"/>
    <p:sldId id="268" r:id="rId12"/>
    <p:sldId id="261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8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3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6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1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8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3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0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7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5424C5-80D6-41B5-968D-831A0330A86F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27335F-260C-4D73-AD28-85C1F850A8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F6FF5-B27C-4C58-9B62-A2CF1FD16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410" y="0"/>
            <a:ext cx="11541211" cy="525596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Биоэнергопластика</a:t>
            </a:r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  </a:t>
            </a:r>
            <a:b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  артикуляционной гимнастике на коррекционных занятиях учителя-логопеда.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943954-9A92-4633-B471-1F87C607F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8902" y="4921135"/>
            <a:ext cx="4272742" cy="121242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ФИО,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организация</a:t>
            </a:r>
            <a:endParaRPr lang="ru-RU" sz="1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59" y="566690"/>
            <a:ext cx="11633475" cy="64427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Примеры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артикуляционной гимнастики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 применением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биоэнергопластики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сош 2\Desktop\20230122_221826.jpg"/>
          <p:cNvPicPr>
            <a:picLocks noGrp="1"/>
          </p:cNvPicPr>
          <p:nvPr>
            <p:ph idx="1"/>
          </p:nvPr>
        </p:nvPicPr>
        <p:blipFill>
          <a:blip r:embed="rId2" cstate="print"/>
          <a:srcRect l="26365" r="8598"/>
          <a:stretch>
            <a:fillRect/>
          </a:stretch>
        </p:blipFill>
        <p:spPr bwMode="auto">
          <a:xfrm rot="5400000">
            <a:off x="708452" y="1367480"/>
            <a:ext cx="4456670" cy="388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ош 2\Desktop\20230122_222024.jpg"/>
          <p:cNvPicPr/>
          <p:nvPr/>
        </p:nvPicPr>
        <p:blipFill>
          <a:blip r:embed="rId3" cstate="print"/>
          <a:srcRect l="21832" r="20441"/>
          <a:stretch>
            <a:fillRect/>
          </a:stretch>
        </p:blipFill>
        <p:spPr bwMode="auto">
          <a:xfrm rot="5400000">
            <a:off x="6211327" y="1301581"/>
            <a:ext cx="4399008" cy="405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21145" y="5634680"/>
            <a:ext cx="243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ЧАШЕЧКА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1795" y="5618205"/>
            <a:ext cx="178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БЕГЕМОТИК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849" y="286604"/>
            <a:ext cx="11565924" cy="8831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Примеры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артикуляционной гимнастики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 применением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биоэнергопластики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70" t="28367" b="31474"/>
          <a:stretch>
            <a:fillRect/>
          </a:stretch>
        </p:blipFill>
        <p:spPr bwMode="auto">
          <a:xfrm>
            <a:off x="5873577" y="1079156"/>
            <a:ext cx="5362396" cy="411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70" t="20291" b="21161"/>
          <a:stretch>
            <a:fillRect/>
          </a:stretch>
        </p:blipFill>
        <p:spPr bwMode="auto">
          <a:xfrm>
            <a:off x="856733" y="1075264"/>
            <a:ext cx="4036541" cy="421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89190" y="5469925"/>
            <a:ext cx="575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ЧАСИКИ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042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езультаты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562" y="782595"/>
            <a:ext cx="6120713" cy="5626443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dirty="0" smtClean="0"/>
              <a:t>В результате  применения </a:t>
            </a:r>
            <a:r>
              <a:rPr lang="ru-RU" dirty="0" err="1" smtClean="0"/>
              <a:t>биоэнергопластики</a:t>
            </a:r>
            <a:r>
              <a:rPr lang="ru-RU" dirty="0" smtClean="0"/>
              <a:t> у детей</a:t>
            </a:r>
          </a:p>
          <a:p>
            <a:pPr lvl="1" algn="just">
              <a:buNone/>
            </a:pPr>
            <a:r>
              <a:rPr lang="ru-RU" dirty="0" smtClean="0"/>
              <a:t>прослеживается   положительная динамика в развитии</a:t>
            </a:r>
          </a:p>
          <a:p>
            <a:pPr lvl="1" algn="just">
              <a:buNone/>
            </a:pPr>
            <a:r>
              <a:rPr lang="ru-RU" dirty="0" smtClean="0"/>
              <a:t>артикуляционной  моторики,  значительное облегчение</a:t>
            </a:r>
          </a:p>
          <a:p>
            <a:pPr lvl="1" algn="just">
              <a:buNone/>
            </a:pPr>
            <a:r>
              <a:rPr lang="ru-RU" dirty="0" smtClean="0"/>
              <a:t>постановки и автоматизации звуков, улучшение памяти,</a:t>
            </a:r>
          </a:p>
          <a:p>
            <a:pPr lvl="1" algn="just">
              <a:buNone/>
            </a:pPr>
            <a:r>
              <a:rPr lang="ru-RU" dirty="0" smtClean="0"/>
              <a:t>внимания, воображения,  ориентации в пространстве, кисти</a:t>
            </a:r>
          </a:p>
          <a:p>
            <a:pPr lvl="1" algn="just">
              <a:buNone/>
            </a:pPr>
            <a:r>
              <a:rPr lang="ru-RU" dirty="0" smtClean="0"/>
              <a:t>рук и пальцы приобретают силу, хорошую подвижность и</a:t>
            </a:r>
          </a:p>
          <a:p>
            <a:pPr lvl="1" algn="just">
              <a:buNone/>
            </a:pPr>
            <a:r>
              <a:rPr lang="ru-RU" dirty="0" smtClean="0"/>
              <a:t>гибкость, что в дальнейшем способствует наилучшему </a:t>
            </a:r>
          </a:p>
          <a:p>
            <a:pPr lvl="1" algn="just">
              <a:buNone/>
            </a:pPr>
            <a:r>
              <a:rPr lang="ru-RU" dirty="0" smtClean="0"/>
              <a:t>овладению навыком письма.  Использование</a:t>
            </a:r>
          </a:p>
          <a:p>
            <a:pPr lvl="1" algn="just">
              <a:buNone/>
            </a:pPr>
            <a:r>
              <a:rPr lang="ru-RU" dirty="0" err="1" smtClean="0"/>
              <a:t>биоэнергопластики</a:t>
            </a:r>
            <a:r>
              <a:rPr lang="ru-RU" dirty="0" smtClean="0"/>
              <a:t> существенно ускоряет коррекцию</a:t>
            </a:r>
          </a:p>
          <a:p>
            <a:pPr lvl="1" algn="just">
              <a:buNone/>
            </a:pPr>
            <a:r>
              <a:rPr lang="ru-RU" dirty="0" smtClean="0"/>
              <a:t>неправильно произносимых звуков у детей.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Такая гимнастика  с применением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биоэнергопластики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помогает длительно удерживать интерес ребенка к занятиям и поддерживать положительный эмоциональный настрой.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Работая в этом направлении  детям  оказывается помощь  не только в преодолении речевых трудностей, но и в общем оздоровлении  детей.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35113" y="1104039"/>
            <a:ext cx="4497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Показатели звукопроизношения учащихся в динамике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40434"/>
              </p:ext>
            </p:extLst>
          </p:nvPr>
        </p:nvGraphicFramePr>
        <p:xfrm>
          <a:off x="6629400" y="2340578"/>
          <a:ext cx="5112327" cy="3228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740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Период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нарушенных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звуков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поставленных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звуков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38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2020-2021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38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78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Следующие шаги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-Продолжать работать в данном направлении с нового учебного года. Применять данную практику с 1 по 4 класс. </a:t>
            </a:r>
          </a:p>
          <a:p>
            <a:r>
              <a:rPr lang="ru-RU" dirty="0" smtClean="0"/>
              <a:t>- Поделиться опытом с коллегами дошкольных образовательных учреждений,  в рамках преемственности между детскими садами и школой.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666" r="19416"/>
          <a:stretch>
            <a:fillRect/>
          </a:stretch>
        </p:blipFill>
        <p:spPr bwMode="auto">
          <a:xfrm>
            <a:off x="7265773" y="3006811"/>
            <a:ext cx="3772929" cy="29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6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328" y="708454"/>
            <a:ext cx="10058400" cy="322099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 ВНИМАНИЕ!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1B4C3-F9C4-4FDE-8557-B3F64EDE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863" y="838539"/>
            <a:ext cx="9887053" cy="6360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Актуальность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8ED0D-2EF9-401B-B6D6-50FFC6E7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911178"/>
            <a:ext cx="11705967" cy="4374292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Важнейшей проблемой дошкольного детства на современном этапе является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увеличение количества детей с речевой патологией.</a:t>
            </a:r>
          </a:p>
          <a:p>
            <a:pPr lvl="1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Нарушение  звукопроизношения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самый распространенный недостаток речи у детей. Он может быть  причиной отклонения в развитии внимания, памяти, мышления, привести 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дислексии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дисграфии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а также создавать  трудности в общении ребенка. </a:t>
            </a:r>
          </a:p>
          <a:p>
            <a:pPr lvl="1"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Основным элементом в коррекции звукопроизношения является выполнение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артикуляционной гимнастики.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Артикуляционная гимнастика способствует развитию и укреплению речевых мышц, что в свою очередь помогает длительному удерживанию артикуляционных поз и правильному звукопроизношению.</a:t>
            </a:r>
          </a:p>
          <a:p>
            <a:pPr lvl="1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Однако,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ежедневное выполнение гимнастики для языка снижают интерес детей к занятиям. Отсюда вытекает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проблема: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традиционные методы устранения проблем в звукопроизношении  со временем не имеют эффективной коррекционной направленности. </a:t>
            </a:r>
          </a:p>
          <a:p>
            <a:pPr lvl="1" algn="just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 того, чтобы интерес детей к ежедневным занятиям артикуляционной гимнастикой не снижался и  эффективность выполнения артикуляционных упражнений не уменьшалась, на своих занятиях использую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биоэнергопластику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08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Укреплять мышцы артикуляционного аппарата.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Ставить и автоматизировать звуки;</a:t>
            </a:r>
          </a:p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Развивать точность движения  и силу органов артикуляции.</a:t>
            </a:r>
          </a:p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Развивать координацию пальцев рук и мелкую моторику.</a:t>
            </a:r>
          </a:p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Развивать память, внимание.</a:t>
            </a:r>
          </a:p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Развивать  межполушарную взаимосвязь.</a:t>
            </a:r>
          </a:p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Поддерживать положительный эмоциональный настрой детей на протяжении всего занятия.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57" y="311316"/>
            <a:ext cx="10043572" cy="11138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6292" y="1845734"/>
            <a:ext cx="9506465" cy="40233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Коррекция звукопроизношения средствами использования методики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биоэнергопластики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lvl="2"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Риски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Частые пропуски детей.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3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845734"/>
            <a:ext cx="4520925" cy="40233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Биоэнергопластика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— это соединение движений артикуляционного аппарата с движениями кисти руки.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Принцип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биоэнергопластики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— сопряженная работа пальцев и кистей рук и артикуляционного аппарата.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Движения рук имитируют движения речевого аппарата.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Упражнения с использованием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биоэнергопластики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способствует развитию подвижности артикуляционного аппарата, что, в свою очередь, влияет на точность в усвоении артикуляционных укладов.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2637" y="106743"/>
            <a:ext cx="105114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Биоэнергопластика</a:t>
            </a:r>
            <a:r>
              <a:rPr lang="ru-RU" sz="2000" b="1" dirty="0" smtClean="0"/>
              <a:t>» </a:t>
            </a:r>
            <a:r>
              <a:rPr lang="ru-RU" dirty="0" smtClean="0"/>
              <a:t>включает в себя три базовых понятия:</a:t>
            </a:r>
          </a:p>
          <a:p>
            <a:r>
              <a:rPr lang="ru-RU" b="1" dirty="0" smtClean="0"/>
              <a:t> </a:t>
            </a:r>
            <a:r>
              <a:rPr lang="ru-RU" b="1" i="1" dirty="0" err="1" smtClean="0"/>
              <a:t>био</a:t>
            </a:r>
            <a:r>
              <a:rPr lang="ru-RU" b="1" dirty="0" smtClean="0"/>
              <a:t> — </a:t>
            </a:r>
            <a:r>
              <a:rPr lang="ru-RU" dirty="0" smtClean="0"/>
              <a:t>человек как биологический объект; </a:t>
            </a:r>
          </a:p>
          <a:p>
            <a:r>
              <a:rPr lang="ru-RU" b="1" i="1" dirty="0" smtClean="0"/>
              <a:t> энергия</a:t>
            </a:r>
            <a:r>
              <a:rPr lang="ru-RU" b="1" dirty="0" smtClean="0"/>
              <a:t> </a:t>
            </a:r>
            <a:r>
              <a:rPr lang="ru-RU" dirty="0" smtClean="0"/>
              <a:t>— сила, необходимая для выполнения определенных действий;</a:t>
            </a:r>
          </a:p>
          <a:p>
            <a:r>
              <a:rPr lang="ru-RU" dirty="0" smtClean="0"/>
              <a:t> </a:t>
            </a:r>
            <a:r>
              <a:rPr lang="ru-RU" b="1" i="1" dirty="0" smtClean="0"/>
              <a:t>пластика</a:t>
            </a:r>
            <a:r>
              <a:rPr lang="ru-RU" b="1" dirty="0" smtClean="0"/>
              <a:t> </a:t>
            </a:r>
            <a:r>
              <a:rPr lang="ru-RU" dirty="0" smtClean="0"/>
              <a:t>— связанное пластичностью движение, которое характеризуется непрерывностью, энергетической наполненностью, эмоциональной выразительностью.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316" t="24675" r="19474"/>
          <a:stretch>
            <a:fillRect/>
          </a:stretch>
        </p:blipFill>
        <p:spPr bwMode="auto">
          <a:xfrm>
            <a:off x="6227840" y="1882492"/>
            <a:ext cx="5255706" cy="36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9" y="247592"/>
            <a:ext cx="4168345" cy="59554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Во время артикуляционной гимнастики на руки одеваются перчатки в виде различных героев, что способствует положительному эмоциональному состоянию детей.</a:t>
            </a:r>
          </a:p>
          <a:p>
            <a:pPr>
              <a:buNone/>
            </a:pPr>
            <a:r>
              <a:rPr lang="ru-RU" dirty="0" smtClean="0"/>
              <a:t>  Для того, чтобы учащимся  стало еще интереснее, я изготовила множество </a:t>
            </a:r>
            <a:r>
              <a:rPr lang="ru-RU" b="1" dirty="0" smtClean="0"/>
              <a:t>«Веселых перчаток».  </a:t>
            </a:r>
            <a:r>
              <a:rPr lang="ru-RU" dirty="0" smtClean="0"/>
              <a:t>Стараюсь добавлять различные новые перчатки, в зависимости от времени года.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r>
              <a:rPr lang="ru-RU" dirty="0" smtClean="0"/>
              <a:t>Для изготовления данного логопедического пособия необходимо взять разнообразные  перчатки  и различную фурнитуру (бисер, глаза, помпоны, нитки, бантики и т.д.) украсить их таким образом, чтобы получилась кукла-перчатка. </a:t>
            </a:r>
          </a:p>
          <a:p>
            <a:r>
              <a:rPr lang="ru-RU" dirty="0" smtClean="0"/>
              <a:t>Занятия провожу индивидуально или в подгруппах, объединяя детей по сходству нарушенных звуков.</a:t>
            </a:r>
          </a:p>
          <a:p>
            <a:r>
              <a:rPr lang="ru-RU" dirty="0" smtClean="0"/>
              <a:t>  Все упражнения выполняем сидя или стоя. Основное исходное положение практически одинаково: голова в положении прямо, губы и зубы сомкнуты, руки согнуты в локтях на уровне груди.  Дети ориентируются на темп, заданный взрослым, на его счет и образец  движения руки. </a:t>
            </a:r>
          </a:p>
          <a:p>
            <a:r>
              <a:rPr lang="ru-RU" dirty="0" smtClean="0"/>
              <a:t>Данное новшество позволяет мне поддерживать интерес к артикуляционной гимнастике, тем самым, увеличить эффективность артикуляционных упражнений.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9070" y="304801"/>
            <a:ext cx="97618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6893" t="31856" r="10986" b="34017"/>
          <a:stretch>
            <a:fillRect/>
          </a:stretch>
        </p:blipFill>
        <p:spPr bwMode="auto">
          <a:xfrm>
            <a:off x="4497860" y="3739978"/>
            <a:ext cx="2767913" cy="22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7666" r="19416"/>
          <a:stretch>
            <a:fillRect/>
          </a:stretch>
        </p:blipFill>
        <p:spPr bwMode="auto">
          <a:xfrm>
            <a:off x="6903309" y="205961"/>
            <a:ext cx="4481384" cy="372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14" y="286604"/>
            <a:ext cx="11236410" cy="270373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На начальном этап</a:t>
            </a:r>
            <a:r>
              <a:rPr lang="ru-RU" sz="1800" dirty="0" smtClean="0"/>
              <a:t>е ребенок знакомится с органами артикуляции, выполняются упражнения для губ, языка (всем знакомая артикуляционная гимнастика). Их делают, сидя перед зеркалом, учитель-логопед сопровождает гимнастику движениями ведущей руки. Ребенок запоминает их, но сам пока не выполняет.</a:t>
            </a:r>
            <a:br>
              <a:rPr lang="ru-RU" sz="1800" dirty="0" smtClean="0"/>
            </a:br>
            <a:r>
              <a:rPr lang="ru-RU" sz="1800" b="1" dirty="0" smtClean="0"/>
              <a:t>На следующем этапе </a:t>
            </a:r>
            <a:r>
              <a:rPr lang="ru-RU" sz="1800" dirty="0" smtClean="0"/>
              <a:t>выполняются артикуляционные упражнения с подключением рук ребенка. Логопед вместе с ребенком выполняет упражнение, сопровождает показ движением кисти одной руки. Воспитанник учится выполнять одновременно артикуляционные упражнения и движения кистью ведущей руки. Постепенно подключается вторая рука.</a:t>
            </a:r>
            <a:br>
              <a:rPr lang="ru-RU" sz="1800" dirty="0" smtClean="0"/>
            </a:br>
            <a:r>
              <a:rPr lang="ru-RU" sz="1800" dirty="0" smtClean="0"/>
              <a:t> Таким образом, ребенок выполняет артикуляционное упражнение или удерживает позу и одновременно движением обеих рук имитирует, повторяет движение артикуляционного аппарата. Необходимо следить за ритмичным выполнением упражнений. С этой целью можно применять счет, музыку, стихотворения. При этом двумя руками взрослый продолжает давать четкий образец движения.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7814" t="1818" r="27611" b="-1299"/>
          <a:stretch>
            <a:fillRect/>
          </a:stretch>
        </p:blipFill>
        <p:spPr bwMode="auto">
          <a:xfrm>
            <a:off x="354169" y="2496065"/>
            <a:ext cx="3468188" cy="305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7959" r="22489" b="-3377"/>
          <a:stretch>
            <a:fillRect/>
          </a:stretch>
        </p:blipFill>
        <p:spPr bwMode="auto">
          <a:xfrm>
            <a:off x="4176583" y="3492843"/>
            <a:ext cx="2855060" cy="248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5759"/>
          <a:stretch>
            <a:fillRect/>
          </a:stretch>
        </p:blipFill>
        <p:spPr bwMode="auto">
          <a:xfrm>
            <a:off x="7257534" y="2248945"/>
            <a:ext cx="4130726" cy="247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126" r="6862"/>
          <a:stretch>
            <a:fillRect/>
          </a:stretch>
        </p:blipFill>
        <p:spPr bwMode="auto">
          <a:xfrm>
            <a:off x="5733535" y="1648127"/>
            <a:ext cx="5626443" cy="39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305" r="16478"/>
          <a:stretch>
            <a:fillRect/>
          </a:stretch>
        </p:blipFill>
        <p:spPr bwMode="auto">
          <a:xfrm>
            <a:off x="510747" y="201843"/>
            <a:ext cx="4992128" cy="412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21652" b="29630"/>
          <a:stretch>
            <a:fillRect/>
          </a:stretch>
        </p:blipFill>
        <p:spPr bwMode="auto">
          <a:xfrm>
            <a:off x="6680886" y="1383956"/>
            <a:ext cx="3781168" cy="418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3" cstate="print"/>
          <a:srcRect t="25769"/>
          <a:stretch>
            <a:fillRect/>
          </a:stretch>
        </p:blipFill>
        <p:spPr bwMode="auto">
          <a:xfrm>
            <a:off x="1214656" y="1234591"/>
            <a:ext cx="3736286" cy="435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12324" y="5675870"/>
            <a:ext cx="246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ИГОЛОЧКА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8324" y="247135"/>
            <a:ext cx="11327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Примеры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артикуляционной гимнастики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 применением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биоэнергопластики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389342" y="5667633"/>
            <a:ext cx="2430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ХОБОТОК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551</TotalTime>
  <Words>603</Words>
  <Application>Microsoft Office PowerPoint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Bahnschrift Light</vt:lpstr>
      <vt:lpstr>Calibri</vt:lpstr>
      <vt:lpstr>Calibri Light</vt:lpstr>
      <vt:lpstr>Times New Roman</vt:lpstr>
      <vt:lpstr>Ретро</vt:lpstr>
      <vt:lpstr>Биоэнергопластика   в  артикуляционной гимнастике на коррекционных занятиях учителя-логопеда. </vt:lpstr>
      <vt:lpstr>Актуальность проблемы</vt:lpstr>
      <vt:lpstr>Задачи</vt:lpstr>
      <vt:lpstr>Цель</vt:lpstr>
      <vt:lpstr>Презентация PowerPoint</vt:lpstr>
      <vt:lpstr>Презентация PowerPoint</vt:lpstr>
      <vt:lpstr> На начальном этапе ребенок знакомится с органами артикуляции, выполняются упражнения для губ, языка (всем знакомая артикуляционная гимнастика). Их делают, сидя перед зеркалом, учитель-логопед сопровождает гимнастику движениями ведущей руки. Ребенок запоминает их, но сам пока не выполняет. На следующем этапе выполняются артикуляционные упражнения с подключением рук ребенка. Логопед вместе с ребенком выполняет упражнение, сопровождает показ движением кисти одной руки. Воспитанник учится выполнять одновременно артикуляционные упражнения и движения кистью ведущей руки. Постепенно подключается вторая рука.  Таким образом, ребенок выполняет артикуляционное упражнение или удерживает позу и одновременно движением обеих рук имитирует, повторяет движение артикуляционного аппарата. Необходимо следить за ритмичным выполнением упражнений. С этой целью можно применять счет, музыку, стихотворения. При этом двумя руками взрослый продолжает давать четкий образец движения.  </vt:lpstr>
      <vt:lpstr>Презентация PowerPoint</vt:lpstr>
      <vt:lpstr>Презентация PowerPoint</vt:lpstr>
      <vt:lpstr>Примеры артикуляционной гимнастики с применением биоэнергопластики </vt:lpstr>
      <vt:lpstr>Примеры артикуляционной гимнастики с применением биоэнергопластики </vt:lpstr>
      <vt:lpstr>Результаты</vt:lpstr>
      <vt:lpstr>Следующие шаги</vt:lpstr>
      <vt:lpstr>СПАСИБО 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Сергеевич Шарабыров</dc:creator>
  <cp:lastModifiedBy>СОШ</cp:lastModifiedBy>
  <cp:revision>22</cp:revision>
  <dcterms:created xsi:type="dcterms:W3CDTF">2022-12-06T11:35:05Z</dcterms:created>
  <dcterms:modified xsi:type="dcterms:W3CDTF">2023-04-24T06:25:04Z</dcterms:modified>
</cp:coreProperties>
</file>