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56" r:id="rId2"/>
    <p:sldId id="262" r:id="rId3"/>
    <p:sldId id="258" r:id="rId4"/>
    <p:sldId id="261" r:id="rId5"/>
    <p:sldId id="257" r:id="rId6"/>
    <p:sldId id="259" r:id="rId7"/>
    <p:sldId id="273" r:id="rId8"/>
    <p:sldId id="274" r:id="rId9"/>
    <p:sldId id="275" r:id="rId10"/>
    <p:sldId id="276" r:id="rId11"/>
    <p:sldId id="280" r:id="rId12"/>
    <p:sldId id="277" r:id="rId13"/>
    <p:sldId id="278" r:id="rId14"/>
    <p:sldId id="279" r:id="rId15"/>
    <p:sldId id="260" r:id="rId16"/>
    <p:sldId id="269" r:id="rId17"/>
    <p:sldId id="263" r:id="rId18"/>
    <p:sldId id="264" r:id="rId19"/>
    <p:sldId id="265" r:id="rId20"/>
    <p:sldId id="281" r:id="rId21"/>
    <p:sldId id="268" r:id="rId22"/>
    <p:sldId id="272" r:id="rId23"/>
    <p:sldId id="266" r:id="rId24"/>
    <p:sldId id="267" r:id="rId25"/>
    <p:sldId id="270" r:id="rId26"/>
    <p:sldId id="27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lya\Desktop\иркутская область\CP_7bNxVEAEBuUv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620688"/>
            <a:ext cx="8572560" cy="60007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0634" y="1285860"/>
            <a:ext cx="7202741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РОДИНА –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ИРКУТСКАЯ ОБЛАСТЬ</a:t>
            </a: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Natalya\Desktop\иркутская область\img7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14290"/>
            <a:ext cx="5111750" cy="38338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 descr="C:\Users\Natalya\Desktop\иркутская область\iSQ1R2A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00438"/>
            <a:ext cx="485778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Natalya\Desktop\иркутская область\0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214291"/>
            <a:ext cx="4500562" cy="335758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C:\Users\Natalya\Desktop\иркутская область\i16K35YS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86124"/>
            <a:ext cx="5310198" cy="3429004"/>
          </a:xfrm>
          <a:prstGeom prst="rect">
            <a:avLst/>
          </a:prstGeom>
          <a:noFill/>
        </p:spPr>
      </p:pic>
      <p:pic>
        <p:nvPicPr>
          <p:cNvPr id="24580" name="Picture 4" descr="C:\Users\Natalya\Desktop\иркутская область\iJR36XLP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28604"/>
            <a:ext cx="3143272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Natalya\Desktop\иркутская область\i11OBF7K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357166"/>
            <a:ext cx="5111750" cy="38338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Natalya\Desktop\иркутская область\inx960x640[2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643182"/>
            <a:ext cx="478637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Natalya\Desktop\иркутская область\i7BP1JE7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2250" y="142852"/>
            <a:ext cx="4826030" cy="38338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Natalya\Desktop\иркутская область\i6F9BZE1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714620"/>
            <a:ext cx="6000792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Natalya\Desktop\иркутская область\iNU7RM3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714876" y="357166"/>
            <a:ext cx="4000500" cy="5334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 descr="C:\Users\Natalya\Desktop\иркутская область\b855c645d845d6c568558458625f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786190"/>
            <a:ext cx="5715000" cy="2857500"/>
          </a:xfrm>
          <a:prstGeom prst="rect">
            <a:avLst/>
          </a:prstGeom>
          <a:noFill/>
        </p:spPr>
      </p:pic>
      <p:pic>
        <p:nvPicPr>
          <p:cNvPr id="23556" name="Picture 4" descr="C:\Users\Natalya\Desktop\иркутская область\inx960x640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642918"/>
            <a:ext cx="407196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Natalya\Desktop\иркутская область\iVLODJI1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5257808" cy="367845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Территория охватывает юг Среднесибирского плоскогорья и бассейны верхних течений Ангары, Лены и Нижней Тунгуски. На юго-западе в нее вклиниваются горные массивы Восточного </a:t>
            </a:r>
            <a:r>
              <a:rPr lang="ru-RU" sz="2000" dirty="0" err="1" smtClean="0"/>
              <a:t>Саяна</a:t>
            </a:r>
            <a:r>
              <a:rPr lang="ru-RU" sz="2000" dirty="0" smtClean="0"/>
              <a:t>, на востоке - Приморский и Байкальский хребты, Становое и </a:t>
            </a:r>
            <a:r>
              <a:rPr lang="ru-RU" sz="2000" dirty="0" err="1" smtClean="0"/>
              <a:t>Патомское</a:t>
            </a:r>
            <a:r>
              <a:rPr lang="ru-RU" sz="2000" dirty="0" smtClean="0"/>
              <a:t> нагорья. В состав Иркутской области входит часть водной поверхности озера Байкал.</a:t>
            </a:r>
          </a:p>
          <a:p>
            <a:endParaRPr lang="ru-RU" sz="2000" dirty="0"/>
          </a:p>
        </p:txBody>
      </p:sp>
      <p:pic>
        <p:nvPicPr>
          <p:cNvPr id="5126" name="Picture 6" descr="C:\Users\Natalya\Desktop\иркутская область\i96LC85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71487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Natalya\Desktop\иркутская область\i[7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Natalya\Desktop\иркутская область\iZY09JZY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4744" y="3214686"/>
            <a:ext cx="5111750" cy="336949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Главной рекой является Ангара, 64% которой протекает на территории Иркутской области. Её бассейн протягивается с юго-востока на северо-запад на 1100 км, на юге граничит с бассейном Байкала, на западе и севере — Енисея, на востоке — Лены.</a:t>
            </a:r>
          </a:p>
          <a:p>
            <a:r>
              <a:rPr lang="ru-RU" sz="1800" dirty="0" smtClean="0"/>
              <a:t>Всего по территории области протекает более 65041 рек и прочих водотоков общей протяженностью 309355 км, причём на мельчайшие реки приходится более 91% общей протяжённости. </a:t>
            </a:r>
          </a:p>
          <a:p>
            <a:r>
              <a:rPr lang="ru-RU" sz="1800" dirty="0" smtClean="0"/>
              <a:t>На территории Иркутской области располагаются 229 озер.</a:t>
            </a:r>
            <a:endParaRPr lang="ru-RU" sz="1800" dirty="0"/>
          </a:p>
        </p:txBody>
      </p:sp>
      <p:pic>
        <p:nvPicPr>
          <p:cNvPr id="8197" name="Picture 5" descr="C:\Users\Natalya\Desktop\иркутская область\iA1ZD7DQ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42852"/>
            <a:ext cx="5000660" cy="34290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Natalya\Desktop\иркутская область\img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14290"/>
            <a:ext cx="4643470" cy="340518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357166"/>
            <a:ext cx="3214710" cy="5768997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Основная часть территории Иркутской области (около 80 %) занята таежными лесами. Только в южных районах представлена лесостепная растительность.</a:t>
            </a:r>
          </a:p>
          <a:p>
            <a:r>
              <a:rPr lang="ru-RU" sz="2000" dirty="0" smtClean="0"/>
              <a:t>В лесах преобладают хвойные породы - сосна, лиственница, кедр, пихта, ель. Хвойные леса занимают свыше 90 % лесопокрытой площади Иркутской области. Лиственные леса образуют лишь небольшие очаги. В них распространены осина и береза</a:t>
            </a:r>
            <a:r>
              <a:rPr lang="ru-RU" dirty="0" smtClean="0"/>
              <a:t>. </a:t>
            </a:r>
          </a:p>
          <a:p>
            <a:r>
              <a:rPr lang="ru-RU" sz="2200" dirty="0" smtClean="0"/>
              <a:t>Всего в пределах Иркутской области известно около 1800 видов растений, из которых свыше 600 - лекарственные. </a:t>
            </a:r>
            <a:endParaRPr lang="ru-RU" sz="2200" dirty="0"/>
          </a:p>
        </p:txBody>
      </p:sp>
      <p:pic>
        <p:nvPicPr>
          <p:cNvPr id="9219" name="Picture 3" descr="C:\Users\Natalya\Desktop\иркутская область\iFYLYRH3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286124"/>
            <a:ext cx="464347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Natalya\Desktop\иркутская область\i158N6GC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6116" y="714356"/>
            <a:ext cx="5572164" cy="52864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Богат и разнообразен животный мир области. Он представлен 68 видами млекопитающих, 322 видами птиц, 6 рептилиями и 5 видами земноводных. Значительная часть животных включена в Красную книгу России. Знаменитый эндемик Байкала – омуль.</a:t>
            </a:r>
          </a:p>
          <a:p>
            <a:r>
              <a:rPr lang="ru-RU" sz="2000" dirty="0" smtClean="0"/>
              <a:t>Климат резко континентальный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Natalya\Desktop\иркутская область\img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85728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Natalya\Desktop\иркутская область\karta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Natalya\Desktop\иркутская область\iE11UQ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0" y="2357430"/>
            <a:ext cx="5111750" cy="38338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 descr="C:\Users\Natalya\Desktop\иркутская область\102_24659356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</p:spPr>
      </p:pic>
      <p:pic>
        <p:nvPicPr>
          <p:cNvPr id="9" name="Picture 2" descr="C:\Users\Natalya\Desktop\иркутская область\iE11UQ09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86116" y="2643182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Natalya\Desktop\иркутская область\img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Natalya\Desktop\иркутская область\i[6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71934" y="1142985"/>
            <a:ext cx="4429156" cy="371477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257544" cy="5840435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территории Иркутской области добываются бурый и каменный уголь, железная руда, золото, каменная соль, цементное и облицовочное сырье, огнеупорные глины, гипс и др.</a:t>
            </a:r>
          </a:p>
          <a:p>
            <a:r>
              <a:rPr lang="ru-RU" sz="2000" dirty="0" smtClean="0"/>
              <a:t>Иркутская область занимает четвёртое место в России по добыче золота. Его добыча ведётся из россыпей, 95% золота добывается в </a:t>
            </a:r>
            <a:r>
              <a:rPr lang="ru-RU" sz="2000" dirty="0" err="1" smtClean="0"/>
              <a:t>Бодайбинском</a:t>
            </a:r>
            <a:r>
              <a:rPr lang="ru-RU" sz="2000" dirty="0" smtClean="0"/>
              <a:t> районе.</a:t>
            </a:r>
          </a:p>
          <a:p>
            <a:r>
              <a:rPr lang="ru-RU" sz="2000" dirty="0" smtClean="0"/>
              <a:t>Прогнозные извлекаемые запасы нефти составляют 2,6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т, газа — 7,5 </a:t>
            </a:r>
            <a:r>
              <a:rPr lang="ru-RU" sz="2000" dirty="0" err="1" smtClean="0"/>
              <a:t>трлн</a:t>
            </a:r>
            <a:r>
              <a:rPr lang="ru-RU" sz="2000" dirty="0" smtClean="0"/>
              <a:t> кубометров.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Natalya\Desktop\иркутская область\iROLA75K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Natalya\Desktop\иркутская область\i17U0CA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857232"/>
            <a:ext cx="3008313" cy="52689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Уровень развития экономики Иркутской области в значительной степени определяет состояние электроэнергетики. На территории региона действуют 4 гидроэлектростанции, составляющие основу энергетики области:</a:t>
            </a:r>
          </a:p>
          <a:p>
            <a:r>
              <a:rPr lang="ru-RU" sz="2000" dirty="0" smtClean="0"/>
              <a:t>Иркутская ГЭС;</a:t>
            </a:r>
          </a:p>
          <a:p>
            <a:r>
              <a:rPr lang="ru-RU" sz="2000" dirty="0" smtClean="0"/>
              <a:t>Братская ГЭС;</a:t>
            </a:r>
          </a:p>
          <a:p>
            <a:r>
              <a:rPr lang="ru-RU" sz="2000" dirty="0" err="1" smtClean="0"/>
              <a:t>Усть-Илимская</a:t>
            </a:r>
            <a:r>
              <a:rPr lang="ru-RU" sz="2000" dirty="0" smtClean="0"/>
              <a:t> ГЭС;</a:t>
            </a:r>
          </a:p>
          <a:p>
            <a:r>
              <a:rPr lang="ru-RU" sz="2000" dirty="0" err="1" smtClean="0"/>
              <a:t>Мамаканская</a:t>
            </a:r>
            <a:r>
              <a:rPr lang="ru-RU" sz="2000" dirty="0" smtClean="0"/>
              <a:t> ГЭС.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Natalya\Desktop\иркутская область\hello_html_m21c93e0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809849"/>
            <a:ext cx="5111750" cy="277951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42918"/>
            <a:ext cx="3257544" cy="5483245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промышленности региона наибольшее развитие приобрели лесная, деревообрабатывающая и целлюлозно-бумажная, горнодобывающая, топливная промышленности, цветная металлургия, энергетика, машиностроение, пищевая, химическая и нефтехимическая промышленность, чёрная металлургия. Важным фактором развития промышленности являются минерально-сырьевые ресурсы области.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Natalya\Desktop\иркутская область\iXPU3Z6N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488" y="1142984"/>
            <a:ext cx="6043626" cy="466656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757610" cy="5840435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Промышленность сконцентрирована в Иркутске и ряде районных центров.</a:t>
            </a:r>
          </a:p>
          <a:p>
            <a:r>
              <a:rPr lang="ru-RU" sz="1600" dirty="0" smtClean="0"/>
              <a:t>Крупные промышленные предприятия области:</a:t>
            </a:r>
          </a:p>
          <a:p>
            <a:r>
              <a:rPr lang="ru-RU" sz="1600" dirty="0" smtClean="0"/>
              <a:t>Братский лесопромышленный комплекс;</a:t>
            </a:r>
          </a:p>
          <a:p>
            <a:r>
              <a:rPr lang="ru-RU" sz="1600" dirty="0" smtClean="0"/>
              <a:t>Братский алюминиевый завод;</a:t>
            </a:r>
          </a:p>
          <a:p>
            <a:r>
              <a:rPr lang="ru-RU" sz="1600" dirty="0" smtClean="0"/>
              <a:t>Ангарская нефтехимическая компания;</a:t>
            </a:r>
          </a:p>
          <a:p>
            <a:r>
              <a:rPr lang="ru-RU" sz="1600" dirty="0" smtClean="0"/>
              <a:t>Иркутский авиационный завод;</a:t>
            </a:r>
          </a:p>
          <a:p>
            <a:r>
              <a:rPr lang="ru-RU" sz="1600" dirty="0" smtClean="0"/>
              <a:t>Иркутский завод тяжёлого машиностроения;</a:t>
            </a:r>
          </a:p>
          <a:p>
            <a:r>
              <a:rPr lang="ru-RU" sz="1600" dirty="0" err="1" smtClean="0"/>
              <a:t>Иркутсккабель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Иркутскэнерго;</a:t>
            </a:r>
          </a:p>
          <a:p>
            <a:r>
              <a:rPr lang="ru-RU" sz="1600" dirty="0" err="1" smtClean="0"/>
              <a:t>Коршуновский</a:t>
            </a:r>
            <a:r>
              <a:rPr lang="ru-RU" sz="1600" dirty="0" smtClean="0"/>
              <a:t> горно-обогатительный комбинат;</a:t>
            </a:r>
          </a:p>
          <a:p>
            <a:r>
              <a:rPr lang="ru-RU" sz="1600" dirty="0" err="1" smtClean="0"/>
              <a:t>Осетровский</a:t>
            </a:r>
            <a:r>
              <a:rPr lang="ru-RU" sz="1600" dirty="0" smtClean="0"/>
              <a:t> речной порт;</a:t>
            </a:r>
          </a:p>
          <a:p>
            <a:r>
              <a:rPr lang="ru-RU" sz="1600" dirty="0" err="1" smtClean="0"/>
              <a:t>Саянскхимпласт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СУЭК;</a:t>
            </a:r>
          </a:p>
          <a:p>
            <a:r>
              <a:rPr lang="ru-RU" sz="1600" dirty="0" err="1" smtClean="0"/>
              <a:t>Востсибуголь</a:t>
            </a:r>
            <a:r>
              <a:rPr lang="ru-RU" sz="1600" dirty="0" smtClean="0"/>
              <a:t>;</a:t>
            </a:r>
          </a:p>
          <a:p>
            <a:r>
              <a:rPr lang="ru-RU" sz="1600" dirty="0" err="1" smtClean="0"/>
              <a:t>Усть-Илимский</a:t>
            </a:r>
            <a:r>
              <a:rPr lang="ru-RU" sz="1600" dirty="0" smtClean="0"/>
              <a:t> лесопромышленный комплекс;</a:t>
            </a:r>
          </a:p>
          <a:p>
            <a:r>
              <a:rPr lang="ru-RU" sz="1600" dirty="0" smtClean="0"/>
              <a:t>Иркутский алюминиевый завод;</a:t>
            </a:r>
          </a:p>
          <a:p>
            <a:r>
              <a:rPr lang="ru-RU" sz="1600" dirty="0" smtClean="0"/>
              <a:t>ПАО "</a:t>
            </a:r>
            <a:r>
              <a:rPr lang="ru-RU" sz="1600" dirty="0" err="1" smtClean="0"/>
              <a:t>Верхнечонскнефтегаз</a:t>
            </a:r>
            <a:r>
              <a:rPr lang="ru-RU" sz="1600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1453" y="1643051"/>
            <a:ext cx="682109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Natalya\Desktop\иркутская область\i[4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Natalya\Desktop\иркутская область\i[9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5050" y="660141"/>
            <a:ext cx="5111750" cy="507893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257544" cy="541180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Область расположена на юге Восточной Сибири, почти в центре Азиатского материка, на основных транспортных магистралях, соединяющих Европу с дальневосточными районами России и странами Азиатско-Тихоокеанского региона. Крайняя южная точка области располагается на 51° северной широты. Северная оконечность почти достигает 65-й параллели.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lya\Desktop\иркутская область\iZMDDZEG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786182" y="3214686"/>
            <a:ext cx="5111750" cy="3412093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328982" cy="58404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Образована 26 сентября 1937 года при разделении </a:t>
            </a:r>
            <a:r>
              <a:rPr lang="ru-RU" sz="2000" dirty="0" err="1" smtClean="0"/>
              <a:t>Восточно-Сибирской</a:t>
            </a:r>
            <a:r>
              <a:rPr lang="ru-RU" sz="2000" dirty="0" smtClean="0"/>
              <a:t> области РСФСР на Иркутскую и Читинскую области.</a:t>
            </a:r>
          </a:p>
          <a:p>
            <a:r>
              <a:rPr lang="ru-RU" sz="2000" dirty="0" smtClean="0"/>
              <a:t>1 января 2008 года Усть-Ордынский Бурятский автономный округ вошёл в состав Иркутской области. После слияния Иркутской области и Усть-Ордынского Бурятского автономного округа объединенный новый субъект РФ стал носить название «Иркутская область» и является правопреемником обоих субъектов. </a:t>
            </a:r>
          </a:p>
          <a:p>
            <a:endParaRPr lang="ru-RU" dirty="0"/>
          </a:p>
        </p:txBody>
      </p:sp>
      <p:pic>
        <p:nvPicPr>
          <p:cNvPr id="2051" name="Picture 3" descr="C:\Users\Natalya\Desktop\иркутская область\iXPU3Z6N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57166"/>
            <a:ext cx="450059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Natalya\Desktop\иркутская область\p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008313" cy="5768997"/>
          </a:xfrm>
        </p:spPr>
        <p:txBody>
          <a:bodyPr>
            <a:noAutofit/>
          </a:bodyPr>
          <a:lstStyle/>
          <a:p>
            <a:r>
              <a:rPr lang="ru-RU" sz="2000" dirty="0" smtClean="0"/>
              <a:t>Граничит на западе с Красноярским краем, на северо-востоке с Якутией, на востоке с Забайкальским краем, на востоке и юге с Бурятией, на юго-западе с Тувой.</a:t>
            </a:r>
          </a:p>
          <a:p>
            <a:r>
              <a:rPr lang="ru-RU" sz="2000" dirty="0" smtClean="0"/>
              <a:t>Административный центр — город Иркутск. Входит в </a:t>
            </a:r>
            <a:r>
              <a:rPr lang="ru-RU" sz="2000" dirty="0" err="1" smtClean="0"/>
              <a:t>Восточно-Сибирский</a:t>
            </a:r>
            <a:r>
              <a:rPr lang="ru-RU" sz="2000" dirty="0" smtClean="0"/>
              <a:t> экономический район.</a:t>
            </a:r>
          </a:p>
          <a:p>
            <a:r>
              <a:rPr lang="ru-RU" sz="2000" dirty="0" smtClean="0"/>
              <a:t>Площадь — 774 846 км² (4,52 % территории России).</a:t>
            </a:r>
          </a:p>
          <a:p>
            <a:r>
              <a:rPr lang="ru-RU" sz="2000" dirty="0" smtClean="0"/>
              <a:t>Население — 2 408 901 чел. (2017).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Natalya\Desktop\иркутская область\13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Natalya\Desktop\иркутская область\iSWMLRAQ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643306" y="1285860"/>
            <a:ext cx="5111750" cy="38338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008313" cy="562612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Иркутская область обладает богатой историей, поэтому здесь во многих населённых пунктах имеются архитектурно-исторические памятники. В области действует более шестидесяти музеев, по этому параметру Иркутская область находится в лидерах Сибири наряду с Омской областью и Красноярским краем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Natalya\Desktop\иркутская область\iF4PZNVV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857620" y="2786058"/>
            <a:ext cx="5111750" cy="38338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 descr="C:\Users\Natalya\Desktop\иркутская область\iWJ2Q6S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42852"/>
            <a:ext cx="535785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611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Natalya</dc:creator>
  <cp:lastModifiedBy>Николяк</cp:lastModifiedBy>
  <cp:revision>18</cp:revision>
  <dcterms:created xsi:type="dcterms:W3CDTF">2017-08-30T07:30:38Z</dcterms:created>
  <dcterms:modified xsi:type="dcterms:W3CDTF">2020-06-08T07:42:32Z</dcterms:modified>
</cp:coreProperties>
</file>