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14"/>
  </p:notesMasterIdLst>
  <p:sldIdLst>
    <p:sldId id="256" r:id="rId3"/>
    <p:sldId id="257" r:id="rId4"/>
    <p:sldId id="262" r:id="rId5"/>
    <p:sldId id="259" r:id="rId6"/>
    <p:sldId id="261" r:id="rId7"/>
    <p:sldId id="260" r:id="rId8"/>
    <p:sldId id="265" r:id="rId9"/>
    <p:sldId id="258" r:id="rId10"/>
    <p:sldId id="264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A0000"/>
    <a:srgbClr val="AABB05"/>
    <a:srgbClr val="B47C0C"/>
    <a:srgbClr val="BC149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AFC68-8FE6-4475-9A5B-FBDDF7C3AF9E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AA7CC1-3445-4D11-A2AE-C8424EBD58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169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A7CC1-3445-4D11-A2AE-C8424EBD58A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154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A7CC1-3445-4D11-A2AE-C8424EBD58A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154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A7CC1-3445-4D11-A2AE-C8424EBD58A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154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A7CC1-3445-4D11-A2AE-C8424EBD58A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154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A7CC1-3445-4D11-A2AE-C8424EBD58A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154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AA7CC1-3445-4D11-A2AE-C8424EBD58A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154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58A1-9A87-4D40-8CEA-89948A4A8DE8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4405-3D65-4DE4-875A-C57033EC1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261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58A1-9A87-4D40-8CEA-89948A4A8DE8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4405-3D65-4DE4-875A-C57033EC1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921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58A1-9A87-4D40-8CEA-89948A4A8DE8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4405-3D65-4DE4-875A-C57033EC1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47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32FD51-62E5-4299-8A8A-6137BA53A23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150025"/>
      </p:ext>
    </p:extLst>
  </p:cSld>
  <p:clrMapOvr>
    <a:masterClrMapping/>
  </p:clrMapOvr>
  <p:transition spd="slow">
    <p:strips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A798A-1464-48BC-96BD-FBBA53BD1E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6660"/>
      </p:ext>
    </p:extLst>
  </p:cSld>
  <p:clrMapOvr>
    <a:masterClrMapping/>
  </p:clrMapOvr>
  <p:transition spd="slow">
    <p:strips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69F79-6E49-40C5-ADC6-56DDE3BB8D0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959191"/>
      </p:ext>
    </p:extLst>
  </p:cSld>
  <p:clrMapOvr>
    <a:masterClrMapping/>
  </p:clrMapOvr>
  <p:transition spd="slow">
    <p:strips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55B79-7014-4668-8BB5-8BDA31599C4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056817"/>
      </p:ext>
    </p:extLst>
  </p:cSld>
  <p:clrMapOvr>
    <a:masterClrMapping/>
  </p:clrMapOvr>
  <p:transition spd="slow">
    <p:strips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47507-7AB3-473E-85DE-51FB756D82B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478831"/>
      </p:ext>
    </p:extLst>
  </p:cSld>
  <p:clrMapOvr>
    <a:masterClrMapping/>
  </p:clrMapOvr>
  <p:transition spd="slow">
    <p:strips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317F3-5E77-4706-AAA5-5EB7B8FC4701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712831"/>
      </p:ext>
    </p:extLst>
  </p:cSld>
  <p:clrMapOvr>
    <a:masterClrMapping/>
  </p:clrMapOvr>
  <p:transition spd="slow">
    <p:strips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58960A-AE50-4C94-9555-6E08E045FBD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488241"/>
      </p:ext>
    </p:extLst>
  </p:cSld>
  <p:clrMapOvr>
    <a:masterClrMapping/>
  </p:clrMapOvr>
  <p:transition spd="slow">
    <p:strips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72F76-AE20-427D-9909-01FAB6AD0E1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623274"/>
      </p:ext>
    </p:extLst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58A1-9A87-4D40-8CEA-89948A4A8DE8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4405-3D65-4DE4-875A-C57033EC1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321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CF546-E84E-4338-B820-1D8D7E37427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714546"/>
      </p:ext>
    </p:extLst>
  </p:cSld>
  <p:clrMapOvr>
    <a:masterClrMapping/>
  </p:clrMapOvr>
  <p:transition spd="slow">
    <p:strips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2E166-85FC-4E89-9821-A11CAC5E3C1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498487"/>
      </p:ext>
    </p:extLst>
  </p:cSld>
  <p:clrMapOvr>
    <a:masterClrMapping/>
  </p:clrMapOvr>
  <p:transition spd="slow">
    <p:strips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808290-B365-439A-8514-581B21BD854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200976"/>
      </p:ext>
    </p:extLst>
  </p:cSld>
  <p:clrMapOvr>
    <a:masterClrMapping/>
  </p:clrMapOvr>
  <p:transition spd="slow">
    <p:strips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48777-6580-4EFC-A076-62469408740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7832"/>
      </p:ext>
    </p:extLst>
  </p:cSld>
  <p:clrMapOvr>
    <a:masterClrMapping/>
  </p:clrMapOvr>
  <p:transition spd="slow">
    <p:strips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7E4C0-FB36-41C5-A956-48445588768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1144"/>
      </p:ext>
    </p:extLst>
  </p:cSld>
  <p:clrMapOvr>
    <a:masterClrMapping/>
  </p:clrMapOvr>
  <p:transition spd="slow">
    <p:strips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77A4E-566A-4ABB-AA77-199162713C6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8570"/>
      </p:ext>
    </p:extLst>
  </p:cSld>
  <p:clrMapOvr>
    <a:masterClrMapping/>
  </p:clrMapOvr>
  <p:transition spd="slow">
    <p:strips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13155-2455-45D9-87CB-F28A3FF26E5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531348"/>
      </p:ext>
    </p:extLst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58A1-9A87-4D40-8CEA-89948A4A8DE8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4405-3D65-4DE4-875A-C57033EC1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2761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58A1-9A87-4D40-8CEA-89948A4A8DE8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4405-3D65-4DE4-875A-C57033EC1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450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58A1-9A87-4D40-8CEA-89948A4A8DE8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4405-3D65-4DE4-875A-C57033EC1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828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58A1-9A87-4D40-8CEA-89948A4A8DE8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4405-3D65-4DE4-875A-C57033EC1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73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58A1-9A87-4D40-8CEA-89948A4A8DE8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4405-3D65-4DE4-875A-C57033EC1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464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58A1-9A87-4D40-8CEA-89948A4A8DE8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4405-3D65-4DE4-875A-C57033EC1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531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158A1-9A87-4D40-8CEA-89948A4A8DE8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E4405-3D65-4DE4-875A-C57033EC1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785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158A1-9A87-4D40-8CEA-89948A4A8DE8}" type="datetimeFigureOut">
              <a:rPr lang="ru-RU" smtClean="0"/>
              <a:t>27.02.2017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E4405-3D65-4DE4-875A-C57033EC1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488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4BDCF6-0787-4738-A04E-BFD9F2CFD79A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131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transition spd="slow">
    <p:strips dir="r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F:\Урок\42426864-Паника-женщина-просыпается-поздно-утром-выключения-будильника.-Молодая-девушка-в-постели.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79269"/>
            <a:ext cx="3823270" cy="2723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Урок\41808157-Портрет-усталый-человек,-глядя-в-зеркало-в-ванной-комнате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573016"/>
            <a:ext cx="4032448" cy="270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:\Урок\46188869-Красивые-улыбающиеся-молодые-длинные-волосы-женщина-просыпаться-рано-утром-стоять-в-спальне-между-кр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3960440" cy="59406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520716"/>
              </p:ext>
            </p:extLst>
          </p:nvPr>
        </p:nvGraphicFramePr>
        <p:xfrm>
          <a:off x="467545" y="332656"/>
          <a:ext cx="8352928" cy="6169152"/>
        </p:xfrm>
        <a:graphic>
          <a:graphicData uri="http://schemas.openxmlformats.org/drawingml/2006/table">
            <a:tbl>
              <a:tblPr/>
              <a:tblGrid>
                <a:gridCol w="4248471"/>
                <a:gridCol w="4104457"/>
              </a:tblGrid>
              <a:tr h="6120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Утро</a:t>
                      </a:r>
                      <a:r>
                        <a:rPr lang="ru-RU" sz="32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3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Звонок </a:t>
                      </a:r>
                      <a:r>
                        <a:rPr lang="ru-RU" sz="32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будильника. Сладко потягиваюсь. Бодро встаю. Делаю зарядку. </a:t>
                      </a:r>
                      <a:r>
                        <a:rPr lang="ru-RU" sz="3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Иду</a:t>
                      </a:r>
                      <a:r>
                        <a:rPr lang="ru-RU" sz="32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умываться</a:t>
                      </a:r>
                      <a:r>
                        <a:rPr lang="ru-RU" sz="3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Одеваюсь. Из </a:t>
                      </a:r>
                      <a:r>
                        <a:rPr lang="ru-RU" sz="32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кухни вкусно пахнет. Меня зовут завтракать.  Меня любят. Обо мне </a:t>
                      </a:r>
                      <a:r>
                        <a:rPr lang="ru-RU" sz="3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заботятся.</a:t>
                      </a:r>
                      <a:r>
                        <a:rPr lang="ru-RU" sz="32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На душе</a:t>
                      </a:r>
                      <a:r>
                        <a:rPr lang="ru-RU" sz="3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от этого радостно</a:t>
                      </a:r>
                      <a:r>
                        <a:rPr lang="ru-RU" sz="32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!</a:t>
                      </a:r>
                      <a:endParaRPr lang="ru-RU" sz="32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3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Утро</a:t>
                      </a:r>
                      <a:r>
                        <a:rPr lang="ru-RU" sz="32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3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Резкий</a:t>
                      </a:r>
                      <a:r>
                        <a:rPr lang="ru-RU" sz="32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з</a:t>
                      </a:r>
                      <a:r>
                        <a:rPr lang="ru-RU" sz="3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вонок </a:t>
                      </a:r>
                      <a:r>
                        <a:rPr lang="ru-RU" sz="32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будильника. </a:t>
                      </a:r>
                      <a:r>
                        <a:rPr lang="ru-RU" sz="3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Испуганно</a:t>
                      </a:r>
                      <a:r>
                        <a:rPr lang="ru-RU" sz="3200" b="1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вскакиваю.</a:t>
                      </a:r>
                      <a:r>
                        <a:rPr lang="ru-RU" sz="3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Медленно плетусь в ванную. Опаздываю. На бегу одеваюсь. На </a:t>
                      </a:r>
                      <a:r>
                        <a:rPr lang="ru-RU" sz="32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кухне снова кричат. Опять скандал! </a:t>
                      </a:r>
                      <a:r>
                        <a:rPr lang="ru-RU" sz="3200" b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Хочется плакать. Надоело</a:t>
                      </a:r>
                      <a:r>
                        <a:rPr lang="ru-RU" sz="32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!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920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88640"/>
            <a:ext cx="8496944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lvl="0" indent="-90170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Учебные действия: </a:t>
            </a:r>
          </a:p>
          <a:p>
            <a:pPr marL="90170" lvl="0" indent="-90170">
              <a:lnSpc>
                <a:spcPct val="115000"/>
              </a:lnSpc>
            </a:pPr>
            <a:r>
              <a:rPr lang="ru-RU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1. Повторить понятие односоставного предложения. </a:t>
            </a:r>
            <a:endParaRPr lang="ru-RU" sz="32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90170" lvl="0" indent="-90170">
              <a:lnSpc>
                <a:spcPct val="115000"/>
              </a:lnSpc>
            </a:pPr>
            <a:r>
              <a:rPr lang="ru-RU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2. Познакомиться с видами односоставных предложений.</a:t>
            </a:r>
            <a:endParaRPr lang="ru-RU" sz="32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90170" lvl="0" indent="-90170">
              <a:lnSpc>
                <a:spcPct val="115000"/>
              </a:lnSpc>
            </a:pPr>
            <a:r>
              <a:rPr lang="ru-RU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3. Научиться распознавать односоставные предложения разных видов.</a:t>
            </a:r>
            <a:endParaRPr lang="ru-RU" sz="32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90170" lvl="0" indent="-90170">
              <a:lnSpc>
                <a:spcPct val="115000"/>
              </a:lnSpc>
            </a:pPr>
            <a:r>
              <a:rPr lang="ru-RU" sz="32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4. Научиться правильно использовать односоставные предложения в речи.</a:t>
            </a:r>
            <a:endParaRPr lang="ru-RU" sz="3200" b="1" dirty="0">
              <a:solidFill>
                <a:srgbClr val="00206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2561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197679nx5sa5anl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8839200" cy="624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WordArt 3"/>
          <p:cNvSpPr>
            <a:spLocks noChangeArrowheads="1" noChangeShapeType="1" noTextEdit="1"/>
          </p:cNvSpPr>
          <p:nvPr/>
        </p:nvSpPr>
        <p:spPr bwMode="auto">
          <a:xfrm>
            <a:off x="609600" y="4114800"/>
            <a:ext cx="8077200" cy="2501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600" kern="1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CC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Спасибо за урок!</a:t>
            </a:r>
          </a:p>
        </p:txBody>
      </p:sp>
      <p:pic>
        <p:nvPicPr>
          <p:cNvPr id="32772" name="Picture 4" descr="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2971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295490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7776864" cy="6066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Утро. Звонок будильника. </a:t>
            </a:r>
          </a:p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Сладко потягиваюсь. Бодро встаю. Делаю зарядку. Иду умываться. Одеваюсь. Из кухни вкусно пахнет. Меня зовут завтракать.  Меня любят. Обо мне заботятся. </a:t>
            </a:r>
          </a:p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 душе от этого радостно!</a:t>
            </a:r>
            <a:endParaRPr lang="ru-RU" sz="3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051" name="Picture 3" descr="F:\Урок\52070994-Доброе-утро-фон-чашка-кофе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0"/>
            <a:ext cx="2627784" cy="17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2617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5292" y="188640"/>
            <a:ext cx="7776864" cy="60662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Утро. Звонок будильника. </a:t>
            </a:r>
          </a:p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Сладко потягиваюсь. Бодро встаю. Делаю зарядку. Иду умываться. Одеваюсь. Из кухни вкусно пахнет. Меня зовут завтракать.  Меня любят. Обо мне заботятся. </a:t>
            </a:r>
          </a:p>
          <a:p>
            <a:pPr lvl="0">
              <a:lnSpc>
                <a:spcPct val="150000"/>
              </a:lnSpc>
              <a:spcAft>
                <a:spcPts val="1000"/>
              </a:spcAft>
            </a:pP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 душе от этого радостно!</a:t>
            </a:r>
            <a:endParaRPr lang="ru-RU" sz="3600" dirty="0">
              <a:solidFill>
                <a:prstClr val="black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051" name="Picture 3" descr="F:\Урок\52070994-Доброе-утро-фон-чашка-кофе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0"/>
            <a:ext cx="2627784" cy="1751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485292" y="980728"/>
            <a:ext cx="11343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772072" y="980728"/>
            <a:ext cx="380804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051720" y="1916832"/>
            <a:ext cx="25922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2051720" y="2035344"/>
            <a:ext cx="25922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012160" y="1916832"/>
            <a:ext cx="12961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012160" y="2035344"/>
            <a:ext cx="12961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85292" y="2708920"/>
            <a:ext cx="12961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85292" y="2852936"/>
            <a:ext cx="129614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3676092" y="2690272"/>
            <a:ext cx="2984140" cy="1864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3708374" y="2814856"/>
            <a:ext cx="2984140" cy="18648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611560" y="3519656"/>
            <a:ext cx="194421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611560" y="3645024"/>
            <a:ext cx="194421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976156" y="3519656"/>
            <a:ext cx="147616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993550" y="3659480"/>
            <a:ext cx="147616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772072" y="4365104"/>
            <a:ext cx="323197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781436" y="4517504"/>
            <a:ext cx="3231976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358546" y="4365104"/>
            <a:ext cx="130979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6358546" y="4517504"/>
            <a:ext cx="133214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343944" y="5157192"/>
            <a:ext cx="20297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382534" y="5309592"/>
            <a:ext cx="20297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946376" y="6093296"/>
            <a:ext cx="20297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946376" y="6245696"/>
            <a:ext cx="20297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95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476672"/>
            <a:ext cx="8784976" cy="3810274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228600" stA="81000" endPos="65000" dist="342900" dir="5400000" sy="-100000" algn="bl" rotWithShape="0"/>
          </a:effectLst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</a:t>
            </a:r>
            <a:r>
              <a:rPr lang="ru-RU" sz="48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Тема </a:t>
            </a:r>
            <a:r>
              <a:rPr lang="ru-RU" sz="48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урока: </a:t>
            </a:r>
            <a:endParaRPr lang="ru-RU" sz="4800" b="1" dirty="0" smtClean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1000"/>
              </a:spcAft>
            </a:pPr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</a:t>
            </a:r>
            <a:r>
              <a:rPr lang="ru-RU" sz="6000" b="1" i="1" dirty="0" smtClean="0">
                <a:solidFill>
                  <a:srgbClr val="8A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«Виды односоставных </a:t>
            </a:r>
          </a:p>
          <a:p>
            <a:pPr>
              <a:spcAft>
                <a:spcPts val="1000"/>
              </a:spcAft>
            </a:pPr>
            <a:r>
              <a:rPr lang="ru-RU" sz="4400" b="1" i="1" dirty="0">
                <a:solidFill>
                  <a:srgbClr val="8A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4400" b="1" i="1" dirty="0" smtClean="0">
                <a:solidFill>
                  <a:srgbClr val="8A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</a:t>
            </a:r>
            <a:r>
              <a:rPr lang="ru-RU" sz="6000" b="1" i="1" dirty="0" smtClean="0">
                <a:solidFill>
                  <a:srgbClr val="8A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предложений».</a:t>
            </a:r>
            <a:endParaRPr lang="ru-RU" sz="6000" b="1" i="1" dirty="0">
              <a:solidFill>
                <a:srgbClr val="8A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3600" b="1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224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51480"/>
            <a:ext cx="8784976" cy="8313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Тема урока: </a:t>
            </a:r>
            <a:r>
              <a:rPr lang="ru-RU" sz="4000" b="1" i="1" dirty="0" smtClean="0">
                <a:solidFill>
                  <a:srgbClr val="BC149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«Виды односоставных  </a:t>
            </a:r>
          </a:p>
          <a:p>
            <a:pPr>
              <a:spcAft>
                <a:spcPts val="1000"/>
              </a:spcAft>
            </a:pPr>
            <a:r>
              <a:rPr lang="ru-RU" sz="4000" b="1" i="1" dirty="0">
                <a:solidFill>
                  <a:srgbClr val="BC149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4000" b="1" i="1" dirty="0" smtClean="0">
                <a:solidFill>
                  <a:srgbClr val="BC149C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                      предложений».</a:t>
            </a:r>
            <a:endParaRPr lang="ru-RU" sz="4000" b="1" i="1" dirty="0">
              <a:solidFill>
                <a:srgbClr val="BC149C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90170" indent="-90170"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Цели: </a:t>
            </a:r>
          </a:p>
          <a:p>
            <a:pPr marL="90170" indent="-90170"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Знать:</a:t>
            </a:r>
          </a:p>
          <a:p>
            <a:pPr marL="90170" indent="-90170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Понятие </a:t>
            </a:r>
            <a:r>
              <a:rPr lang="ru-RU" sz="3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односоставного предложения. </a:t>
            </a:r>
            <a:endParaRPr lang="ru-RU" sz="32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90170" indent="-90170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Виды односоставных предложений.</a:t>
            </a:r>
          </a:p>
          <a:p>
            <a:pPr marL="90170" indent="-90170">
              <a:lnSpc>
                <a:spcPct val="115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Уметь:</a:t>
            </a:r>
            <a:endParaRPr lang="ru-RU" sz="32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90170" indent="-90170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Распознавать </a:t>
            </a:r>
            <a:r>
              <a:rPr lang="ru-RU" sz="3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односоставные предложения разных видов.</a:t>
            </a:r>
            <a:endParaRPr lang="ru-RU" sz="32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90170" indent="-90170">
              <a:lnSpc>
                <a:spcPct val="115000"/>
              </a:lnSpc>
              <a:spcAft>
                <a:spcPts val="0"/>
              </a:spcAft>
            </a:pPr>
            <a:r>
              <a:rPr lang="ru-RU" sz="320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- Правильно </a:t>
            </a:r>
            <a:r>
              <a:rPr lang="ru-RU" sz="3200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>использовать односоставные предложения в речи.</a:t>
            </a:r>
            <a:endParaRPr lang="ru-RU" sz="3200" dirty="0">
              <a:solidFill>
                <a:srgbClr val="002060"/>
              </a:solidFill>
              <a:ea typeface="Calibri"/>
              <a:cs typeface="Times New Roman"/>
            </a:endParaRPr>
          </a:p>
          <a:p>
            <a:pPr marL="90170" indent="-90170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Times New Roman"/>
                <a:cs typeface="Times New Roman"/>
              </a:rPr>
              <a:t> </a:t>
            </a:r>
            <a:endParaRPr lang="ru-RU" sz="2000" dirty="0">
              <a:ea typeface="Calibri"/>
              <a:cs typeface="Times New Roman"/>
            </a:endParaRPr>
          </a:p>
          <a:p>
            <a:pPr lvl="0">
              <a:spcAft>
                <a:spcPts val="1000"/>
              </a:spcAft>
              <a:buSzPts val="1000"/>
              <a:tabLst>
                <a:tab pos="457200" algn="l"/>
              </a:tabLst>
            </a:pPr>
            <a:endParaRPr lang="ru-RU" sz="2800" b="1" dirty="0" smtClean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3600" b="1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89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91150" y="404664"/>
            <a:ext cx="4528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/>
                <a:ea typeface="Times New Roman"/>
              </a:rPr>
              <a:t>ОДНОСОСТАВНЫЕ    ПРЕДЛОЖЕНИЯ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473" y="1989272"/>
            <a:ext cx="28161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/>
                <a:ea typeface="Times New Roman"/>
              </a:rPr>
              <a:t>с главным членом </a:t>
            </a:r>
            <a:endParaRPr lang="ru-RU" sz="2400" b="1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 подлежащим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11235" y="1989272"/>
            <a:ext cx="28161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6600"/>
                </a:solidFill>
                <a:latin typeface="Times New Roman"/>
                <a:ea typeface="Times New Roman"/>
              </a:rPr>
              <a:t>с главным членом </a:t>
            </a:r>
            <a:endParaRPr lang="ru-RU" sz="2400" b="1" dirty="0" smtClean="0">
              <a:solidFill>
                <a:srgbClr val="006600"/>
              </a:solidFill>
              <a:latin typeface="Times New Roman"/>
              <a:ea typeface="Times New Roman"/>
            </a:endParaRPr>
          </a:p>
          <a:p>
            <a:r>
              <a:rPr lang="ru-RU" sz="2400" b="1" dirty="0">
                <a:solidFill>
                  <a:srgbClr val="0066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        сказуемым</a:t>
            </a:r>
            <a:endParaRPr lang="ru-RU" sz="2400" b="1" dirty="0">
              <a:solidFill>
                <a:srgbClr val="0066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5996430" y="773996"/>
            <a:ext cx="1008112" cy="12148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1404293" y="773996"/>
            <a:ext cx="1440160" cy="12148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4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404664"/>
            <a:ext cx="50113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/>
                <a:ea typeface="Times New Roman"/>
              </a:rPr>
              <a:t>ОДНОСОСТАВНЫЕ    ПРЕДЛОЖЕНИЯ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8863" y="1268760"/>
            <a:ext cx="28161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  <a:latin typeface="Times New Roman"/>
                <a:ea typeface="Times New Roman"/>
              </a:rPr>
              <a:t>с главным членом </a:t>
            </a:r>
            <a:endParaRPr lang="ru-RU" sz="2400" b="1" dirty="0" smtClean="0">
              <a:solidFill>
                <a:srgbClr val="0070C0"/>
              </a:solidFill>
              <a:latin typeface="Times New Roman"/>
              <a:ea typeface="Times New Roman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  <a:latin typeface="Times New Roman"/>
                <a:ea typeface="Times New Roman"/>
              </a:rPr>
              <a:t>   подлежащим</a:t>
            </a:r>
          </a:p>
          <a:p>
            <a:r>
              <a:rPr lang="ru-RU" sz="2400" b="1" dirty="0" smtClean="0">
                <a:solidFill>
                  <a:srgbClr val="0070C0"/>
                </a:solidFill>
                <a:latin typeface="Times New Roman"/>
              </a:rPr>
              <a:t>    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</a:rPr>
              <a:t>НАЗЫВНЫЕ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1237489"/>
            <a:ext cx="281615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6600"/>
                </a:solidFill>
                <a:latin typeface="Times New Roman"/>
                <a:ea typeface="Times New Roman"/>
              </a:rPr>
              <a:t>с главным членом </a:t>
            </a:r>
            <a:endParaRPr lang="ru-RU" sz="2400" b="1" dirty="0" smtClean="0">
              <a:solidFill>
                <a:srgbClr val="006600"/>
              </a:solidFill>
              <a:latin typeface="Times New Roman"/>
              <a:ea typeface="Times New Roman"/>
            </a:endParaRPr>
          </a:p>
          <a:p>
            <a:r>
              <a:rPr lang="ru-RU" sz="2400" b="1" dirty="0">
                <a:solidFill>
                  <a:srgbClr val="006600"/>
                </a:solidFill>
                <a:latin typeface="Times New Roman"/>
                <a:ea typeface="Times New Roman"/>
              </a:rPr>
              <a:t> </a:t>
            </a:r>
            <a:r>
              <a:rPr lang="ru-RU" sz="24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        сказуемым</a:t>
            </a:r>
          </a:p>
          <a:p>
            <a:r>
              <a:rPr lang="ru-RU" sz="2400" b="1" dirty="0" smtClean="0">
                <a:solidFill>
                  <a:srgbClr val="006600"/>
                </a:solidFill>
                <a:latin typeface="Times New Roman"/>
              </a:rPr>
              <a:t>     </a:t>
            </a:r>
            <a:r>
              <a:rPr lang="ru-RU" sz="2400" b="1" dirty="0" smtClean="0">
                <a:solidFill>
                  <a:srgbClr val="FF0000"/>
                </a:solidFill>
                <a:latin typeface="Times New Roman"/>
              </a:rPr>
              <a:t>ГЛАГОЛЬНЫЕ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6213730" y="717667"/>
            <a:ext cx="504056" cy="6074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2291150" y="773996"/>
            <a:ext cx="553303" cy="4947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2567801" y="2780928"/>
            <a:ext cx="203369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определённо-</a:t>
            </a:r>
          </a:p>
          <a:p>
            <a:r>
              <a:rPr lang="ru-RU" sz="2400" b="1" dirty="0" smtClean="0">
                <a:solidFill>
                  <a:srgbClr val="006600"/>
                </a:solidFill>
                <a:latin typeface="Times New Roman"/>
              </a:rPr>
              <a:t>      личные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32927" y="2803416"/>
            <a:ext cx="23478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Times New Roman"/>
                <a:ea typeface="Times New Roman"/>
              </a:rPr>
              <a:t>неопределённо-</a:t>
            </a:r>
          </a:p>
          <a:p>
            <a:r>
              <a:rPr lang="ru-RU" sz="2400" b="1" dirty="0" smtClean="0">
                <a:solidFill>
                  <a:srgbClr val="006600"/>
                </a:solidFill>
                <a:latin typeface="Times New Roman"/>
              </a:rPr>
              <a:t>      личные</a:t>
            </a:r>
            <a:endParaRPr lang="ru-RU" sz="2400" b="1" dirty="0">
              <a:solidFill>
                <a:srgbClr val="0066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175892" y="2780928"/>
            <a:ext cx="18269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6600"/>
                </a:solidFill>
                <a:latin typeface="Times New Roman"/>
              </a:rPr>
              <a:t>  </a:t>
            </a:r>
            <a:r>
              <a:rPr lang="ru-RU" sz="2400" b="1" dirty="0" smtClean="0">
                <a:solidFill>
                  <a:srgbClr val="006600"/>
                </a:solidFill>
                <a:latin typeface="Times New Roman"/>
              </a:rPr>
              <a:t>безличные</a:t>
            </a:r>
            <a:endParaRPr lang="ru-RU" sz="2400" b="1" dirty="0">
              <a:solidFill>
                <a:srgbClr val="006600"/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3584650" y="2276872"/>
            <a:ext cx="2139478" cy="6475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5972200" y="2308861"/>
            <a:ext cx="434342" cy="6237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536517" y="2317010"/>
            <a:ext cx="504056" cy="60742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947556" y="3657735"/>
            <a:ext cx="259344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BC149C"/>
                </a:solidFill>
              </a:rPr>
              <a:t>сказуемое выражено</a:t>
            </a:r>
          </a:p>
          <a:p>
            <a:r>
              <a:rPr lang="ru-RU" sz="2000" b="1" dirty="0">
                <a:solidFill>
                  <a:srgbClr val="BC149C"/>
                </a:solidFill>
              </a:rPr>
              <a:t>   гл. I или II лица </a:t>
            </a:r>
          </a:p>
          <a:p>
            <a:r>
              <a:rPr lang="ru-RU" sz="2000" b="1" dirty="0">
                <a:solidFill>
                  <a:srgbClr val="BC149C"/>
                </a:solidFill>
              </a:rPr>
              <a:t>             или </a:t>
            </a:r>
          </a:p>
          <a:p>
            <a:r>
              <a:rPr lang="ru-RU" sz="2000" b="1" dirty="0">
                <a:solidFill>
                  <a:srgbClr val="BC149C"/>
                </a:solidFill>
              </a:rPr>
              <a:t>   гл. в повел. накл.</a:t>
            </a:r>
          </a:p>
          <a:p>
            <a:endParaRPr lang="ru-RU" sz="2000" b="1" dirty="0">
              <a:solidFill>
                <a:srgbClr val="BC149C"/>
              </a:solidFill>
            </a:endParaRPr>
          </a:p>
          <a:p>
            <a:r>
              <a:rPr lang="ru-RU" sz="2000" b="1" dirty="0">
                <a:solidFill>
                  <a:srgbClr val="BC149C"/>
                </a:solidFill>
              </a:rPr>
              <a:t>(можно вставить местоимения Я, МЫ, ТЫ, ВЫ)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654390" y="3488561"/>
            <a:ext cx="2221866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>
                <a:solidFill>
                  <a:srgbClr val="BC149C"/>
                </a:solidFill>
              </a:rPr>
              <a:t>сказуемое выражено</a:t>
            </a:r>
          </a:p>
          <a:p>
            <a:r>
              <a:rPr lang="ru-RU" sz="1900" b="1" dirty="0">
                <a:solidFill>
                  <a:srgbClr val="BC149C"/>
                </a:solidFill>
              </a:rPr>
              <a:t>гл. </a:t>
            </a:r>
            <a:r>
              <a:rPr lang="ru-RU" sz="1900" b="1" dirty="0" err="1">
                <a:solidFill>
                  <a:srgbClr val="BC149C"/>
                </a:solidFill>
              </a:rPr>
              <a:t>множ</a:t>
            </a:r>
            <a:r>
              <a:rPr lang="ru-RU" sz="1900" b="1" dirty="0">
                <a:solidFill>
                  <a:srgbClr val="BC149C"/>
                </a:solidFill>
              </a:rPr>
              <a:t>. ч. III лица</a:t>
            </a:r>
          </a:p>
          <a:p>
            <a:r>
              <a:rPr lang="ru-RU" sz="1900" b="1" dirty="0">
                <a:solidFill>
                  <a:srgbClr val="BC149C"/>
                </a:solidFill>
              </a:rPr>
              <a:t>              или</a:t>
            </a:r>
          </a:p>
          <a:p>
            <a:r>
              <a:rPr lang="ru-RU" sz="1900" b="1" dirty="0">
                <a:solidFill>
                  <a:srgbClr val="BC149C"/>
                </a:solidFill>
              </a:rPr>
              <a:t>гл. </a:t>
            </a:r>
            <a:r>
              <a:rPr lang="ru-RU" sz="1900" b="1" dirty="0" err="1">
                <a:solidFill>
                  <a:srgbClr val="BC149C"/>
                </a:solidFill>
              </a:rPr>
              <a:t>множ</a:t>
            </a:r>
            <a:r>
              <a:rPr lang="ru-RU" sz="1900" b="1" dirty="0">
                <a:solidFill>
                  <a:srgbClr val="BC149C"/>
                </a:solidFill>
              </a:rPr>
              <a:t>. ч. </a:t>
            </a:r>
            <a:r>
              <a:rPr lang="ru-RU" sz="1900" b="1" dirty="0" err="1">
                <a:solidFill>
                  <a:srgbClr val="BC149C"/>
                </a:solidFill>
              </a:rPr>
              <a:t>прош</a:t>
            </a:r>
            <a:r>
              <a:rPr lang="ru-RU" sz="1900" b="1" dirty="0">
                <a:solidFill>
                  <a:srgbClr val="BC149C"/>
                </a:solidFill>
              </a:rPr>
              <a:t>. </a:t>
            </a:r>
            <a:r>
              <a:rPr lang="ru-RU" sz="1900" b="1" dirty="0" smtClean="0">
                <a:solidFill>
                  <a:srgbClr val="BC149C"/>
                </a:solidFill>
              </a:rPr>
              <a:t>        </a:t>
            </a:r>
            <a:r>
              <a:rPr lang="ru-RU" sz="1900" b="1" dirty="0" err="1" smtClean="0">
                <a:solidFill>
                  <a:srgbClr val="BC149C"/>
                </a:solidFill>
              </a:rPr>
              <a:t>вр</a:t>
            </a:r>
            <a:r>
              <a:rPr lang="ru-RU" sz="1900" b="1" dirty="0">
                <a:solidFill>
                  <a:srgbClr val="BC149C"/>
                </a:solidFill>
              </a:rPr>
              <a:t>.</a:t>
            </a:r>
          </a:p>
          <a:p>
            <a:endParaRPr lang="ru-RU" sz="1900" b="1" dirty="0">
              <a:solidFill>
                <a:srgbClr val="BC149C"/>
              </a:solidFill>
            </a:endParaRPr>
          </a:p>
          <a:p>
            <a:r>
              <a:rPr lang="ru-RU" sz="1900" b="1" dirty="0">
                <a:solidFill>
                  <a:srgbClr val="BC149C"/>
                </a:solidFill>
              </a:rPr>
              <a:t>( можно вставить местоимение ОНИ)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063028" y="3218914"/>
            <a:ext cx="208097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900" b="1" dirty="0" smtClean="0">
                <a:solidFill>
                  <a:srgbClr val="BC149C"/>
                </a:solidFill>
              </a:rPr>
              <a:t>сказуемое </a:t>
            </a:r>
            <a:r>
              <a:rPr lang="ru-RU" sz="1900" b="1" dirty="0">
                <a:solidFill>
                  <a:srgbClr val="BC149C"/>
                </a:solidFill>
              </a:rPr>
              <a:t>выражено</a:t>
            </a:r>
          </a:p>
          <a:p>
            <a:r>
              <a:rPr lang="ru-RU" sz="1900" b="1" dirty="0">
                <a:solidFill>
                  <a:srgbClr val="BC149C"/>
                </a:solidFill>
              </a:rPr>
              <a:t>безличным гл.,              </a:t>
            </a:r>
          </a:p>
          <a:p>
            <a:r>
              <a:rPr lang="ru-RU" sz="1900" b="1" dirty="0">
                <a:solidFill>
                  <a:srgbClr val="BC149C"/>
                </a:solidFill>
              </a:rPr>
              <a:t>словом НЕТ,</a:t>
            </a:r>
          </a:p>
          <a:p>
            <a:r>
              <a:rPr lang="ru-RU" sz="1900" b="1" dirty="0">
                <a:solidFill>
                  <a:srgbClr val="BC149C"/>
                </a:solidFill>
              </a:rPr>
              <a:t>наречием, </a:t>
            </a:r>
            <a:r>
              <a:rPr lang="ru-RU" sz="1900" b="1" dirty="0" smtClean="0">
                <a:solidFill>
                  <a:srgbClr val="BC149C"/>
                </a:solidFill>
              </a:rPr>
              <a:t>инфинитивом</a:t>
            </a:r>
          </a:p>
          <a:p>
            <a:endParaRPr lang="ru-RU" sz="1900" b="1" dirty="0" smtClean="0">
              <a:solidFill>
                <a:srgbClr val="BC149C"/>
              </a:solidFill>
            </a:endParaRPr>
          </a:p>
          <a:p>
            <a:r>
              <a:rPr lang="ru-RU" sz="1900" b="1" dirty="0" smtClean="0">
                <a:solidFill>
                  <a:srgbClr val="BC149C"/>
                </a:solidFill>
              </a:rPr>
              <a:t>( </a:t>
            </a:r>
            <a:r>
              <a:rPr lang="ru-RU" sz="1900" b="1" dirty="0">
                <a:solidFill>
                  <a:srgbClr val="BC149C"/>
                </a:solidFill>
              </a:rPr>
              <a:t>можно вставить местоимения мне, меня или наречие </a:t>
            </a:r>
          </a:p>
          <a:p>
            <a:r>
              <a:rPr lang="ru-RU" sz="1900" b="1" dirty="0">
                <a:solidFill>
                  <a:srgbClr val="BC149C"/>
                </a:solidFill>
              </a:rPr>
              <a:t>где-то)</a:t>
            </a:r>
          </a:p>
        </p:txBody>
      </p:sp>
    </p:spTree>
    <p:extLst>
      <p:ext uri="{BB962C8B-B14F-4D97-AF65-F5344CB8AC3E}">
        <p14:creationId xmlns:p14="http://schemas.microsoft.com/office/powerpoint/2010/main" val="106428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2132856"/>
            <a:ext cx="8422498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Общее </a:t>
            </a:r>
            <a:r>
              <a:rPr lang="ru-RU" sz="4000" b="1" dirty="0">
                <a:solidFill>
                  <a:srgbClr val="C00000"/>
                </a:solidFill>
                <a:latin typeface="Times New Roman"/>
                <a:ea typeface="Times New Roman"/>
              </a:rPr>
              <a:t>благополучие </a:t>
            </a:r>
            <a:r>
              <a:rPr lang="ru-RU" sz="4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семьи </a:t>
            </a:r>
          </a:p>
          <a:p>
            <a:r>
              <a:rPr lang="ru-RU" sz="4000" b="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                           зависит </a:t>
            </a:r>
            <a:r>
              <a:rPr lang="ru-RU" sz="4000" b="1" dirty="0">
                <a:solidFill>
                  <a:srgbClr val="C00000"/>
                </a:solidFill>
                <a:latin typeface="Times New Roman"/>
                <a:ea typeface="Times New Roman"/>
              </a:rPr>
              <a:t>от </a:t>
            </a:r>
            <a:r>
              <a:rPr lang="ru-RU" sz="4000" b="1" dirty="0" smtClean="0">
                <a:solidFill>
                  <a:srgbClr val="C00000"/>
                </a:solidFill>
                <a:latin typeface="Times New Roman"/>
                <a:ea typeface="Times New Roman"/>
              </a:rPr>
              <a:t>каждого!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3" name="Pesnya_pro_semyu_-_Lyubite_i_ne_obizhajte_drug_druga_(xMusic.me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96336" y="6211534"/>
            <a:ext cx="339585" cy="33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24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0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92318"/>
            <a:ext cx="2958020" cy="211991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06" y="2212232"/>
            <a:ext cx="3727072" cy="209850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864194"/>
            <a:ext cx="2852701" cy="18988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010" y="4511847"/>
            <a:ext cx="3384376" cy="23182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83" y="-33104"/>
            <a:ext cx="4475458" cy="276416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9510" y="2492896"/>
            <a:ext cx="7867325" cy="3710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Домашнее </a:t>
            </a:r>
            <a:r>
              <a:rPr lang="ru-RU" sz="32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задание.</a:t>
            </a:r>
            <a:endParaRPr lang="ru-RU" sz="3200" b="1" dirty="0">
              <a:solidFill>
                <a:srgbClr val="7030A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С</a:t>
            </a:r>
            <a:r>
              <a:rPr lang="ru-RU" sz="32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оставить </a:t>
            </a:r>
            <a:r>
              <a:rPr lang="ru-RU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и записать небольшой текст: </a:t>
            </a:r>
            <a:endParaRPr lang="ru-RU" sz="3200" b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«Как бы вы хотели, чтобы проходил вечер в вашей семье», используя односоставные предложения разных </a:t>
            </a:r>
            <a:r>
              <a:rPr lang="ru-RU" sz="3200" b="1" dirty="0" smtClean="0">
                <a:solidFill>
                  <a:srgbClr val="7030A0"/>
                </a:solidFill>
                <a:latin typeface="Times New Roman"/>
                <a:ea typeface="Times New Roman"/>
                <a:cs typeface="Times New Roman"/>
              </a:rPr>
              <a:t> видов. </a:t>
            </a:r>
            <a:endParaRPr lang="ru-RU" sz="3200" b="1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831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411</Words>
  <Application>Microsoft Office PowerPoint</Application>
  <PresentationFormat>Экран (4:3)</PresentationFormat>
  <Paragraphs>74</Paragraphs>
  <Slides>11</Slides>
  <Notes>6</Notes>
  <HiddenSlides>0</HiddenSlides>
  <MMClips>1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Тема Office</vt:lpstr>
      <vt:lpstr>1_Оформление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 Владимировна</dc:creator>
  <cp:lastModifiedBy>Галина Владимировна</cp:lastModifiedBy>
  <cp:revision>37</cp:revision>
  <dcterms:created xsi:type="dcterms:W3CDTF">2017-02-13T08:36:13Z</dcterms:created>
  <dcterms:modified xsi:type="dcterms:W3CDTF">2017-02-27T08:14:29Z</dcterms:modified>
</cp:coreProperties>
</file>