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0066"/>
    <a:srgbClr val="660066"/>
    <a:srgbClr val="800000"/>
    <a:srgbClr val="9D0B20"/>
    <a:srgbClr val="38E5FC"/>
    <a:srgbClr val="A54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AFA3-81B7-4AC9-A6FF-F504FB6D9D92}" type="datetimeFigureOut">
              <a:rPr lang="ru-RU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7EE2-AF4E-40A2-8CC3-309521908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284C-E58D-40C2-8DCB-7B20378DDE3D}" type="datetimeFigureOut">
              <a:rPr lang="ru-RU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482C-BADD-4D32-81CE-27494549F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8DA1D-560C-4972-A00A-680292ADD343}" type="datetimeFigureOut">
              <a:rPr lang="ru-RU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A350-0B04-441F-A7B1-AD8165035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0AF6-1B1E-4441-9EFA-020B28267A4E}" type="datetimeFigureOut">
              <a:rPr lang="ru-RU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81D1-86E4-4733-8715-0CE3D6638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2693-AC62-4E9D-9FFE-0AEE778305D1}" type="datetimeFigureOut">
              <a:rPr lang="ru-RU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41173-7430-47DC-8E2C-E748AC748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252A-2102-4F38-8235-8CA9487ACF6E}" type="datetimeFigureOut">
              <a:rPr lang="ru-RU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7048-07A3-4319-B82E-543F81FE0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7F92F-EA2D-4942-80FF-D6B721ED85F9}" type="datetimeFigureOut">
              <a:rPr lang="ru-RU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1623-1347-403E-B8EA-CC16A7D85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7422-037B-4F17-9254-8AFFCEA6FFAD}" type="datetimeFigureOut">
              <a:rPr lang="ru-RU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037E-69A9-4388-9053-B80580A4B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AEF2-8873-404D-95C7-101420014AF9}" type="datetimeFigureOut">
              <a:rPr lang="ru-RU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49D6-0A0D-4C97-AEBF-2BF1FD181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54BB-3372-474E-86F2-E401E798C748}" type="datetimeFigureOut">
              <a:rPr lang="ru-RU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4D2F-8316-4B57-9A22-93F43A235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6C66A-22F8-4F13-B2F1-EDED694E4BC6}" type="datetimeFigureOut">
              <a:rPr lang="ru-RU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EDBB-37A0-4C4E-BDD8-38A66BF54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71AA28-1A47-4E9F-B15D-0E3025746A3B}" type="datetimeFigureOut">
              <a:rPr lang="ru-RU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5769A7-B8C8-4EDE-9E8B-3182581EF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2" r:id="rId2"/>
    <p:sldLayoutId id="2147483924" r:id="rId3"/>
    <p:sldLayoutId id="2147483921" r:id="rId4"/>
    <p:sldLayoutId id="2147483920" r:id="rId5"/>
    <p:sldLayoutId id="2147483919" r:id="rId6"/>
    <p:sldLayoutId id="2147483918" r:id="rId7"/>
    <p:sldLayoutId id="2147483917" r:id="rId8"/>
    <p:sldLayoutId id="2147483916" r:id="rId9"/>
    <p:sldLayoutId id="2147483915" r:id="rId10"/>
    <p:sldLayoutId id="21474839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solidFill>
                  <a:srgbClr val="FF0000"/>
                </a:solidFill>
              </a:rPr>
              <a:t>Куда идут налоги</a:t>
            </a:r>
          </a:p>
        </p:txBody>
      </p:sp>
      <p:pic>
        <p:nvPicPr>
          <p:cNvPr id="13314" name="Рисунок 3" descr="nalo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350" y="1752600"/>
            <a:ext cx="4083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562600" y="4038600"/>
            <a:ext cx="335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Выполнила Божкова Л.Н. воспитатель МБДОУ д/с № 3 ст.Ленинградской Краснодарского края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3352800" y="5791200"/>
            <a:ext cx="1868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2022год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1265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00B050"/>
                </a:solidFill>
                <a:latin typeface="+mn-lt"/>
              </a:rPr>
              <a:t>Направление «Организация отдыха и средства массовой информации».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0" y="1981200"/>
            <a:ext cx="5715000" cy="48768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400">
                <a:solidFill>
                  <a:srgbClr val="00B050"/>
                </a:solidFill>
              </a:rPr>
              <a:t>     	</a:t>
            </a:r>
            <a:r>
              <a:rPr lang="ru-RU" sz="2400">
                <a:solidFill>
                  <a:srgbClr val="800000"/>
                </a:solidFill>
              </a:rPr>
              <a:t>	В расходы бюджета входят расходы, связанные с организацией отдыха и спортивных мероприятий. Это расходы на управление, эксплуатацию, финансовую поддержку объектов для целей культурного развития (библиотеки, музеи, театрально-зрелищные предприятия, дома культуры, клубы), расходы, связанные с деятельностью радио- и телевещания и издательского дела.</a:t>
            </a:r>
            <a:endParaRPr lang="ru-RU">
              <a:solidFill>
                <a:srgbClr val="800000"/>
              </a:solidFill>
            </a:endParaRPr>
          </a:p>
        </p:txBody>
      </p:sp>
      <p:pic>
        <p:nvPicPr>
          <p:cNvPr id="22531" name="Рисунок 3" descr="2f41e0d5866536d0d095692bd2ecb0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0863" y="1371600"/>
            <a:ext cx="201453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CA09A30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9718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libr_bi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8163" y="4724400"/>
            <a:ext cx="20272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Расходы  на  выборы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1143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/>
              <a:t>      </a:t>
            </a:r>
            <a:r>
              <a:rPr lang="ru-RU">
                <a:solidFill>
                  <a:srgbClr val="800000"/>
                </a:solidFill>
              </a:rPr>
              <a:t>Расходы на подготовку и проведение выборов. </a:t>
            </a:r>
          </a:p>
          <a:p>
            <a:endParaRPr lang="ru-RU">
              <a:solidFill>
                <a:srgbClr val="800000"/>
              </a:solidFill>
            </a:endParaRPr>
          </a:p>
        </p:txBody>
      </p:sp>
      <p:pic>
        <p:nvPicPr>
          <p:cNvPr id="23555" name="Рисунок 4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5513" y="2667000"/>
            <a:ext cx="3346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CAYVS9Y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90800"/>
            <a:ext cx="24384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Содержание научных исследований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14478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>
                <a:solidFill>
                  <a:srgbClr val="38E5FC"/>
                </a:solidFill>
              </a:rPr>
              <a:t>     </a:t>
            </a:r>
            <a:r>
              <a:rPr lang="ru-RU">
                <a:solidFill>
                  <a:srgbClr val="800000"/>
                </a:solidFill>
              </a:rPr>
              <a:t>Государство выделяет средства на фундаментальные исследования и содействие научно-техническому прогрессу</a:t>
            </a:r>
          </a:p>
        </p:txBody>
      </p:sp>
      <p:pic>
        <p:nvPicPr>
          <p:cNvPr id="24584" name="Picture 8" descr="nauchnie-issledovaniya-kletok-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90825"/>
            <a:ext cx="3581400" cy="3152775"/>
          </a:xfrm>
          <a:prstGeom prst="rect">
            <a:avLst/>
          </a:prstGeom>
          <a:noFill/>
        </p:spPr>
      </p:pic>
      <p:pic>
        <p:nvPicPr>
          <p:cNvPr id="24585" name="Picture 9" descr="nauchnie-issledovaniya-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2672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Р        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Расходы  на пенсии и пособия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>
                <a:solidFill>
                  <a:srgbClr val="FF0000"/>
                </a:solidFill>
              </a:rPr>
              <a:t>     </a:t>
            </a:r>
          </a:p>
          <a:p>
            <a:pPr algn="just">
              <a:buFont typeface="Wingdings 2" pitchFamily="18" charset="2"/>
              <a:buNone/>
            </a:pPr>
            <a:r>
              <a:rPr lang="ru-RU">
                <a:solidFill>
                  <a:srgbClr val="375BB0"/>
                </a:solidFill>
              </a:rPr>
              <a:t>     </a:t>
            </a:r>
            <a:r>
              <a:rPr lang="ru-RU">
                <a:solidFill>
                  <a:srgbClr val="800000"/>
                </a:solidFill>
              </a:rPr>
              <a:t>Помощь социально незащищенным слоям населения.</a:t>
            </a:r>
          </a:p>
        </p:txBody>
      </p:sp>
      <p:pic>
        <p:nvPicPr>
          <p:cNvPr id="25603" name="Рисунок 3" descr="14209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394075"/>
            <a:ext cx="33528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000073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1138"/>
            <a:ext cx="17526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37" y="173037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Строительство государственных учреждений и объектов</a:t>
            </a:r>
          </a:p>
        </p:txBody>
      </p:sp>
      <p:pic>
        <p:nvPicPr>
          <p:cNvPr id="26626" name="Содержимое 23" descr="stroyroa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4343400"/>
            <a:ext cx="2540000" cy="1905000"/>
          </a:xfrm>
        </p:spPr>
      </p:pic>
      <p:sp>
        <p:nvSpPr>
          <p:cNvPr id="11" name="TextBox 10"/>
          <p:cNvSpPr txBox="1"/>
          <p:nvPr/>
        </p:nvSpPr>
        <p:spPr>
          <a:xfrm>
            <a:off x="685800" y="2895600"/>
            <a:ext cx="3200400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500">
                <a:solidFill>
                  <a:srgbClr val="800000"/>
                </a:solidFill>
                <a:latin typeface="Times New Roman" pitchFamily="18" charset="0"/>
              </a:rPr>
              <a:t>Школы , больницы,</a:t>
            </a:r>
          </a:p>
          <a:p>
            <a:r>
              <a:rPr lang="ru-RU" sz="2500">
                <a:solidFill>
                  <a:srgbClr val="800000"/>
                </a:solidFill>
                <a:latin typeface="Times New Roman" pitchFamily="18" charset="0"/>
              </a:rPr>
              <a:t>театры, спортзалы…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3048000"/>
            <a:ext cx="2743200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500">
                <a:solidFill>
                  <a:srgbClr val="800000"/>
                </a:solidFill>
                <a:latin typeface="Times New Roman" pitchFamily="18" charset="0"/>
              </a:rPr>
              <a:t>Дороги,</a:t>
            </a:r>
            <a:r>
              <a:rPr lang="ru-RU" sz="2500">
                <a:solidFill>
                  <a:srgbClr val="AF9738"/>
                </a:solidFill>
                <a:latin typeface="Times New Roman" pitchFamily="18" charset="0"/>
              </a:rPr>
              <a:t> </a:t>
            </a:r>
            <a:r>
              <a:rPr lang="ru-RU" sz="2500">
                <a:solidFill>
                  <a:srgbClr val="800000"/>
                </a:solidFill>
                <a:latin typeface="Times New Roman" pitchFamily="18" charset="0"/>
              </a:rPr>
              <a:t>мосты, газопроводы…</a:t>
            </a:r>
          </a:p>
        </p:txBody>
      </p:sp>
      <p:pic>
        <p:nvPicPr>
          <p:cNvPr id="26629" name="Рисунок 24" descr="DSC0119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8625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право 26"/>
          <p:cNvSpPr/>
          <p:nvPr/>
        </p:nvSpPr>
        <p:spPr>
          <a:xfrm rot="7659340">
            <a:off x="1783556" y="1805782"/>
            <a:ext cx="1439863" cy="698500"/>
          </a:xfrm>
          <a:prstGeom prst="rightArrow">
            <a:avLst>
              <a:gd name="adj1" fmla="val 50000"/>
              <a:gd name="adj2" fmla="val 53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3713781">
            <a:off x="5902326" y="1943100"/>
            <a:ext cx="1320800" cy="644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3111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effectLst/>
              </a:rPr>
              <a:t>Если не платить налоги</a:t>
            </a: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152400" y="1600200"/>
            <a:ext cx="8153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Государству необходимо будет брать деньги в долг у иностранных банков. Эти долги ослабят страну, ее экономику, ухудшат нашу жизнь. </a:t>
            </a:r>
          </a:p>
          <a:p>
            <a:pPr algn="ctr"/>
            <a:r>
              <a:rPr lang="ru-RU" sz="2800" u="sng">
                <a:solidFill>
                  <a:srgbClr val="660066"/>
                </a:solidFill>
                <a:latin typeface="Times New Roman" pitchFamily="18" charset="0"/>
              </a:rPr>
              <a:t>Уважаемые граждане! </a:t>
            </a:r>
          </a:p>
          <a:p>
            <a:pPr algn="ctr"/>
            <a:r>
              <a:rPr lang="ru-RU" sz="2800" u="sng">
                <a:solidFill>
                  <a:srgbClr val="660066"/>
                </a:solidFill>
                <a:latin typeface="Times New Roman" pitchFamily="18" charset="0"/>
              </a:rPr>
              <a:t>Платите налоги в казну страны!</a:t>
            </a:r>
          </a:p>
        </p:txBody>
      </p:sp>
      <p:pic>
        <p:nvPicPr>
          <p:cNvPr id="27652" name="Picture 4" descr="xbtcphjcifjwvolbvf ixvoufdzkuosomuhojpyl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038600"/>
            <a:ext cx="3505200" cy="2400300"/>
          </a:xfrm>
          <a:prstGeom prst="rect">
            <a:avLst/>
          </a:prstGeom>
          <a:noFill/>
        </p:spPr>
      </p:pic>
      <p:pic>
        <p:nvPicPr>
          <p:cNvPr id="27653" name="Picture 5" descr="nalog-na-imushestvo-organizaci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38600"/>
            <a:ext cx="3962400" cy="250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3775" y="386762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uFill>
                  <a:solidFill>
                    <a:schemeClr val="accent6">
                      <a:lumMod val="60000"/>
                      <a:lumOff val="40000"/>
                    </a:schemeClr>
                  </a:solidFill>
                </a:uFill>
              </a:rPr>
              <a:t>Что такое налоги?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en-US" sz="3500">
                <a:solidFill>
                  <a:srgbClr val="FF0000"/>
                </a:solidFill>
              </a:rPr>
              <a:t>    </a:t>
            </a:r>
            <a:r>
              <a:rPr lang="ru-RU" sz="3500">
                <a:solidFill>
                  <a:srgbClr val="FF0000"/>
                </a:solidFill>
              </a:rPr>
              <a:t>Налоги</a:t>
            </a:r>
            <a:r>
              <a:rPr lang="ru-RU"/>
              <a:t> </a:t>
            </a:r>
            <a:r>
              <a:rPr lang="ru-RU">
                <a:solidFill>
                  <a:srgbClr val="000066"/>
                </a:solidFill>
              </a:rPr>
              <a:t>- это часть дохода отдельных граждан или целых предприятий, которые они должны заплатить государству. </a:t>
            </a:r>
          </a:p>
          <a:p>
            <a:pPr algn="just">
              <a:buFont typeface="Wingdings 2" pitchFamily="18" charset="2"/>
              <a:buNone/>
            </a:pPr>
            <a:r>
              <a:rPr lang="ru-RU" sz="2400">
                <a:solidFill>
                  <a:srgbClr val="000066"/>
                </a:solidFill>
              </a:rPr>
              <a:t>     Налоги  нужны для управления государством, субъектом Российской Федерации, районом или селом.</a:t>
            </a:r>
          </a:p>
          <a:p>
            <a:endParaRPr lang="ru-RU">
              <a:solidFill>
                <a:srgbClr val="000066"/>
              </a:solidFill>
            </a:endParaRPr>
          </a:p>
        </p:txBody>
      </p:sp>
      <p:pic>
        <p:nvPicPr>
          <p:cNvPr id="14342" name="Picture 6" descr="img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4114800" cy="2209800"/>
          </a:xfrm>
          <a:prstGeom prst="rect">
            <a:avLst/>
          </a:prstGeom>
          <a:noFill/>
        </p:spPr>
      </p:pic>
      <p:pic>
        <p:nvPicPr>
          <p:cNvPr id="14345" name="Рисунок 5" descr="gerb_r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1148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1150" y="965200"/>
            <a:ext cx="8229600" cy="4271963"/>
          </a:xfrm>
        </p:spPr>
        <p:txBody>
          <a:bodyPr>
            <a:normAutofit/>
          </a:bodyPr>
          <a:lstStyle/>
          <a:p>
            <a:pPr marL="342900" lvl="6" indent="-342900" algn="just">
              <a:buFont typeface="Wingdings 2"/>
              <a:buNone/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		</a:t>
            </a:r>
            <a:r>
              <a:rPr lang="ru-RU" sz="2400" dirty="0">
                <a:solidFill>
                  <a:srgbClr val="FF0000"/>
                </a:solidFill>
              </a:rPr>
              <a:t>Налоги, которые собирает государство с граждан и предприятий, </a:t>
            </a:r>
            <a:r>
              <a:rPr lang="ru-RU" sz="24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поступают в бюджет. </a:t>
            </a:r>
            <a:r>
              <a:rPr lang="ru-RU" sz="2400" dirty="0">
                <a:solidFill>
                  <a:srgbClr val="FF0000"/>
                </a:solidFill>
              </a:rPr>
              <a:t>Это как касса, из которой потом государство распределяет деньги тем отраслям и организациям, которые сами </a:t>
            </a:r>
            <a:r>
              <a:rPr lang="ru-RU" sz="24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не могут  зарабатывать  деньги на свое содержание</a:t>
            </a:r>
            <a:r>
              <a:rPr lang="ru-RU" sz="2400" dirty="0">
                <a:solidFill>
                  <a:srgbClr val="FF0000"/>
                </a:solidFill>
              </a:rPr>
              <a:t>: правоохранительные органы, вооруженные силы, государственные учреждения, малообеспеченное население ...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2" name="Рисунок 3" descr="save-money-300x29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886200"/>
            <a:ext cx="283527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5105400"/>
            <a:ext cx="137160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,</a:t>
            </a:r>
            <a:endParaRPr lang="ru-RU" sz="7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1524000" y="5334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660066"/>
                </a:solidFill>
                <a:latin typeface="Times New Roman" pitchFamily="18" charset="0"/>
              </a:rPr>
              <a:t>БЮДЖЕТ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A543A0"/>
                </a:solidFill>
              </a:rPr>
              <a:t>ПРАВООХРАНИТЕЛЬНЫЕ</a:t>
            </a:r>
            <a:r>
              <a:rPr lang="en-US" sz="3000" dirty="0">
                <a:solidFill>
                  <a:srgbClr val="A543A0"/>
                </a:solidFill>
              </a:rPr>
              <a:t> </a:t>
            </a:r>
            <a:r>
              <a:rPr lang="ru-RU" sz="3000" dirty="0">
                <a:solidFill>
                  <a:srgbClr val="A543A0"/>
                </a:solidFill>
              </a:rPr>
              <a:t> ОРГАНЫ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077200" cy="4556125"/>
          </a:xfrm>
        </p:spPr>
        <p:txBody>
          <a:bodyPr>
            <a:normAutofit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500" dirty="0">
                <a:uFill>
                  <a:solidFill>
                    <a:srgbClr val="A543A0"/>
                  </a:solidFill>
                </a:uFill>
              </a:rPr>
              <a:t>      	Налоги собираются с целью финансового обеспечения  правоохранительных органов. </a:t>
            </a:r>
            <a:r>
              <a:rPr lang="ru-RU" sz="2500" dirty="0"/>
              <a:t>Этот институт обеспечивает охрану граждан, территориальных границ государства, регулирует правовые взаимоотношения граждан, поэтому он и содержится на деньги граждан, поступающих в казну в виде налогов.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6388" name="Рисунок 6" descr="9ee9934d98555e0b6a8532050fc2319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4386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4196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92D050"/>
                </a:solidFill>
              </a:rPr>
              <a:t>Содержание государственных учреждений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085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>
                <a:solidFill>
                  <a:srgbClr val="9D0B20"/>
                </a:solidFill>
              </a:rPr>
              <a:t>     	Налоги, которые платятся гражданами, идут на </a:t>
            </a:r>
            <a:r>
              <a:rPr lang="ru-RU" b="1">
                <a:solidFill>
                  <a:srgbClr val="9D0B20"/>
                </a:solidFill>
              </a:rPr>
              <a:t>содержание</a:t>
            </a:r>
            <a:r>
              <a:rPr lang="ru-RU">
                <a:solidFill>
                  <a:srgbClr val="9D0B20"/>
                </a:solidFill>
              </a:rPr>
              <a:t> государственных учреждений: больницы, школы, детские дома, дома престарелых. </a:t>
            </a:r>
          </a:p>
          <a:p>
            <a:endParaRPr lang="ru-RU">
              <a:solidFill>
                <a:srgbClr val="9D0B20"/>
              </a:solidFill>
            </a:endParaRPr>
          </a:p>
        </p:txBody>
      </p:sp>
      <p:pic>
        <p:nvPicPr>
          <p:cNvPr id="17411" name="Рисунок 4" descr="skoray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725863"/>
            <a:ext cx="29083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dd_n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886200"/>
            <a:ext cx="28829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92D050"/>
                </a:solidFill>
              </a:rPr>
              <a:t>Содержание вооруженных сил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>
                <a:solidFill>
                  <a:srgbClr val="92D050"/>
                </a:solidFill>
              </a:rPr>
              <a:t>     	</a:t>
            </a:r>
            <a:r>
              <a:rPr lang="ru-RU">
                <a:solidFill>
                  <a:srgbClr val="9D0B20"/>
                </a:solidFill>
              </a:rPr>
              <a:t>Налоги  идут на содержание вооруженных сил (армия).</a:t>
            </a:r>
          </a:p>
        </p:txBody>
      </p:sp>
      <p:pic>
        <p:nvPicPr>
          <p:cNvPr id="18435" name="Рисунок 4" descr="tank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8956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 descr="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0"/>
            <a:ext cx="37480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Государственные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500"/>
              <a:t>     </a:t>
            </a:r>
            <a:r>
              <a:rPr lang="ru-RU" sz="2500">
                <a:solidFill>
                  <a:srgbClr val="000066"/>
                </a:solidFill>
              </a:rPr>
              <a:t>	Финансирование </a:t>
            </a:r>
            <a:r>
              <a:rPr lang="ru-RU" sz="2500" b="1">
                <a:solidFill>
                  <a:srgbClr val="000066"/>
                </a:solidFill>
              </a:rPr>
              <a:t>государственных целевых комплексных программ.</a:t>
            </a:r>
            <a:r>
              <a:rPr lang="ru-RU" sz="2500">
                <a:solidFill>
                  <a:srgbClr val="000066"/>
                </a:solidFill>
              </a:rPr>
              <a:t> Примером такой программы можно привести программу </a:t>
            </a:r>
            <a:r>
              <a:rPr lang="ru-RU" sz="2500" b="1">
                <a:solidFill>
                  <a:srgbClr val="000066"/>
                </a:solidFill>
              </a:rPr>
              <a:t>«Дети России»</a:t>
            </a:r>
            <a:r>
              <a:rPr lang="ru-RU" sz="2500">
                <a:solidFill>
                  <a:srgbClr val="000066"/>
                </a:solidFill>
              </a:rPr>
              <a:t> на 2007 – 2010 годы. Данная программа содержит подпрограммы: </a:t>
            </a:r>
          </a:p>
          <a:p>
            <a:r>
              <a:rPr lang="ru-RU" sz="2500">
                <a:solidFill>
                  <a:srgbClr val="000066"/>
                </a:solidFill>
              </a:rPr>
              <a:t>-«Здоровое поколение»; </a:t>
            </a:r>
          </a:p>
          <a:p>
            <a:r>
              <a:rPr lang="ru-RU" sz="2500">
                <a:solidFill>
                  <a:srgbClr val="000066"/>
                </a:solidFill>
              </a:rPr>
              <a:t>-«Одарённые дети»; </a:t>
            </a:r>
          </a:p>
          <a:p>
            <a:r>
              <a:rPr lang="ru-RU" sz="2500">
                <a:solidFill>
                  <a:srgbClr val="000066"/>
                </a:solidFill>
              </a:rPr>
              <a:t>-«Дети и семья».</a:t>
            </a:r>
          </a:p>
          <a:p>
            <a:endParaRPr lang="ru-RU">
              <a:solidFill>
                <a:srgbClr val="000066"/>
              </a:solidFill>
            </a:endParaRPr>
          </a:p>
        </p:txBody>
      </p:sp>
      <p:pic>
        <p:nvPicPr>
          <p:cNvPr id="19459" name="Рисунок 3" descr="100_64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4290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Расходы  на  ЖКХ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685800" y="1600200"/>
            <a:ext cx="5715000" cy="50292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500">
                <a:solidFill>
                  <a:srgbClr val="FF0000"/>
                </a:solidFill>
              </a:rPr>
              <a:t>     </a:t>
            </a:r>
            <a:r>
              <a:rPr lang="ru-RU" sz="2500">
                <a:solidFill>
                  <a:srgbClr val="006600"/>
                </a:solidFill>
              </a:rPr>
              <a:t>	Направлением государственных расходов также является </a:t>
            </a:r>
            <a:r>
              <a:rPr lang="ru-RU" sz="2500" b="1">
                <a:solidFill>
                  <a:srgbClr val="006600"/>
                </a:solidFill>
              </a:rPr>
              <a:t>жилищно – коммунальное хозяйство</a:t>
            </a:r>
            <a:r>
              <a:rPr lang="ru-RU" sz="2500">
                <a:solidFill>
                  <a:srgbClr val="006600"/>
                </a:solidFill>
              </a:rPr>
              <a:t>. Расходы на жилищно-коммунальное хозяйство включают субсидии, дотации и ссуды для расширения, улучшения или поддержания жилого фонда.</a:t>
            </a:r>
          </a:p>
        </p:txBody>
      </p:sp>
      <p:pic>
        <p:nvPicPr>
          <p:cNvPr id="20483" name="Рисунок 4" descr="136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981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germetizatsiy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572000"/>
            <a:ext cx="31178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</a:rPr>
              <a:t>        Средства  на  экологию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17526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600">
                <a:solidFill>
                  <a:srgbClr val="92D050"/>
                </a:solidFill>
              </a:rPr>
              <a:t>     	</a:t>
            </a:r>
            <a:r>
              <a:rPr lang="ru-RU" sz="2600">
                <a:solidFill>
                  <a:srgbClr val="800000"/>
                </a:solidFill>
              </a:rPr>
              <a:t>Расходы на деятельность по контролю и ограничению загрязнения окружающей среды. Одной из статей расходов является выделение средств на охрану окружающей природной среды и природных ресурсов. </a:t>
            </a:r>
          </a:p>
          <a:p>
            <a:pPr>
              <a:lnSpc>
                <a:spcPct val="80000"/>
              </a:lnSpc>
            </a:pPr>
            <a:endParaRPr lang="ru-RU" sz="2600">
              <a:solidFill>
                <a:srgbClr val="800000"/>
              </a:solidFill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08" name="Рисунок 4" descr="c5a7241b6b7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окружающая-среда1-e12677097886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257550"/>
            <a:ext cx="4953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370</TotalTime>
  <Words>189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Куда идут налоги</vt:lpstr>
      <vt:lpstr>Что такое налоги?</vt:lpstr>
      <vt:lpstr>Презентация PowerPoint</vt:lpstr>
      <vt:lpstr>ПРАВООХРАНИТЕЛЬНЫЕ  ОРГАНЫ</vt:lpstr>
      <vt:lpstr>Содержание государственных учреждений</vt:lpstr>
      <vt:lpstr>Содержание вооруженных сил</vt:lpstr>
      <vt:lpstr>Государственные программы</vt:lpstr>
      <vt:lpstr>Расходы  на  ЖКХ</vt:lpstr>
      <vt:lpstr>        Средства  на  экологию</vt:lpstr>
      <vt:lpstr>Направление «Организация отдыха и средства массовой информации».</vt:lpstr>
      <vt:lpstr>Расходы  на  выборы</vt:lpstr>
      <vt:lpstr>Содержание научных исследований</vt:lpstr>
      <vt:lpstr>Р        Расходы  на пенсии и пособия</vt:lpstr>
      <vt:lpstr>Строительство государственных учреждений и объектов</vt:lpstr>
      <vt:lpstr>Если не платить налоги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Куда идут налоги</dc:title>
  <dc:creator>лара</dc:creator>
  <cp:lastModifiedBy>Лариса Божкова</cp:lastModifiedBy>
  <cp:revision>47</cp:revision>
  <dcterms:created xsi:type="dcterms:W3CDTF">2010-10-19T10:05:52Z</dcterms:created>
  <dcterms:modified xsi:type="dcterms:W3CDTF">2022-11-18T07:45:22Z</dcterms:modified>
</cp:coreProperties>
</file>