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6" r:id="rId7"/>
    <p:sldId id="273" r:id="rId8"/>
    <p:sldId id="267" r:id="rId9"/>
    <p:sldId id="265" r:id="rId10"/>
    <p:sldId id="272" r:id="rId11"/>
    <p:sldId id="263" r:id="rId12"/>
    <p:sldId id="268" r:id="rId13"/>
    <p:sldId id="269" r:id="rId14"/>
    <p:sldId id="271" r:id="rId15"/>
    <p:sldId id="275" r:id="rId16"/>
    <p:sldId id="270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788B-B84C-45EC-BE8C-0DD49ED8A7F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275B-BE7B-4ADA-8DAA-8AC32EDAA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A275B-BE7B-4ADA-8DAA-8AC32EDAAC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3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6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s/literatura/Katilsja-kolobok-po-lesu/0021-021-Katilsja-kolobok-po-l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710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6400800"/>
            <a:ext cx="8915400" cy="457200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Учитель-логопед МДОУ № 108 «Снежинка» г. Петрозаводска – Дорофеева И.А.</a:t>
            </a:r>
          </a:p>
          <a:p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762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Фонетическая </a:t>
            </a:r>
            <a:r>
              <a:rPr lang="ru-RU" sz="3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логосказка</a:t>
            </a: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«Звук У»</a:t>
            </a:r>
          </a:p>
        </p:txBody>
      </p:sp>
      <p:pic>
        <p:nvPicPr>
          <p:cNvPr id="5" name="Рисунок 4" descr="http://logopedmedvedeva.umi.ru/images/cms/data/slajd3.jpg"/>
          <p:cNvPicPr/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 l="29116" t="38916" r="51006" b="35796"/>
          <a:stretch>
            <a:fillRect/>
          </a:stretch>
        </p:blipFill>
        <p:spPr bwMode="auto">
          <a:xfrm>
            <a:off x="685800" y="609600"/>
            <a:ext cx="51053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676400" y="2819400"/>
            <a:ext cx="1828800" cy="182880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ds04.infourok.ru/uploads/ex/018d/000d47fc-1322ddaf/hello_html_m207f05a7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15" b="49826"/>
          <a:stretch>
            <a:fillRect/>
          </a:stretch>
        </p:blipFill>
        <p:spPr bwMode="auto">
          <a:xfrm>
            <a:off x="1066800" y="26670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012388"/>
            <a:ext cx="4800600" cy="2769413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В дремучем лесу жили два добрых волчонка. Услышали они песенку паровозика, уточек, </a:t>
            </a:r>
            <a:r>
              <a:rPr lang="ru-RU" sz="2400" dirty="0" err="1"/>
              <a:t>совушки</a:t>
            </a:r>
            <a:r>
              <a:rPr lang="ru-RU" sz="2400" dirty="0"/>
              <a:t>-совы, Ули и Устина. </a:t>
            </a:r>
            <a:br>
              <a:rPr lang="ru-RU" sz="2400" dirty="0"/>
            </a:br>
            <a:r>
              <a:rPr lang="ru-RU" sz="2400" dirty="0"/>
              <a:t>Им тоже захотелось спеть эту песенку. </a:t>
            </a:r>
            <a:br>
              <a:rPr lang="en-US" sz="2400" dirty="0"/>
            </a:br>
            <a:r>
              <a:rPr lang="ru-RU" sz="2400" dirty="0"/>
              <a:t>И запели волчата: УУУУУУ!  УУУУУ!</a:t>
            </a:r>
            <a:r>
              <a:rPr lang="en-US" sz="2400" dirty="0"/>
              <a:t> </a:t>
            </a:r>
            <a:r>
              <a:rPr lang="ru-RU" sz="2400" dirty="0"/>
              <a:t>(протяжно)</a:t>
            </a:r>
          </a:p>
        </p:txBody>
      </p:sp>
      <p:pic>
        <p:nvPicPr>
          <p:cNvPr id="7" name="Рисунок 6" descr="http://cdn2.imgbb.ru/user/143/1434737/201407/dd24929d1beb6068195000d406d9c3fb.jpg"/>
          <p:cNvPicPr/>
          <p:nvPr/>
        </p:nvPicPr>
        <p:blipFill>
          <a:blip r:embed="rId2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l="61330" t="67335" r="14821" b="1531"/>
          <a:stretch>
            <a:fillRect/>
          </a:stretch>
        </p:blipFill>
        <p:spPr bwMode="auto">
          <a:xfrm flipH="1">
            <a:off x="125730" y="2501493"/>
            <a:ext cx="3124200" cy="27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dn2.imgbb.ru/user/143/1434737/201407/dd24929d1beb6068195000d406d9c3fb.jpg"/>
          <p:cNvPicPr/>
          <p:nvPr/>
        </p:nvPicPr>
        <p:blipFill>
          <a:blip r:embed="rId2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l="61330" t="67335" r="14821" b="1531"/>
          <a:stretch>
            <a:fillRect/>
          </a:stretch>
        </p:blipFill>
        <p:spPr bwMode="auto">
          <a:xfrm>
            <a:off x="5938114" y="27432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 rot="21426345">
            <a:off x="3207205" y="2080681"/>
            <a:ext cx="1431572" cy="822915"/>
          </a:xfrm>
          <a:prstGeom prst="wedgeEllipseCallout">
            <a:avLst>
              <a:gd name="adj1" fmla="val -50386"/>
              <a:gd name="adj2" fmla="val 992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20901201" flipH="1">
            <a:off x="4466548" y="2611859"/>
            <a:ext cx="1401811" cy="834042"/>
          </a:xfrm>
          <a:prstGeom prst="wedgeEllipseCallout">
            <a:avLst>
              <a:gd name="adj1" fmla="val -44300"/>
              <a:gd name="adj2" fmla="val 83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http://clipartbarn.com/wp-content/uploads/2017/03/Moon-clipart-free-clip-art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1487881" cy="1799539"/>
          </a:xfrm>
          <a:prstGeom prst="rect">
            <a:avLst/>
          </a:prstGeom>
          <a:noFill/>
        </p:spPr>
      </p:pic>
      <p:pic>
        <p:nvPicPr>
          <p:cNvPr id="14" name="Рисунок 13" descr="https://vlteterin.ru/wp-content/uploads/2016/06/1%D0%BE%D0%B1%D0%BB%D0%B0%D1%87%D0%BA%D0%B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8" t="6061" r="5410" b="6061"/>
          <a:stretch>
            <a:fillRect/>
          </a:stretch>
        </p:blipFill>
        <p:spPr bwMode="auto">
          <a:xfrm>
            <a:off x="7010400" y="228600"/>
            <a:ext cx="174924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vlteterin.ru/wp-content/uploads/2016/06/1%D0%BE%D0%B1%D0%BB%D0%B0%D1%87%D0%BA%D0%B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8" t="6061" r="5410" b="6061"/>
          <a:stretch>
            <a:fillRect/>
          </a:stretch>
        </p:blipFill>
        <p:spPr bwMode="auto">
          <a:xfrm rot="20048160" flipH="1">
            <a:off x="203594" y="347552"/>
            <a:ext cx="19083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2.bp.blogspot.com/-vtPZTThCseg/UPBC32ZFF6I/AAAAAAAAAeg/4mw9jthWYzI/s1600/orig_490788692404dfcb2710e274cd26c2b8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3553244" y="2057400"/>
            <a:ext cx="8020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2.bp.blogspot.com/-vtPZTThCseg/UPBC32ZFF6I/AAAAAAAAAeg/4mw9jthWYzI/s1600/orig_490788692404dfcb2710e274cd26c2b8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4766412" y="2609780"/>
            <a:ext cx="8020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puzzleit.ru/files/puzzles/56/55587/_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Скоро у </a:t>
            </a:r>
            <a:r>
              <a:rPr lang="ru-RU" sz="2800" dirty="0" err="1"/>
              <a:t>Ули</a:t>
            </a:r>
            <a:r>
              <a:rPr lang="ru-RU" sz="2800" dirty="0"/>
              <a:t> день рождения. Друзья приготовили подарки. </a:t>
            </a:r>
            <a:r>
              <a:rPr lang="ru-RU" sz="2800" dirty="0" err="1"/>
              <a:t>Устин</a:t>
            </a:r>
            <a:r>
              <a:rPr lang="ru-RU" sz="2800" dirty="0"/>
              <a:t> подарит удочку.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0"/>
            <a:ext cx="4114800" cy="838200"/>
          </a:xfrm>
        </p:spPr>
        <p:txBody>
          <a:bodyPr>
            <a:normAutofit/>
          </a:bodyPr>
          <a:lstStyle/>
          <a:p>
            <a:r>
              <a:rPr lang="ru-RU" sz="2800" dirty="0"/>
              <a:t>Уточка подарит улитку</a:t>
            </a:r>
            <a:r>
              <a:rPr lang="ru-RU" sz="2400" dirty="0"/>
              <a:t>.</a:t>
            </a:r>
          </a:p>
        </p:txBody>
      </p:sp>
      <p:pic>
        <p:nvPicPr>
          <p:cNvPr id="5" name="Picture 2" descr="https://gerasimova-ds11.edumsko.ru/uploads/10300/10300/section/596060/0_8808b_c1aa5f94_orig.png?1520412929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0" y="1828800"/>
            <a:ext cx="3352800" cy="3346229"/>
          </a:xfrm>
          <a:prstGeom prst="rect">
            <a:avLst/>
          </a:prstGeom>
          <a:noFill/>
        </p:spPr>
      </p:pic>
      <p:pic>
        <p:nvPicPr>
          <p:cNvPr id="7" name="Рисунок 6" descr="http://logoped-pavlodar.ru/wp-content/uploads/2015/10/5006305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67400" y="3657600"/>
            <a:ext cx="286595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5486400" cy="838200"/>
          </a:xfrm>
        </p:spPr>
        <p:txBody>
          <a:bodyPr>
            <a:normAutofit/>
          </a:bodyPr>
          <a:lstStyle/>
          <a:p>
            <a:r>
              <a:rPr lang="ru-RU" sz="2800" dirty="0"/>
              <a:t>А волчата подарят – укроп. </a:t>
            </a:r>
          </a:p>
        </p:txBody>
      </p:sp>
      <p:pic>
        <p:nvPicPr>
          <p:cNvPr id="4" name="Рисунок 3" descr="http://cdn2.imgbb.ru/user/143/1434737/201407/dd24929d1beb6068195000d406d9c3fb.jpg"/>
          <p:cNvPicPr/>
          <p:nvPr/>
        </p:nvPicPr>
        <p:blipFill>
          <a:blip r:embed="rId2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l="61330" t="67335" r="14821" b="1531"/>
          <a:stretch>
            <a:fillRect/>
          </a:stretch>
        </p:blipFill>
        <p:spPr bwMode="auto">
          <a:xfrm flipH="1">
            <a:off x="762000" y="2514600"/>
            <a:ext cx="31242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dn2.imgbb.ru/user/143/1434737/201407/dd24929d1beb6068195000d406d9c3fb.jpg"/>
          <p:cNvPicPr/>
          <p:nvPr/>
        </p:nvPicPr>
        <p:blipFill>
          <a:blip r:embed="rId2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l="61330" t="67335" r="14821" b="1531"/>
          <a:stretch>
            <a:fillRect/>
          </a:stretch>
        </p:blipFill>
        <p:spPr bwMode="auto">
          <a:xfrm>
            <a:off x="5486400" y="23622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lipartbarn.com/wp-content/uploads/2017/03/Moon-clipart-free-clip-ar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9800" y="19472884"/>
            <a:ext cx="1698624" cy="3207743"/>
          </a:xfrm>
          <a:prstGeom prst="rect">
            <a:avLst/>
          </a:prstGeom>
          <a:noFill/>
        </p:spPr>
      </p:pic>
      <p:pic>
        <p:nvPicPr>
          <p:cNvPr id="8" name="Рисунок 7" descr="http://o-gipertonii.info/wp-content/uploads/2017/07/274x154-17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7"/>
          <a:stretch>
            <a:fillRect/>
          </a:stretch>
        </p:blipFill>
        <p:spPr bwMode="auto">
          <a:xfrm rot="5400000">
            <a:off x="2948102" y="1700098"/>
            <a:ext cx="332399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9372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На дне рождения было много сладостей. Неожиданно </a:t>
            </a:r>
            <a:r>
              <a:rPr lang="ru-RU" sz="2800" dirty="0" err="1"/>
              <a:t>Уля</a:t>
            </a:r>
            <a:r>
              <a:rPr lang="ru-RU" sz="2800" dirty="0"/>
              <a:t> уронила мороженое. УУУХ! УУУХ!  Как </a:t>
            </a:r>
            <a:r>
              <a:rPr lang="ru-RU" sz="2800" dirty="0" err="1"/>
              <a:t>Уля</a:t>
            </a:r>
            <a:r>
              <a:rPr lang="ru-RU" sz="2800" dirty="0"/>
              <a:t> удивилась?</a:t>
            </a:r>
          </a:p>
        </p:txBody>
      </p:sp>
      <p:pic>
        <p:nvPicPr>
          <p:cNvPr id="4" name="Содержимое 3" descr="http://img1.liveinternet.ru/images/attach/c/0/119/222/119222511_large_fhy5fV1CkY4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40" t="58863" r="49250" b="7997"/>
          <a:stretch>
            <a:fillRect/>
          </a:stretch>
        </p:blipFill>
        <p:spPr bwMode="auto">
          <a:xfrm>
            <a:off x="2971800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.bp.blogspot.com/-vtPZTThCseg/UPBC32ZFF6I/AAAAAAAAAeg/4mw9jthWYzI/s1600/orig_490788692404dfcb2710e274cd26c2b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188519" y="1108710"/>
            <a:ext cx="8020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762000"/>
          </a:xfrm>
        </p:spPr>
        <p:txBody>
          <a:bodyPr>
            <a:noAutofit/>
          </a:bodyPr>
          <a:lstStyle/>
          <a:p>
            <a:r>
              <a:rPr lang="ru-RU" sz="2800" dirty="0" err="1"/>
              <a:t>Устин</a:t>
            </a:r>
            <a:r>
              <a:rPr lang="ru-RU" sz="2800" dirty="0"/>
              <a:t> знает много слов, которые начинаются на звук У</a:t>
            </a:r>
          </a:p>
        </p:txBody>
      </p:sp>
      <p:pic>
        <p:nvPicPr>
          <p:cNvPr id="4" name="Рисунок 3" descr="http://kartik.ru/wp-content/uploads/2017/05/usy-kartinki-dlya-detey-109774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97" t="26066" r="696" b="36740"/>
          <a:stretch>
            <a:fillRect/>
          </a:stretch>
        </p:blipFill>
        <p:spPr bwMode="auto">
          <a:xfrm>
            <a:off x="6477000" y="762000"/>
            <a:ext cx="23090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artik.ru/wp-content/uploads/2017/05/usy-kartinki-dlya-detey-109774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8" t="24214" r="53571" b="35482"/>
          <a:stretch>
            <a:fillRect/>
          </a:stretch>
        </p:blipFill>
        <p:spPr bwMode="auto">
          <a:xfrm>
            <a:off x="381000" y="914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-gipertonii.info/wp-content/uploads/2017/07/274x154-1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7"/>
          <a:stretch>
            <a:fillRect/>
          </a:stretch>
        </p:blipFill>
        <p:spPr bwMode="auto">
          <a:xfrm rot="6944644">
            <a:off x="505176" y="4395553"/>
            <a:ext cx="225719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100book.ru/b2525048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4" t="15254" r="5890" b="13559"/>
          <a:stretch>
            <a:fillRect/>
          </a:stretch>
        </p:blipFill>
        <p:spPr bwMode="auto">
          <a:xfrm>
            <a:off x="5715000" y="45720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laycast.ru/uploads/2016/08/27/1971348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600200"/>
            <a:ext cx="228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9848"/>
            <a:ext cx="4648200" cy="563562"/>
          </a:xfrm>
        </p:spPr>
        <p:txBody>
          <a:bodyPr>
            <a:noAutofit/>
          </a:bodyPr>
          <a:lstStyle/>
          <a:p>
            <a:r>
              <a:rPr lang="ru-RU" sz="2800" dirty="0"/>
              <a:t>Что подарили друзья </a:t>
            </a:r>
            <a:r>
              <a:rPr lang="ru-RU" sz="2800" dirty="0" err="1"/>
              <a:t>Уле</a:t>
            </a:r>
            <a:r>
              <a:rPr lang="ru-RU" sz="2800" dirty="0"/>
              <a:t>?</a:t>
            </a:r>
          </a:p>
        </p:txBody>
      </p:sp>
      <p:pic>
        <p:nvPicPr>
          <p:cNvPr id="5" name="Рисунок 4" descr="http://cdn2.imgbb.ru/user/143/1434737/201407/dd24929d1beb6068195000d406d9c3fb.jpg"/>
          <p:cNvPicPr/>
          <p:nvPr/>
        </p:nvPicPr>
        <p:blipFill>
          <a:blip r:embed="rId2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l="61330" t="67335" r="14821" b="1531"/>
          <a:stretch>
            <a:fillRect/>
          </a:stretch>
        </p:blipFill>
        <p:spPr bwMode="auto">
          <a:xfrm>
            <a:off x="5791200" y="3810001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2.imgbb.ru/user/143/1434737/201407/dd24929d1beb6068195000d406d9c3fb.jpg"/>
          <p:cNvPicPr/>
          <p:nvPr/>
        </p:nvPicPr>
        <p:blipFill>
          <a:blip r:embed="rId2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l="61330" t="67335" r="14821" b="1531"/>
          <a:stretch>
            <a:fillRect/>
          </a:stretch>
        </p:blipFill>
        <p:spPr bwMode="auto">
          <a:xfrm flipH="1">
            <a:off x="1371600" y="3733801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kartik.ru/wp-content/uploads/2017/05/udochka-kartinki-dlya-detey-109073.jpg"/>
          <p:cNvPicPr/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 l="3943" t="3860" b="18947"/>
          <a:stretch>
            <a:fillRect/>
          </a:stretch>
        </p:blipFill>
        <p:spPr bwMode="auto">
          <a:xfrm rot="20844042" flipH="1">
            <a:off x="5090337" y="374683"/>
            <a:ext cx="2282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gerasimova-ds11.edumsko.ru/uploads/10300/10300/section/596060/0_8808b_c1aa5f94_orig.png?1520412929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000" y="609600"/>
            <a:ext cx="2824936" cy="2819400"/>
          </a:xfrm>
          <a:prstGeom prst="rect">
            <a:avLst/>
          </a:prstGeom>
          <a:noFill/>
        </p:spPr>
      </p:pic>
      <p:pic>
        <p:nvPicPr>
          <p:cNvPr id="17" name="Рисунок 16" descr="https://prikolnye-kartinki.ru/img/picture/Aug/20/54e0399a32d90da33e10f049959e3331/1.jpg"/>
          <p:cNvPicPr/>
          <p:nvPr/>
        </p:nvPicPr>
        <p:blipFill>
          <a:blip r:embed="rId5"/>
          <a:srcRect l="30675" t="11111" r="33856"/>
          <a:stretch>
            <a:fillRect/>
          </a:stretch>
        </p:blipFill>
        <p:spPr bwMode="auto">
          <a:xfrm flipH="1">
            <a:off x="7239000" y="152400"/>
            <a:ext cx="152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logoped-pavlodar.ru/wp-content/uploads/2015/10/5006305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48000" y="15240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o-gipertonii.info/wp-content/uploads/2017/07/274x154-1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7"/>
          <a:stretch>
            <a:fillRect/>
          </a:stretch>
        </p:blipFill>
        <p:spPr bwMode="auto">
          <a:xfrm rot="5400000">
            <a:off x="3657600" y="45720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3733800" cy="71596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Вспомни и назови все слова на звук У</a:t>
            </a:r>
          </a:p>
        </p:txBody>
      </p:sp>
      <p:sp>
        <p:nvSpPr>
          <p:cNvPr id="4" name="Овал 3"/>
          <p:cNvSpPr/>
          <p:nvPr/>
        </p:nvSpPr>
        <p:spPr>
          <a:xfrm>
            <a:off x="3733800" y="152400"/>
            <a:ext cx="1828800" cy="182880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s://ds04.infourok.ru/uploads/ex/018d/000d47fc-1322ddaf/hello_html_m207f05a7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15" b="49826"/>
          <a:stretch>
            <a:fillRect/>
          </a:stretch>
        </p:blipFill>
        <p:spPr bwMode="auto">
          <a:xfrm>
            <a:off x="3048000" y="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100book.ru/b252504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4" t="15254" r="5890" b="13559"/>
          <a:stretch>
            <a:fillRect/>
          </a:stretch>
        </p:blipFill>
        <p:spPr bwMode="auto">
          <a:xfrm>
            <a:off x="6096000" y="48006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rtik.ru/wp-content/uploads/2017/05/usy-kartinki-dlya-detey-109774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97" t="26066" r="696" b="36740"/>
          <a:stretch>
            <a:fillRect/>
          </a:stretch>
        </p:blipFill>
        <p:spPr bwMode="auto">
          <a:xfrm>
            <a:off x="6477000" y="762000"/>
            <a:ext cx="23090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-gipertonii.info/wp-content/uploads/2017/07/274x154-17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7"/>
          <a:stretch>
            <a:fillRect/>
          </a:stretch>
        </p:blipFill>
        <p:spPr bwMode="auto">
          <a:xfrm rot="2489346">
            <a:off x="3345822" y="5052270"/>
            <a:ext cx="225719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artik.ru/wp-content/uploads/2017/05/usy-kartinki-dlya-detey-109774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8" t="24214" r="53571" b="35482"/>
          <a:stretch>
            <a:fillRect/>
          </a:stretch>
        </p:blipFill>
        <p:spPr bwMode="auto">
          <a:xfrm>
            <a:off x="2819400" y="27432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img0.liveinternet.ru/images/attach/c/11/115/875/115875936_large__37_.png"/>
          <p:cNvPicPr>
            <a:picLocks noChangeAspect="1" noChangeArrowheads="1"/>
          </p:cNvPicPr>
          <p:nvPr/>
        </p:nvPicPr>
        <p:blipFill>
          <a:blip r:embed="rId6" cstate="print"/>
          <a:srcRect t="7336"/>
          <a:stretch>
            <a:fillRect/>
          </a:stretch>
        </p:blipFill>
        <p:spPr bwMode="auto">
          <a:xfrm>
            <a:off x="457200" y="1295400"/>
            <a:ext cx="2133600" cy="2541270"/>
          </a:xfrm>
          <a:prstGeom prst="rect">
            <a:avLst/>
          </a:prstGeom>
          <a:noFill/>
        </p:spPr>
      </p:pic>
      <p:pic>
        <p:nvPicPr>
          <p:cNvPr id="10" name="Рисунок 9" descr="http://kartik.ru/wp-content/uploads/2017/05/udochka-kartinki-dlya-detey-109073.jpg"/>
          <p:cNvPicPr/>
          <p:nvPr/>
        </p:nvPicPr>
        <p:blipFill>
          <a:blip r:embed="rId7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 l="3943" t="3860" b="18947"/>
          <a:stretch>
            <a:fillRect/>
          </a:stretch>
        </p:blipFill>
        <p:spPr bwMode="auto">
          <a:xfrm rot="20844042" flipH="1">
            <a:off x="5809254" y="2169480"/>
            <a:ext cx="2707612" cy="25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ogoped-pavlodar.ru/wp-content/uploads/2015/10/5006305.jpg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4196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62/83/2880x1800_px_artwork_house_nature-631759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096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5" name="Овал 4"/>
          <p:cNvSpPr/>
          <p:nvPr/>
        </p:nvSpPr>
        <p:spPr>
          <a:xfrm>
            <a:off x="5257800" y="2971800"/>
            <a:ext cx="1828800" cy="182880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ds04.infourok.ru/uploads/ex/018d/000d47fc-1322ddaf/hello_html_m207f05a7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15" b="49826"/>
          <a:stretch>
            <a:fillRect/>
          </a:stretch>
        </p:blipFill>
        <p:spPr bwMode="auto">
          <a:xfrm>
            <a:off x="4572000" y="2743200"/>
            <a:ext cx="3200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676400" y="4038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419" r="3846" b="3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286000"/>
          </a:xfrm>
          <a:prstGeom prst="rect">
            <a:avLst/>
          </a:prstGeom>
        </p:spPr>
      </p:pic>
      <p:pic>
        <p:nvPicPr>
          <p:cNvPr id="6" name="Picture 2" descr="http://wiki.irkutsk.ru/images/5%D0%BE%D0%B1%D0%BB%D0%B0%D1%87%D0%BA%D0%B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1336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71800" y="0"/>
            <a:ext cx="3581400" cy="9906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одной сказочной стране жил - был звук У! </a:t>
            </a:r>
          </a:p>
        </p:txBody>
      </p:sp>
      <p:sp>
        <p:nvSpPr>
          <p:cNvPr id="9" name="Овал 8"/>
          <p:cNvSpPr/>
          <p:nvPr/>
        </p:nvSpPr>
        <p:spPr>
          <a:xfrm>
            <a:off x="685800" y="3581400"/>
            <a:ext cx="1600200" cy="160020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ds04.infourok.ru/uploads/ex/018d/000d47fc-1322ddaf/hello_html_m207f05a7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15" b="49826"/>
          <a:stretch>
            <a:fillRect/>
          </a:stretch>
        </p:blipFill>
        <p:spPr bwMode="auto">
          <a:xfrm>
            <a:off x="0" y="34290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3505200" cy="6858000"/>
          </a:xfrm>
        </p:spPr>
        <p:txBody>
          <a:bodyPr>
            <a:noAutofit/>
          </a:bodyPr>
          <a:lstStyle/>
          <a:p>
            <a:r>
              <a:rPr lang="ru-RU" sz="2800" dirty="0"/>
              <a:t>Когда он пел свою любимую песенку, то губки делал трубочкой, вот так. Покажите. </a:t>
            </a:r>
            <a:br>
              <a:rPr lang="ru-RU" sz="2800" dirty="0"/>
            </a:br>
            <a:r>
              <a:rPr lang="ru-RU" sz="2800" dirty="0"/>
              <a:t>И был у него звонкий голос и песенка у звука «У» получалась громкая, протяжная: «</a:t>
            </a:r>
            <a:r>
              <a:rPr lang="ru-RU" sz="2800" dirty="0" err="1"/>
              <a:t>Уууууууу</a:t>
            </a:r>
            <a:r>
              <a:rPr lang="ru-RU" sz="2800" dirty="0"/>
              <a:t>, </a:t>
            </a:r>
            <a:r>
              <a:rPr lang="ru-RU" sz="2800" dirty="0" err="1"/>
              <a:t>Ууууууууу</a:t>
            </a:r>
            <a:r>
              <a:rPr lang="ru-RU" sz="2800" dirty="0"/>
              <a:t>…», как будто бы что-то гудит.</a:t>
            </a:r>
          </a:p>
        </p:txBody>
      </p:sp>
      <p:pic>
        <p:nvPicPr>
          <p:cNvPr id="5" name="Рисунок 4" descr="http://900igr.net/up/datai/158445/0017-008-.jpg"/>
          <p:cNvPicPr/>
          <p:nvPr/>
        </p:nvPicPr>
        <p:blipFill>
          <a:blip r:embed="rId2">
            <a:clrChange>
              <a:clrFrom>
                <a:srgbClr val="CDF6D6"/>
              </a:clrFrom>
              <a:clrTo>
                <a:srgbClr val="CDF6D6">
                  <a:alpha val="0"/>
                </a:srgbClr>
              </a:clrTo>
            </a:clrChange>
          </a:blip>
          <a:srcRect l="52160" t="66112" r="7702" b="9366"/>
          <a:stretch>
            <a:fillRect/>
          </a:stretch>
        </p:blipFill>
        <p:spPr bwMode="auto">
          <a:xfrm>
            <a:off x="3962400" y="838200"/>
            <a:ext cx="4114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5440362"/>
          </a:xfrm>
        </p:spPr>
        <p:txBody>
          <a:bodyPr>
            <a:normAutofit/>
          </a:bodyPr>
          <a:lstStyle/>
          <a:p>
            <a:r>
              <a:rPr lang="ru-RU" sz="2800" dirty="0"/>
              <a:t>А что может гудеть? </a:t>
            </a:r>
            <a:br>
              <a:rPr lang="ru-RU" sz="2800" dirty="0"/>
            </a:br>
            <a:r>
              <a:rPr lang="ru-RU" sz="3100" dirty="0"/>
              <a:t>Конечно, же, маленький паровозик. Он гудит очень громко: </a:t>
            </a:r>
            <a:br>
              <a:rPr lang="ru-RU" sz="3100" dirty="0"/>
            </a:br>
            <a:r>
              <a:rPr lang="ru-RU" sz="3100" dirty="0"/>
              <a:t>«УУУУ! УУУУ!»</a:t>
            </a:r>
            <a:br>
              <a:rPr lang="ru-RU" sz="3100" dirty="0"/>
            </a:br>
            <a:r>
              <a:rPr lang="ru-RU" sz="3100" dirty="0"/>
              <a:t> Давайте покажем, как.</a:t>
            </a:r>
          </a:p>
        </p:txBody>
      </p:sp>
      <p:pic>
        <p:nvPicPr>
          <p:cNvPr id="5" name="Рисунок 4" descr="http://cdn2.imgbb.ru/user/143/1434737/201407/dd24929d1beb6068195000d406d9c3fb.jpg"/>
          <p:cNvPicPr/>
          <p:nvPr/>
        </p:nvPicPr>
        <p:blipFill>
          <a:blip r:embed="rId2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 t="42980" r="61205" b="9456"/>
          <a:stretch>
            <a:fillRect/>
          </a:stretch>
        </p:blipFill>
        <p:spPr bwMode="auto">
          <a:xfrm>
            <a:off x="2743200" y="9906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2.bp.blogspot.com/-vtPZTThCseg/UPBC32ZFF6I/AAAAAAAAAeg/4mw9jthWYzI/s1600/orig_490788692404dfcb2710e274cd26c2b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5334000" y="1676400"/>
            <a:ext cx="64968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.bp.blogspot.com/-vtPZTThCseg/UPBC32ZFF6I/AAAAAAAAAeg/4mw9jthWYzI/s1600/orig_490788692404dfcb2710e274cd26c2b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6781800" y="1295400"/>
            <a:ext cx="4972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2.bp.blogspot.com/-vtPZTThCseg/UPBC32ZFF6I/AAAAAAAAAeg/4mw9jthWYzI/s1600/orig_490788692404dfcb2710e274cd26c2b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7848600" y="1219200"/>
            <a:ext cx="4210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10" y="1440419"/>
            <a:ext cx="4191000" cy="3840162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Со звуком У мы поиграем,</a:t>
            </a:r>
            <a:br>
              <a:rPr lang="en-US" sz="2800" dirty="0"/>
            </a:br>
            <a:r>
              <a:rPr lang="ru-RU" sz="2800" dirty="0"/>
              <a:t> Погудим, созорничаем!</a:t>
            </a:r>
            <a:br>
              <a:rPr lang="ru-RU" sz="2800" dirty="0"/>
            </a:br>
            <a:r>
              <a:rPr lang="ru-RU" sz="2800" dirty="0"/>
              <a:t>Губки трубочкой поют, </a:t>
            </a:r>
            <a:br>
              <a:rPr lang="ru-RU" sz="2800" dirty="0"/>
            </a:br>
            <a:r>
              <a:rPr lang="ru-RU" sz="2800" dirty="0"/>
              <a:t>Ветерку летать дают.</a:t>
            </a:r>
            <a:br>
              <a:rPr lang="ru-RU" sz="2800" dirty="0"/>
            </a:br>
            <a:r>
              <a:rPr lang="ru-RU" sz="2800" dirty="0"/>
              <a:t>Язычок нам не мешает,</a:t>
            </a:r>
            <a:br>
              <a:rPr lang="ru-RU" sz="2800" dirty="0"/>
            </a:br>
            <a:r>
              <a:rPr lang="ru-RU" sz="2800" dirty="0"/>
              <a:t>Он лежит и отдыхает.</a:t>
            </a:r>
          </a:p>
        </p:txBody>
      </p:sp>
      <p:pic>
        <p:nvPicPr>
          <p:cNvPr id="4" name="Рисунок 3" descr="https://ds04.infourok.ru/uploads/ex/05df/00196dc6-e8e0d637/img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89" t="62630" r="30910" b="6148"/>
          <a:stretch>
            <a:fillRect/>
          </a:stretch>
        </p:blipFill>
        <p:spPr bwMode="auto">
          <a:xfrm>
            <a:off x="4953002" y="340614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5df/00196dc6-e8e0d637/img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1" t="63560" r="69291" b="5372"/>
          <a:stretch>
            <a:fillRect/>
          </a:stretch>
        </p:blipFill>
        <p:spPr bwMode="auto">
          <a:xfrm>
            <a:off x="4419600" y="495459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Услышали уточки весёлую песню паровозика. И стали петь:  «УУУ! УУУ! УУУ!». Давайте покажем, как пели уточки (громко и отрывисто). </a:t>
            </a:r>
          </a:p>
        </p:txBody>
      </p:sp>
      <p:pic>
        <p:nvPicPr>
          <p:cNvPr id="10242" name="Picture 2" descr="https://i.ytimg.com/vi/a5ALEictGtQ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pic>
        <p:nvPicPr>
          <p:cNvPr id="4" name="Рисунок 3" descr="http://2.bp.blogspot.com/-vtPZTThCseg/UPBC32ZFF6I/AAAAAAAAAeg/4mw9jthWYzI/s1600/orig_490788692404dfcb2710e274cd26c2b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304800" y="685800"/>
            <a:ext cx="64968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00400" cy="5364162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1-й,2-й шли утята</a:t>
            </a:r>
            <a:br>
              <a:rPr lang="ru-RU" sz="2400" dirty="0"/>
            </a:br>
            <a:r>
              <a:rPr lang="ru-RU" sz="2400" dirty="0"/>
              <a:t>3-й, 4-й, - за водой.</a:t>
            </a:r>
            <a:br>
              <a:rPr lang="ru-RU" sz="2400" dirty="0"/>
            </a:br>
            <a:r>
              <a:rPr lang="ru-RU" sz="2400" dirty="0"/>
              <a:t>А за ними плелся 5-й,</a:t>
            </a:r>
            <a:br>
              <a:rPr lang="ru-RU" sz="2400" dirty="0"/>
            </a:br>
            <a:r>
              <a:rPr lang="ru-RU" sz="2400" dirty="0"/>
              <a:t>Позади бежал 6-й.</a:t>
            </a:r>
            <a:br>
              <a:rPr lang="ru-RU" sz="2400" dirty="0"/>
            </a:br>
            <a:r>
              <a:rPr lang="ru-RU" sz="2400" dirty="0"/>
              <a:t>А 7-й от них отстал, </a:t>
            </a:r>
            <a:br>
              <a:rPr lang="ru-RU" sz="2400" dirty="0"/>
            </a:br>
            <a:r>
              <a:rPr lang="ru-RU" sz="2400" dirty="0"/>
              <a:t>А 8-й уже устал,</a:t>
            </a:r>
            <a:br>
              <a:rPr lang="ru-RU" sz="2400" dirty="0"/>
            </a:br>
            <a:r>
              <a:rPr lang="ru-RU" sz="2400" dirty="0"/>
              <a:t>А 9-й их догнал,</a:t>
            </a:r>
            <a:br>
              <a:rPr lang="ru-RU" sz="2400" dirty="0"/>
            </a:br>
            <a:r>
              <a:rPr lang="ru-RU" sz="2400" dirty="0"/>
              <a:t>А 10-й испугался</a:t>
            </a:r>
            <a:br>
              <a:rPr lang="ru-RU" sz="2400" dirty="0"/>
            </a:br>
            <a:r>
              <a:rPr lang="ru-RU" sz="2400" dirty="0"/>
              <a:t>Громко, громко закричал!</a:t>
            </a:r>
            <a:br>
              <a:rPr lang="ru-RU" sz="2400" dirty="0"/>
            </a:br>
            <a:r>
              <a:rPr lang="ru-RU" sz="2400" dirty="0" err="1"/>
              <a:t>Кря-кря-кря</a:t>
            </a:r>
            <a:r>
              <a:rPr lang="ru-RU" sz="2400" dirty="0"/>
              <a:t>!</a:t>
            </a:r>
            <a:br>
              <a:rPr lang="ru-RU" sz="2400" dirty="0"/>
            </a:br>
            <a:r>
              <a:rPr lang="ru-RU" sz="2400" dirty="0"/>
              <a:t> – Не кричи,</a:t>
            </a:r>
            <a:br>
              <a:rPr lang="ru-RU" sz="2400" dirty="0"/>
            </a:br>
            <a:r>
              <a:rPr lang="ru-RU" sz="2400" dirty="0"/>
              <a:t>Мы тут рядом, поищи.</a:t>
            </a:r>
          </a:p>
        </p:txBody>
      </p:sp>
      <p:pic>
        <p:nvPicPr>
          <p:cNvPr id="5" name="Picture 2" descr="https://gerasimova-ds11.edumsko.ru/uploads/10300/10300/section/596060/0_8808b_c1aa5f94_orig.png?1520412929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1812925" cy="1974864"/>
          </a:xfrm>
          <a:prstGeom prst="rect">
            <a:avLst/>
          </a:prstGeom>
          <a:noFill/>
        </p:spPr>
      </p:pic>
      <p:pic>
        <p:nvPicPr>
          <p:cNvPr id="1030" name="Picture 6" descr="https://img0.liveinternet.ru/images/attach/c/11/115/876/115876042_1__17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1751076" cy="1828800"/>
          </a:xfrm>
          <a:prstGeom prst="rect">
            <a:avLst/>
          </a:prstGeom>
          <a:noFill/>
        </p:spPr>
      </p:pic>
      <p:pic>
        <p:nvPicPr>
          <p:cNvPr id="1032" name="Picture 8" descr="https://img0.liveinternet.ru/images/attach/c/11/115/875/115875936_large__37_.png"/>
          <p:cNvPicPr>
            <a:picLocks noChangeAspect="1" noChangeArrowheads="1"/>
          </p:cNvPicPr>
          <p:nvPr/>
        </p:nvPicPr>
        <p:blipFill>
          <a:blip r:embed="rId4" cstate="print"/>
          <a:srcRect t="7336"/>
          <a:stretch>
            <a:fillRect/>
          </a:stretch>
        </p:blipFill>
        <p:spPr bwMode="auto">
          <a:xfrm flipH="1">
            <a:off x="7315200" y="4953000"/>
            <a:ext cx="1524000" cy="1752600"/>
          </a:xfrm>
          <a:prstGeom prst="rect">
            <a:avLst/>
          </a:prstGeom>
          <a:noFill/>
        </p:spPr>
      </p:pic>
      <p:pic>
        <p:nvPicPr>
          <p:cNvPr id="1034" name="Picture 10" descr="http://zoozel.ru/gallery/images/474862_utka-s-utyatami-risunok.jpg"/>
          <p:cNvPicPr>
            <a:picLocks noChangeAspect="1" noChangeArrowheads="1"/>
          </p:cNvPicPr>
          <p:nvPr/>
        </p:nvPicPr>
        <p:blipFill>
          <a:blip r:embed="rId5" cstate="print"/>
          <a:srcRect l="42654" t="61138" r="38931" b="1340"/>
          <a:stretch>
            <a:fillRect/>
          </a:stretch>
        </p:blipFill>
        <p:spPr bwMode="auto">
          <a:xfrm>
            <a:off x="3276600" y="228600"/>
            <a:ext cx="1676400" cy="1618593"/>
          </a:xfrm>
          <a:prstGeom prst="rect">
            <a:avLst/>
          </a:prstGeom>
          <a:noFill/>
        </p:spPr>
      </p:pic>
      <p:pic>
        <p:nvPicPr>
          <p:cNvPr id="11" name="Picture 10" descr="http://zoozel.ru/gallery/images/474862_utka-s-utyatami-risunok.jpg"/>
          <p:cNvPicPr>
            <a:picLocks noChangeAspect="1" noChangeArrowheads="1"/>
          </p:cNvPicPr>
          <p:nvPr/>
        </p:nvPicPr>
        <p:blipFill>
          <a:blip r:embed="rId6" cstate="print"/>
          <a:srcRect l="61899" t="59798" r="17780"/>
          <a:stretch>
            <a:fillRect/>
          </a:stretch>
        </p:blipFill>
        <p:spPr bwMode="auto">
          <a:xfrm>
            <a:off x="5410200" y="304800"/>
            <a:ext cx="1544320" cy="1447800"/>
          </a:xfrm>
          <a:prstGeom prst="rect">
            <a:avLst/>
          </a:prstGeom>
          <a:noFill/>
        </p:spPr>
      </p:pic>
      <p:pic>
        <p:nvPicPr>
          <p:cNvPr id="12" name="Picture 10" descr="http://zoozel.ru/gallery/images/474862_utka-s-utyatami-risunok.jpg"/>
          <p:cNvPicPr>
            <a:picLocks noChangeAspect="1" noChangeArrowheads="1"/>
          </p:cNvPicPr>
          <p:nvPr/>
        </p:nvPicPr>
        <p:blipFill>
          <a:blip r:embed="rId7" cstate="print"/>
          <a:srcRect l="85200" t="61138"/>
          <a:stretch>
            <a:fillRect/>
          </a:stretch>
        </p:blipFill>
        <p:spPr bwMode="auto">
          <a:xfrm>
            <a:off x="7162800" y="152400"/>
            <a:ext cx="1371600" cy="1706640"/>
          </a:xfrm>
          <a:prstGeom prst="rect">
            <a:avLst/>
          </a:prstGeom>
          <a:noFill/>
        </p:spPr>
      </p:pic>
      <p:pic>
        <p:nvPicPr>
          <p:cNvPr id="1036" name="Picture 12" descr="http://zoozel.ru/gallery/images/609969_risunok-utenk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12" t="22466" r="8989" b="19124"/>
          <a:stretch>
            <a:fillRect/>
          </a:stretch>
        </p:blipFill>
        <p:spPr bwMode="auto">
          <a:xfrm>
            <a:off x="5257800" y="4191000"/>
            <a:ext cx="1828800" cy="1981200"/>
          </a:xfrm>
          <a:prstGeom prst="rect">
            <a:avLst/>
          </a:prstGeom>
          <a:noFill/>
        </p:spPr>
      </p:pic>
      <p:pic>
        <p:nvPicPr>
          <p:cNvPr id="1040" name="Picture 16" descr="http://crosti.ru/patterns/00/00/ae/4c14f1f78e/preview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1800" y="2667000"/>
            <a:ext cx="2133600" cy="1932317"/>
          </a:xfrm>
          <a:prstGeom prst="rect">
            <a:avLst/>
          </a:prstGeom>
          <a:noFill/>
        </p:spPr>
      </p:pic>
      <p:pic>
        <p:nvPicPr>
          <p:cNvPr id="1046" name="Picture 22" descr="https://st.depositphotos.com/1733558/1234/v/950/depositphotos_12340360-stock-illustration-little-duck-cartoo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63" t="3814" r="6372" b="4242"/>
          <a:stretch>
            <a:fillRect/>
          </a:stretch>
        </p:blipFill>
        <p:spPr bwMode="auto">
          <a:xfrm>
            <a:off x="2895600" y="4343400"/>
            <a:ext cx="2057400" cy="2209800"/>
          </a:xfrm>
          <a:prstGeom prst="rect">
            <a:avLst/>
          </a:prstGeom>
          <a:noFill/>
        </p:spPr>
      </p:pic>
      <p:pic>
        <p:nvPicPr>
          <p:cNvPr id="1048" name="Picture 24" descr="https://static8.depositphotos.com/1526816/1011/v/950/depositphotos_10115852-stock-illustration-cute-cartoon-duck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57800" y="2133600"/>
            <a:ext cx="1828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2286000"/>
          </a:xfrm>
        </p:spPr>
        <p:txBody>
          <a:bodyPr>
            <a:noAutofit/>
          </a:bodyPr>
          <a:lstStyle/>
          <a:p>
            <a:r>
              <a:rPr lang="ru-RU" sz="2400" dirty="0"/>
              <a:t>Были у  звука «У» друзья – девочка </a:t>
            </a:r>
            <a:r>
              <a:rPr lang="ru-RU" sz="2400" dirty="0" err="1"/>
              <a:t>Уля</a:t>
            </a:r>
            <a:r>
              <a:rPr lang="ru-RU" sz="2400" dirty="0"/>
              <a:t> и мальчик </a:t>
            </a:r>
            <a:r>
              <a:rPr lang="ru-RU" sz="2400" dirty="0" err="1"/>
              <a:t>Устин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Как звали девочку? Как звали мальчика? Кто запомнил?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Уля</a:t>
            </a:r>
            <a:r>
              <a:rPr lang="ru-RU" sz="2400" dirty="0"/>
              <a:t> и </a:t>
            </a:r>
            <a:r>
              <a:rPr lang="ru-RU" sz="2400" dirty="0" err="1"/>
              <a:t>Устин</a:t>
            </a:r>
            <a:r>
              <a:rPr lang="ru-RU" sz="2400" dirty="0"/>
              <a:t>, качаясь на качелях тоже всё время пели, но только тихо: «</a:t>
            </a:r>
            <a:r>
              <a:rPr lang="ru-RU" sz="2400" dirty="0" err="1"/>
              <a:t>Ууууууу</a:t>
            </a:r>
            <a:r>
              <a:rPr lang="ru-RU" sz="2400" dirty="0"/>
              <a:t>... </a:t>
            </a:r>
            <a:r>
              <a:rPr lang="ru-RU" sz="2400" dirty="0" err="1"/>
              <a:t>Уууууу</a:t>
            </a:r>
            <a:r>
              <a:rPr lang="ru-RU" sz="2400" dirty="0"/>
              <a:t>…».</a:t>
            </a:r>
            <a:br>
              <a:rPr lang="ru-RU" sz="2400" dirty="0"/>
            </a:br>
            <a:r>
              <a:rPr lang="ru-RU" sz="2400" dirty="0"/>
              <a:t> Если сделаем мы губки очень тоненькою трубкой</a:t>
            </a:r>
            <a:br>
              <a:rPr lang="ru-RU" sz="2400" dirty="0"/>
            </a:br>
            <a:r>
              <a:rPr lang="ru-RU" sz="2400" dirty="0"/>
              <a:t>Звук потом произнесем, то услышим: УУУУУУУ!</a:t>
            </a:r>
            <a:br>
              <a:rPr lang="ru-RU" sz="2400" dirty="0"/>
            </a:br>
            <a:r>
              <a:rPr lang="ru-RU" sz="2400" dirty="0"/>
              <a:t> Покажите, как. </a:t>
            </a:r>
          </a:p>
        </p:txBody>
      </p:sp>
      <p:pic>
        <p:nvPicPr>
          <p:cNvPr id="7" name="Рисунок 6" descr="https://4.bp.blogspot.com/-gdXOoaDME7w/WnWyh2vMGSI/AAAAAAAAAKs/PNwpSfd-j9YomMjjd1PHM3hTKuhFx-uAQCLcBGAs/s1600/%25D0%259A%25D0%25B0%25D1%2587%25D0%25B5%25D0%25BB%25D0%25B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60260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.depositphotos.com/1001009/3756/v/950/depositphotos_37561491-stock-illustration-boy-on-a-swing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384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2.bp.blogspot.com/-vtPZTThCseg/UPBC32ZFF6I/AAAAAAAAAeg/4mw9jthWYzI/s1600/orig_490788692404dfcb2710e274cd26c2b8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56160" y="76200"/>
            <a:ext cx="8020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2.bp.blogspot.com/-vtPZTThCseg/UPBC32ZFF6I/AAAAAAAAAeg/4mw9jthWYzI/s1600/orig_490788692404dfcb2710e274cd26c2b8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51" t="30732" r="58272" b="29187"/>
          <a:stretch>
            <a:fillRect/>
          </a:stretch>
        </p:blipFill>
        <p:spPr bwMode="auto">
          <a:xfrm>
            <a:off x="8383163" y="34290"/>
            <a:ext cx="8020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fs00.infourok.ru/images/doc/254/258814/img27.jpg"/>
          <p:cNvPicPr/>
          <p:nvPr/>
        </p:nvPicPr>
        <p:blipFill>
          <a:blip r:embed="rId3"/>
          <a:srcRect t="18889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67640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Однажды Уля и Устин пошли гулять в лес и там услышали:  </a:t>
            </a:r>
            <a:br>
              <a:rPr lang="en-US" sz="2400" dirty="0"/>
            </a:br>
            <a:r>
              <a:rPr lang="ru-RU" sz="2400" dirty="0"/>
              <a:t>УУУ – УХ!  УУУ-УХ! </a:t>
            </a:r>
            <a:br>
              <a:rPr lang="en-US" sz="2400" dirty="0"/>
            </a:br>
            <a:r>
              <a:rPr lang="ru-RU" sz="2400" dirty="0"/>
              <a:t>Кто же это? </a:t>
            </a:r>
            <a:br>
              <a:rPr lang="en-US" sz="2400" dirty="0"/>
            </a:br>
            <a:r>
              <a:rPr lang="ru-RU" sz="2400" dirty="0"/>
              <a:t>А это Совушка – Сова пела свою песенку:</a:t>
            </a:r>
            <a:r>
              <a:rPr lang="en-US" sz="2400" dirty="0"/>
              <a:t> </a:t>
            </a:r>
            <a:r>
              <a:rPr lang="ru-RU" sz="2400" dirty="0"/>
              <a:t>У-Ух, У- Ух!  </a:t>
            </a:r>
            <a:br>
              <a:rPr lang="en-US" sz="2400" dirty="0"/>
            </a:br>
            <a:r>
              <a:rPr lang="ru-RU" sz="2400" dirty="0"/>
              <a:t>Как пела </a:t>
            </a:r>
            <a:r>
              <a:rPr lang="ru-RU" sz="2400" dirty="0" err="1"/>
              <a:t>совушка</a:t>
            </a:r>
            <a:r>
              <a:rPr lang="ru-RU" sz="2400" dirty="0"/>
              <a:t>?</a:t>
            </a:r>
          </a:p>
        </p:txBody>
      </p:sp>
      <p:pic>
        <p:nvPicPr>
          <p:cNvPr id="10" name="Рисунок 9" descr="https://zabavnik.club/wp-content/uploads/kartinka_dlya_detey_sova_3_12153057.jpg"/>
          <p:cNvPicPr/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1430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473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Фонетическая логосказка «Звук У»</vt:lpstr>
      <vt:lpstr>В одной сказочной стране жил - был звук У! </vt:lpstr>
      <vt:lpstr>Когда он пел свою любимую песенку, то губки делал трубочкой, вот так. Покажите.  И был у него звонкий голос и песенка у звука «У» получалась громкая, протяжная: «Уууууууу, Ууууууууу…», как будто бы что-то гудит.</vt:lpstr>
      <vt:lpstr>А что может гудеть?  Конечно, же, маленький паровозик. Он гудит очень громко:  «УУУУ! УУУУ!»  Давайте покажем, как.</vt:lpstr>
      <vt:lpstr>Со звуком У мы поиграем,  Погудим, созорничаем! Губки трубочкой поют,  Ветерку летать дают. Язычок нам не мешает, Он лежит и отдыхает.</vt:lpstr>
      <vt:lpstr>Услышали уточки весёлую песню паровозика. И стали петь:  «УУУ! УУУ! УУУ!». Давайте покажем, как пели уточки (громко и отрывисто). </vt:lpstr>
      <vt:lpstr>1-й,2-й шли утята 3-й, 4-й, - за водой. А за ними плелся 5-й, Позади бежал 6-й. А 7-й от них отстал,  А 8-й уже устал, А 9-й их догнал, А 10-й испугался Громко, громко закричал! Кря-кря-кря!  – Не кричи, Мы тут рядом, поищи.</vt:lpstr>
      <vt:lpstr>Были у  звука «У» друзья – девочка Уля и мальчик Устин.  Как звали девочку? Как звали мальчика? Кто запомнил?  Уля и Устин, качаясь на качелях тоже всё время пели, но только тихо: «Ууууууу... Уууууу…».  Если сделаем мы губки очень тоненькою трубкой Звук потом произнесем, то услышим: УУУУУУУ!  Покажите, как. </vt:lpstr>
      <vt:lpstr>Однажды Уля и Устин пошли гулять в лес и там услышали:   УУУ – УХ!  УУУ-УХ!  Кто же это?  А это Совушка – Сова пела свою песенку: У-Ух, У- Ух!   Как пела совушка?</vt:lpstr>
      <vt:lpstr>В дремучем лесу жили два добрых волчонка. Услышали они песенку паровозика, уточек, совушки-совы, Ули и Устина.  Им тоже захотелось спеть эту песенку.  И запели волчата: УУУУУУ!  УУУУУ! (протяжно)</vt:lpstr>
      <vt:lpstr>Скоро у Ули день рождения. Друзья приготовили подарки. Устин подарит удочку. </vt:lpstr>
      <vt:lpstr>Уточка подарит улитку.</vt:lpstr>
      <vt:lpstr>А волчата подарят – укроп. </vt:lpstr>
      <vt:lpstr>На дне рождения было много сладостей. Неожиданно Уля уронила мороженое. УУУХ! УУУХ!  Как Уля удивилась?</vt:lpstr>
      <vt:lpstr>Устин знает много слов, которые начинаются на звук У</vt:lpstr>
      <vt:lpstr>Что подарили друзья Уле?</vt:lpstr>
      <vt:lpstr>Вспомни и назови все слова на звук У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Логосказка</dc:title>
  <dc:creator>алена</dc:creator>
  <cp:lastModifiedBy>Ирина Дорофеева</cp:lastModifiedBy>
  <cp:revision>23</cp:revision>
  <dcterms:created xsi:type="dcterms:W3CDTF">2018-10-21T11:16:31Z</dcterms:created>
  <dcterms:modified xsi:type="dcterms:W3CDTF">2022-11-23T12:49:14Z</dcterms:modified>
</cp:coreProperties>
</file>