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5"/>
  </p:notesMasterIdLst>
  <p:sldIdLst>
    <p:sldId id="256" r:id="rId4"/>
    <p:sldId id="264" r:id="rId5"/>
    <p:sldId id="313" r:id="rId6"/>
    <p:sldId id="271" r:id="rId7"/>
    <p:sldId id="306" r:id="rId8"/>
    <p:sldId id="280" r:id="rId9"/>
    <p:sldId id="261" r:id="rId10"/>
    <p:sldId id="303" r:id="rId11"/>
    <p:sldId id="318" r:id="rId12"/>
    <p:sldId id="304" r:id="rId13"/>
    <p:sldId id="276" r:id="rId14"/>
    <p:sldId id="320" r:id="rId15"/>
    <p:sldId id="321" r:id="rId16"/>
    <p:sldId id="278" r:id="rId17"/>
    <p:sldId id="319" r:id="rId18"/>
    <p:sldId id="307" r:id="rId19"/>
    <p:sldId id="308" r:id="rId20"/>
    <p:sldId id="309" r:id="rId21"/>
    <p:sldId id="305" r:id="rId22"/>
    <p:sldId id="315" r:id="rId23"/>
    <p:sldId id="262" r:id="rId2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FBB"/>
    <a:srgbClr val="9AD3E9"/>
    <a:srgbClr val="F8B2A3"/>
    <a:srgbClr val="A4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2B1E4-8738-4B9B-807F-30EA38A08085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5DF0AC0-A743-47D2-9258-A92EA23D4CC5}">
      <dgm:prSet phldrT="[Текст]" custT="1"/>
      <dgm:spPr/>
      <dgm:t>
        <a:bodyPr/>
        <a:lstStyle/>
        <a:p>
          <a:r>
            <a:rPr lang="ru-RU" sz="1800" dirty="0" err="1" smtClean="0"/>
            <a:t>Удачноераспре</a:t>
          </a:r>
          <a:r>
            <a:rPr lang="ru-RU" sz="1800" dirty="0" smtClean="0"/>
            <a:t>-деление ролей</a:t>
          </a:r>
          <a:endParaRPr lang="ru-RU" sz="1800" dirty="0"/>
        </a:p>
      </dgm:t>
    </dgm:pt>
    <dgm:pt modelId="{02161949-480E-4B2D-95CC-CC7CC93FA642}" type="parTrans" cxnId="{499327FB-CBD7-4276-976E-8B0EF79B3B18}">
      <dgm:prSet/>
      <dgm:spPr/>
      <dgm:t>
        <a:bodyPr/>
        <a:lstStyle/>
        <a:p>
          <a:endParaRPr lang="ru-RU"/>
        </a:p>
      </dgm:t>
    </dgm:pt>
    <dgm:pt modelId="{620A6380-6082-43C8-B326-4B3A39ACA010}" type="sibTrans" cxnId="{499327FB-CBD7-4276-976E-8B0EF79B3B18}">
      <dgm:prSet/>
      <dgm:spPr/>
      <dgm:t>
        <a:bodyPr/>
        <a:lstStyle/>
        <a:p>
          <a:endParaRPr lang="ru-RU"/>
        </a:p>
      </dgm:t>
    </dgm:pt>
    <dgm:pt modelId="{8F869478-8AC4-43C5-AB98-5F54275902A1}">
      <dgm:prSet phldrT="[Текст]"/>
      <dgm:spPr/>
      <dgm:t>
        <a:bodyPr/>
        <a:lstStyle/>
        <a:p>
          <a:r>
            <a:rPr lang="ru-RU" dirty="0" smtClean="0"/>
            <a:t>Разбор ситуации и критериев</a:t>
          </a:r>
          <a:endParaRPr lang="ru-RU" dirty="0"/>
        </a:p>
      </dgm:t>
    </dgm:pt>
    <dgm:pt modelId="{560E10DD-A899-4719-8F82-1F0835C46B76}" type="parTrans" cxnId="{C2CC28BC-7A32-4DC7-B9E2-13FACEFE78A6}">
      <dgm:prSet/>
      <dgm:spPr/>
      <dgm:t>
        <a:bodyPr/>
        <a:lstStyle/>
        <a:p>
          <a:endParaRPr lang="ru-RU"/>
        </a:p>
      </dgm:t>
    </dgm:pt>
    <dgm:pt modelId="{96035D48-A46F-4162-8AFD-DF09DF5A7B81}" type="sibTrans" cxnId="{C2CC28BC-7A32-4DC7-B9E2-13FACEFE78A6}">
      <dgm:prSet/>
      <dgm:spPr/>
      <dgm:t>
        <a:bodyPr/>
        <a:lstStyle/>
        <a:p>
          <a:endParaRPr lang="ru-RU"/>
        </a:p>
      </dgm:t>
    </dgm:pt>
    <dgm:pt modelId="{87A2914D-3ED6-4F8B-9987-6BFC47F74D87}">
      <dgm:prSet phldrT="[Текст]" custT="1"/>
      <dgm:spPr/>
      <dgm:t>
        <a:bodyPr/>
        <a:lstStyle/>
        <a:p>
          <a:r>
            <a:rPr lang="ru-RU" sz="2000" dirty="0" err="1" smtClean="0"/>
            <a:t>Атмо</a:t>
          </a:r>
          <a:r>
            <a:rPr lang="ru-RU" sz="2000" dirty="0" smtClean="0"/>
            <a:t>-сфера</a:t>
          </a:r>
          <a:endParaRPr lang="ru-RU" sz="1300" dirty="0"/>
        </a:p>
      </dgm:t>
    </dgm:pt>
    <dgm:pt modelId="{44572C48-1EF1-4AE3-9165-F4AE28134D5E}" type="parTrans" cxnId="{CFC7E2A4-00D5-41DB-9BCF-B2D14C80F92E}">
      <dgm:prSet/>
      <dgm:spPr/>
      <dgm:t>
        <a:bodyPr/>
        <a:lstStyle/>
        <a:p>
          <a:endParaRPr lang="ru-RU"/>
        </a:p>
      </dgm:t>
    </dgm:pt>
    <dgm:pt modelId="{84E221E3-DEC0-455F-B151-DAB7916AC179}" type="sibTrans" cxnId="{CFC7E2A4-00D5-41DB-9BCF-B2D14C80F92E}">
      <dgm:prSet/>
      <dgm:spPr/>
      <dgm:t>
        <a:bodyPr/>
        <a:lstStyle/>
        <a:p>
          <a:endParaRPr lang="ru-RU"/>
        </a:p>
      </dgm:t>
    </dgm:pt>
    <dgm:pt modelId="{9BEB0104-6A15-4EC7-AECE-1063712ED1CE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400" b="1" dirty="0" smtClean="0"/>
            <a:t>Успех</a:t>
          </a:r>
          <a:endParaRPr lang="ru-RU" sz="1500" b="1" dirty="0"/>
        </a:p>
      </dgm:t>
    </dgm:pt>
    <dgm:pt modelId="{E3AE7EEC-00FE-414E-B373-04C092CE7EEE}" type="parTrans" cxnId="{12DF2F1E-A7EB-4D78-ADBF-12B826636D82}">
      <dgm:prSet/>
      <dgm:spPr/>
      <dgm:t>
        <a:bodyPr/>
        <a:lstStyle/>
        <a:p>
          <a:endParaRPr lang="ru-RU"/>
        </a:p>
      </dgm:t>
    </dgm:pt>
    <dgm:pt modelId="{21A4F936-1613-424E-8827-42AA26FAE851}" type="sibTrans" cxnId="{12DF2F1E-A7EB-4D78-ADBF-12B826636D82}">
      <dgm:prSet/>
      <dgm:spPr/>
      <dgm:t>
        <a:bodyPr/>
        <a:lstStyle/>
        <a:p>
          <a:endParaRPr lang="ru-RU"/>
        </a:p>
      </dgm:t>
    </dgm:pt>
    <dgm:pt modelId="{6FBFB8D4-FF93-461D-AC2D-486201FBF26A}" type="pres">
      <dgm:prSet presAssocID="{84E2B1E4-8738-4B9B-807F-30EA38A0808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52953F-5680-445D-A948-8AFB242E4227}" type="pres">
      <dgm:prSet presAssocID="{95DF0AC0-A743-47D2-9258-A92EA23D4CC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2B148-44DB-45E0-B591-0657BB2200EA}" type="pres">
      <dgm:prSet presAssocID="{620A6380-6082-43C8-B326-4B3A39ACA010}" presName="spacerL" presStyleCnt="0"/>
      <dgm:spPr/>
    </dgm:pt>
    <dgm:pt modelId="{9F202234-5B97-4D11-A9A8-01E1295AD6DB}" type="pres">
      <dgm:prSet presAssocID="{620A6380-6082-43C8-B326-4B3A39ACA01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983AC842-CB54-4100-A21A-2D5F27C237C6}" type="pres">
      <dgm:prSet presAssocID="{620A6380-6082-43C8-B326-4B3A39ACA010}" presName="spacerR" presStyleCnt="0"/>
      <dgm:spPr/>
    </dgm:pt>
    <dgm:pt modelId="{D6BC5D0F-2E9A-4FB2-B793-0AE00A086BAE}" type="pres">
      <dgm:prSet presAssocID="{8F869478-8AC4-43C5-AB98-5F54275902A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9DDF8-D1F7-4603-AE47-EE909AC82335}" type="pres">
      <dgm:prSet presAssocID="{96035D48-A46F-4162-8AFD-DF09DF5A7B81}" presName="spacerL" presStyleCnt="0"/>
      <dgm:spPr/>
    </dgm:pt>
    <dgm:pt modelId="{26D76CDF-FAF6-4066-AB9C-B5B0F6297E2E}" type="pres">
      <dgm:prSet presAssocID="{96035D48-A46F-4162-8AFD-DF09DF5A7B81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DF94C26-7CF9-417E-B33C-589A553BF8A8}" type="pres">
      <dgm:prSet presAssocID="{96035D48-A46F-4162-8AFD-DF09DF5A7B81}" presName="spacerR" presStyleCnt="0"/>
      <dgm:spPr/>
    </dgm:pt>
    <dgm:pt modelId="{6EF56815-868E-4A84-88B6-2C44D617E278}" type="pres">
      <dgm:prSet presAssocID="{87A2914D-3ED6-4F8B-9987-6BFC47F74D8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F3E44-AD73-4F4F-8806-9C45F65343ED}" type="pres">
      <dgm:prSet presAssocID="{84E221E3-DEC0-455F-B151-DAB7916AC179}" presName="spacerL" presStyleCnt="0"/>
      <dgm:spPr/>
    </dgm:pt>
    <dgm:pt modelId="{F785EE2C-E8AF-4858-A545-E8A03BA09E63}" type="pres">
      <dgm:prSet presAssocID="{84E221E3-DEC0-455F-B151-DAB7916AC179}" presName="sibTrans" presStyleLbl="sibTrans2D1" presStyleIdx="2" presStyleCnt="3"/>
      <dgm:spPr/>
      <dgm:t>
        <a:bodyPr/>
        <a:lstStyle/>
        <a:p>
          <a:endParaRPr lang="ru-RU"/>
        </a:p>
      </dgm:t>
    </dgm:pt>
    <dgm:pt modelId="{0D271F0B-6B2F-41A8-BE34-B8867F78DD4F}" type="pres">
      <dgm:prSet presAssocID="{84E221E3-DEC0-455F-B151-DAB7916AC179}" presName="spacerR" presStyleCnt="0"/>
      <dgm:spPr/>
    </dgm:pt>
    <dgm:pt modelId="{4937583F-0408-420E-BB9E-9B193354EEA3}" type="pres">
      <dgm:prSet presAssocID="{9BEB0104-6A15-4EC7-AECE-1063712ED1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CC28BC-7A32-4DC7-B9E2-13FACEFE78A6}" srcId="{84E2B1E4-8738-4B9B-807F-30EA38A08085}" destId="{8F869478-8AC4-43C5-AB98-5F54275902A1}" srcOrd="1" destOrd="0" parTransId="{560E10DD-A899-4719-8F82-1F0835C46B76}" sibTransId="{96035D48-A46F-4162-8AFD-DF09DF5A7B81}"/>
    <dgm:cxn modelId="{B6B591BB-0AF6-458D-AE0F-61B94FDCB1CF}" type="presOf" srcId="{9BEB0104-6A15-4EC7-AECE-1063712ED1CE}" destId="{4937583F-0408-420E-BB9E-9B193354EEA3}" srcOrd="0" destOrd="0" presId="urn:microsoft.com/office/officeart/2005/8/layout/equation1"/>
    <dgm:cxn modelId="{60BE378E-B9A5-4415-9D0A-074F62ECF7AE}" type="presOf" srcId="{84E221E3-DEC0-455F-B151-DAB7916AC179}" destId="{F785EE2C-E8AF-4858-A545-E8A03BA09E63}" srcOrd="0" destOrd="0" presId="urn:microsoft.com/office/officeart/2005/8/layout/equation1"/>
    <dgm:cxn modelId="{B42D1E86-0A03-46EA-9814-8B715C885580}" type="presOf" srcId="{84E2B1E4-8738-4B9B-807F-30EA38A08085}" destId="{6FBFB8D4-FF93-461D-AC2D-486201FBF26A}" srcOrd="0" destOrd="0" presId="urn:microsoft.com/office/officeart/2005/8/layout/equation1"/>
    <dgm:cxn modelId="{61253F5D-9523-40BD-A7EE-F39C514C78F3}" type="presOf" srcId="{8F869478-8AC4-43C5-AB98-5F54275902A1}" destId="{D6BC5D0F-2E9A-4FB2-B793-0AE00A086BAE}" srcOrd="0" destOrd="0" presId="urn:microsoft.com/office/officeart/2005/8/layout/equation1"/>
    <dgm:cxn modelId="{AEC0ECB2-EBBC-497E-846A-BF18A78A0C09}" type="presOf" srcId="{87A2914D-3ED6-4F8B-9987-6BFC47F74D87}" destId="{6EF56815-868E-4A84-88B6-2C44D617E278}" srcOrd="0" destOrd="0" presId="urn:microsoft.com/office/officeart/2005/8/layout/equation1"/>
    <dgm:cxn modelId="{D3B1D899-245E-4A03-B9D7-59D9569604FC}" type="presOf" srcId="{620A6380-6082-43C8-B326-4B3A39ACA010}" destId="{9F202234-5B97-4D11-A9A8-01E1295AD6DB}" srcOrd="0" destOrd="0" presId="urn:microsoft.com/office/officeart/2005/8/layout/equation1"/>
    <dgm:cxn modelId="{CFC7E2A4-00D5-41DB-9BCF-B2D14C80F92E}" srcId="{84E2B1E4-8738-4B9B-807F-30EA38A08085}" destId="{87A2914D-3ED6-4F8B-9987-6BFC47F74D87}" srcOrd="2" destOrd="0" parTransId="{44572C48-1EF1-4AE3-9165-F4AE28134D5E}" sibTransId="{84E221E3-DEC0-455F-B151-DAB7916AC179}"/>
    <dgm:cxn modelId="{499327FB-CBD7-4276-976E-8B0EF79B3B18}" srcId="{84E2B1E4-8738-4B9B-807F-30EA38A08085}" destId="{95DF0AC0-A743-47D2-9258-A92EA23D4CC5}" srcOrd="0" destOrd="0" parTransId="{02161949-480E-4B2D-95CC-CC7CC93FA642}" sibTransId="{620A6380-6082-43C8-B326-4B3A39ACA010}"/>
    <dgm:cxn modelId="{12DF2F1E-A7EB-4D78-ADBF-12B826636D82}" srcId="{84E2B1E4-8738-4B9B-807F-30EA38A08085}" destId="{9BEB0104-6A15-4EC7-AECE-1063712ED1CE}" srcOrd="3" destOrd="0" parTransId="{E3AE7EEC-00FE-414E-B373-04C092CE7EEE}" sibTransId="{21A4F936-1613-424E-8827-42AA26FAE851}"/>
    <dgm:cxn modelId="{C92B5828-9532-4A14-BAE5-9B6AA9906CFF}" type="presOf" srcId="{95DF0AC0-A743-47D2-9258-A92EA23D4CC5}" destId="{2052953F-5680-445D-A948-8AFB242E4227}" srcOrd="0" destOrd="0" presId="urn:microsoft.com/office/officeart/2005/8/layout/equation1"/>
    <dgm:cxn modelId="{DCB15880-C5E1-4304-9F67-92C7005FBFFD}" type="presOf" srcId="{96035D48-A46F-4162-8AFD-DF09DF5A7B81}" destId="{26D76CDF-FAF6-4066-AB9C-B5B0F6297E2E}" srcOrd="0" destOrd="0" presId="urn:microsoft.com/office/officeart/2005/8/layout/equation1"/>
    <dgm:cxn modelId="{D3AA8057-0662-4E03-AABC-53757E78E4C6}" type="presParOf" srcId="{6FBFB8D4-FF93-461D-AC2D-486201FBF26A}" destId="{2052953F-5680-445D-A948-8AFB242E4227}" srcOrd="0" destOrd="0" presId="urn:microsoft.com/office/officeart/2005/8/layout/equation1"/>
    <dgm:cxn modelId="{8E3363A1-67EF-4920-B955-2E35229D95FA}" type="presParOf" srcId="{6FBFB8D4-FF93-461D-AC2D-486201FBF26A}" destId="{5F82B148-44DB-45E0-B591-0657BB2200EA}" srcOrd="1" destOrd="0" presId="urn:microsoft.com/office/officeart/2005/8/layout/equation1"/>
    <dgm:cxn modelId="{D3AE6AC9-54D7-424D-8A90-E4C14F5CF0F7}" type="presParOf" srcId="{6FBFB8D4-FF93-461D-AC2D-486201FBF26A}" destId="{9F202234-5B97-4D11-A9A8-01E1295AD6DB}" srcOrd="2" destOrd="0" presId="urn:microsoft.com/office/officeart/2005/8/layout/equation1"/>
    <dgm:cxn modelId="{80AFE360-3E77-41C1-BB9E-112168120F34}" type="presParOf" srcId="{6FBFB8D4-FF93-461D-AC2D-486201FBF26A}" destId="{983AC842-CB54-4100-A21A-2D5F27C237C6}" srcOrd="3" destOrd="0" presId="urn:microsoft.com/office/officeart/2005/8/layout/equation1"/>
    <dgm:cxn modelId="{811F8D84-B3E5-42DF-A41E-278E610AE966}" type="presParOf" srcId="{6FBFB8D4-FF93-461D-AC2D-486201FBF26A}" destId="{D6BC5D0F-2E9A-4FB2-B793-0AE00A086BAE}" srcOrd="4" destOrd="0" presId="urn:microsoft.com/office/officeart/2005/8/layout/equation1"/>
    <dgm:cxn modelId="{B729774A-DB1E-471D-8306-5A03DAC7E004}" type="presParOf" srcId="{6FBFB8D4-FF93-461D-AC2D-486201FBF26A}" destId="{3229DDF8-D1F7-4603-AE47-EE909AC82335}" srcOrd="5" destOrd="0" presId="urn:microsoft.com/office/officeart/2005/8/layout/equation1"/>
    <dgm:cxn modelId="{C74B0F52-50C9-4843-B161-7E1EF0468FAE}" type="presParOf" srcId="{6FBFB8D4-FF93-461D-AC2D-486201FBF26A}" destId="{26D76CDF-FAF6-4066-AB9C-B5B0F6297E2E}" srcOrd="6" destOrd="0" presId="urn:microsoft.com/office/officeart/2005/8/layout/equation1"/>
    <dgm:cxn modelId="{1133F681-1751-4ACA-A5A1-23C749067557}" type="presParOf" srcId="{6FBFB8D4-FF93-461D-AC2D-486201FBF26A}" destId="{CDF94C26-7CF9-417E-B33C-589A553BF8A8}" srcOrd="7" destOrd="0" presId="urn:microsoft.com/office/officeart/2005/8/layout/equation1"/>
    <dgm:cxn modelId="{CD2EC7FE-E4E2-44C7-9D90-1558EDEFF96C}" type="presParOf" srcId="{6FBFB8D4-FF93-461D-AC2D-486201FBF26A}" destId="{6EF56815-868E-4A84-88B6-2C44D617E278}" srcOrd="8" destOrd="0" presId="urn:microsoft.com/office/officeart/2005/8/layout/equation1"/>
    <dgm:cxn modelId="{666D174D-7794-4CF9-B7BE-F3A29090A8C6}" type="presParOf" srcId="{6FBFB8D4-FF93-461D-AC2D-486201FBF26A}" destId="{32EF3E44-AD73-4F4F-8806-9C45F65343ED}" srcOrd="9" destOrd="0" presId="urn:microsoft.com/office/officeart/2005/8/layout/equation1"/>
    <dgm:cxn modelId="{575E4D4F-8DBC-4BC4-8AD6-AC327D8F8648}" type="presParOf" srcId="{6FBFB8D4-FF93-461D-AC2D-486201FBF26A}" destId="{F785EE2C-E8AF-4858-A545-E8A03BA09E63}" srcOrd="10" destOrd="0" presId="urn:microsoft.com/office/officeart/2005/8/layout/equation1"/>
    <dgm:cxn modelId="{7B49D3FB-DDC7-42FC-84C6-387EB2A3D213}" type="presParOf" srcId="{6FBFB8D4-FF93-461D-AC2D-486201FBF26A}" destId="{0D271F0B-6B2F-41A8-BE34-B8867F78DD4F}" srcOrd="11" destOrd="0" presId="urn:microsoft.com/office/officeart/2005/8/layout/equation1"/>
    <dgm:cxn modelId="{51CAF67C-50D4-40E4-896B-53F6C13AE643}" type="presParOf" srcId="{6FBFB8D4-FF93-461D-AC2D-486201FBF26A}" destId="{4937583F-0408-420E-BB9E-9B193354EEA3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2953F-5680-445D-A948-8AFB242E4227}">
      <dsp:nvSpPr>
        <dsp:cNvPr id="0" name=""/>
        <dsp:cNvSpPr/>
      </dsp:nvSpPr>
      <dsp:spPr>
        <a:xfrm>
          <a:off x="4808" y="1364072"/>
          <a:ext cx="1335854" cy="13358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Удачноераспре</a:t>
          </a:r>
          <a:r>
            <a:rPr lang="ru-RU" sz="1800" kern="1200" dirty="0" smtClean="0"/>
            <a:t>-деление ролей</a:t>
          </a:r>
          <a:endParaRPr lang="ru-RU" sz="1800" kern="1200" dirty="0"/>
        </a:p>
      </dsp:txBody>
      <dsp:txXfrm>
        <a:off x="200439" y="1559703"/>
        <a:ext cx="944592" cy="944592"/>
      </dsp:txXfrm>
    </dsp:sp>
    <dsp:sp modelId="{9F202234-5B97-4D11-A9A8-01E1295AD6DB}">
      <dsp:nvSpPr>
        <dsp:cNvPr id="0" name=""/>
        <dsp:cNvSpPr/>
      </dsp:nvSpPr>
      <dsp:spPr>
        <a:xfrm>
          <a:off x="1449133" y="1644602"/>
          <a:ext cx="774795" cy="774795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551832" y="1940884"/>
        <a:ext cx="569397" cy="182231"/>
      </dsp:txXfrm>
    </dsp:sp>
    <dsp:sp modelId="{D6BC5D0F-2E9A-4FB2-B793-0AE00A086BAE}">
      <dsp:nvSpPr>
        <dsp:cNvPr id="0" name=""/>
        <dsp:cNvSpPr/>
      </dsp:nvSpPr>
      <dsp:spPr>
        <a:xfrm>
          <a:off x="2332400" y="1364072"/>
          <a:ext cx="1335854" cy="13358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Разбор ситуации и критериев</a:t>
          </a:r>
          <a:endParaRPr lang="ru-RU" sz="1500" kern="1200" dirty="0"/>
        </a:p>
      </dsp:txBody>
      <dsp:txXfrm>
        <a:off x="2528031" y="1559703"/>
        <a:ext cx="944592" cy="944592"/>
      </dsp:txXfrm>
    </dsp:sp>
    <dsp:sp modelId="{26D76CDF-FAF6-4066-AB9C-B5B0F6297E2E}">
      <dsp:nvSpPr>
        <dsp:cNvPr id="0" name=""/>
        <dsp:cNvSpPr/>
      </dsp:nvSpPr>
      <dsp:spPr>
        <a:xfrm>
          <a:off x="3776726" y="1644602"/>
          <a:ext cx="774795" cy="774795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879425" y="1940884"/>
        <a:ext cx="569397" cy="182231"/>
      </dsp:txXfrm>
    </dsp:sp>
    <dsp:sp modelId="{6EF56815-868E-4A84-88B6-2C44D617E278}">
      <dsp:nvSpPr>
        <dsp:cNvPr id="0" name=""/>
        <dsp:cNvSpPr/>
      </dsp:nvSpPr>
      <dsp:spPr>
        <a:xfrm>
          <a:off x="4659993" y="1364072"/>
          <a:ext cx="1335854" cy="13358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Атмо</a:t>
          </a:r>
          <a:r>
            <a:rPr lang="ru-RU" sz="2000" kern="1200" dirty="0" smtClean="0"/>
            <a:t>-сфера</a:t>
          </a:r>
          <a:endParaRPr lang="ru-RU" sz="1300" kern="1200" dirty="0"/>
        </a:p>
      </dsp:txBody>
      <dsp:txXfrm>
        <a:off x="4855624" y="1559703"/>
        <a:ext cx="944592" cy="944592"/>
      </dsp:txXfrm>
    </dsp:sp>
    <dsp:sp modelId="{F785EE2C-E8AF-4858-A545-E8A03BA09E63}">
      <dsp:nvSpPr>
        <dsp:cNvPr id="0" name=""/>
        <dsp:cNvSpPr/>
      </dsp:nvSpPr>
      <dsp:spPr>
        <a:xfrm>
          <a:off x="6104318" y="1644602"/>
          <a:ext cx="774795" cy="774795"/>
        </a:xfrm>
        <a:prstGeom prst="mathEqual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207017" y="1804210"/>
        <a:ext cx="569397" cy="455579"/>
      </dsp:txXfrm>
    </dsp:sp>
    <dsp:sp modelId="{4937583F-0408-420E-BB9E-9B193354EEA3}">
      <dsp:nvSpPr>
        <dsp:cNvPr id="0" name=""/>
        <dsp:cNvSpPr/>
      </dsp:nvSpPr>
      <dsp:spPr>
        <a:xfrm>
          <a:off x="6987585" y="1364072"/>
          <a:ext cx="1335854" cy="1335854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Успех</a:t>
          </a:r>
          <a:endParaRPr lang="ru-RU" sz="1500" b="1" kern="1200" dirty="0"/>
        </a:p>
      </dsp:txBody>
      <dsp:txXfrm>
        <a:off x="7183216" y="1559703"/>
        <a:ext cx="944592" cy="944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23928" y="2283718"/>
            <a:ext cx="5220072" cy="1080120"/>
          </a:xfrm>
        </p:spPr>
        <p:txBody>
          <a:bodyPr/>
          <a:lstStyle/>
          <a:p>
            <a:pPr lvl="0"/>
            <a:r>
              <a:rPr lang="ru-RU" altLang="ko-KR" dirty="0" smtClean="0">
                <a:ea typeface="맑은 고딕" pitchFamily="50" charset="-127"/>
              </a:rPr>
              <a:t>Ролевые игры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23928" y="3363837"/>
            <a:ext cx="5219924" cy="50405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b="1" dirty="0" smtClean="0"/>
              <a:t>как симулятор жизненных ситуаций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b="1" dirty="0" smtClean="0"/>
              <a:t>на уроках английского языка</a:t>
            </a:r>
            <a:endParaRPr lang="en-US" altLang="ko-K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4299942"/>
            <a:ext cx="5439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Анна Вячеславовна Михеичева, учитель МОУ «Гимназия №3» г. Ярославля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50519" y="2378585"/>
            <a:ext cx="129393" cy="1440160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Преимущества с точки зрения учителя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95736" y="1419622"/>
            <a:ext cx="6552728" cy="914400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0" name="TextBox 10"/>
          <p:cNvSpPr txBox="1"/>
          <p:nvPr/>
        </p:nvSpPr>
        <p:spPr bwMode="auto">
          <a:xfrm>
            <a:off x="3310953" y="1645838"/>
            <a:ext cx="4752528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контроль </a:t>
            </a:r>
            <a:r>
              <a:rPr lang="ru-RU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сформированности</a:t>
            </a:r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умения 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говорения. 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99451" y="2352996"/>
            <a:ext cx="6552728" cy="914400"/>
            <a:chOff x="1151472" y="3187501"/>
            <a:chExt cx="6552728" cy="914400"/>
          </a:xfrm>
        </p:grpSpPr>
        <p:sp>
          <p:nvSpPr>
            <p:cNvPr id="17" name="Pentagon 1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96445" y="3276023"/>
            <a:ext cx="6552728" cy="914400"/>
            <a:chOff x="1151472" y="3187501"/>
            <a:chExt cx="6552728" cy="914400"/>
          </a:xfrm>
        </p:grpSpPr>
        <p:sp>
          <p:nvSpPr>
            <p:cNvPr id="21" name="Pentagon 20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Diamond 22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2447157" y="163480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447157" y="255933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10"/>
          <p:cNvSpPr txBox="1"/>
          <p:nvPr/>
        </p:nvSpPr>
        <p:spPr bwMode="auto">
          <a:xfrm>
            <a:off x="3320680" y="2658162"/>
            <a:ext cx="4752528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выявление лакун </a:t>
            </a:r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 знаниях 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учащихся.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10"/>
          <p:cNvSpPr txBox="1"/>
          <p:nvPr/>
        </p:nvSpPr>
        <p:spPr bwMode="auto">
          <a:xfrm>
            <a:off x="3320680" y="3594723"/>
            <a:ext cx="4752528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создание ситуации 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успеха. 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2473411" y="1687193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2473410" y="2635154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2464952" y="3556912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0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565" y="203251"/>
            <a:ext cx="9144000" cy="576064"/>
          </a:xfrm>
        </p:spPr>
        <p:txBody>
          <a:bodyPr/>
          <a:lstStyle/>
          <a:p>
            <a:r>
              <a:rPr lang="ru-RU" dirty="0"/>
              <a:t>Формы организации ролевой </a:t>
            </a:r>
            <a:r>
              <a:rPr lang="ru-RU" dirty="0" smtClean="0"/>
              <a:t>игры</a:t>
            </a:r>
          </a:p>
          <a:p>
            <a:r>
              <a:rPr lang="ru-RU" sz="1800" dirty="0" smtClean="0"/>
              <a:t>для старших классов</a:t>
            </a:r>
            <a:endParaRPr lang="ru-RU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3229757" y="2417777"/>
            <a:ext cx="2684487" cy="2314213"/>
            <a:chOff x="2925524" y="1738807"/>
            <a:chExt cx="3292952" cy="2838752"/>
          </a:xfrm>
        </p:grpSpPr>
        <p:sp>
          <p:nvSpPr>
            <p:cNvPr id="5" name="Isosceles Triangle 7"/>
            <p:cNvSpPr/>
            <p:nvPr/>
          </p:nvSpPr>
          <p:spPr>
            <a:xfrm>
              <a:off x="3753374" y="1738807"/>
              <a:ext cx="1637253" cy="1411425"/>
            </a:xfrm>
            <a:custGeom>
              <a:avLst/>
              <a:gdLst/>
              <a:ahLst/>
              <a:cxnLst/>
              <a:rect l="l" t="t" r="r" b="b"/>
              <a:pathLst>
                <a:path w="1637253" h="1411425">
                  <a:moveTo>
                    <a:pt x="818626" y="0"/>
                  </a:moveTo>
                  <a:lnTo>
                    <a:pt x="1637253" y="1411425"/>
                  </a:lnTo>
                  <a:lnTo>
                    <a:pt x="0" y="14114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Isosceles Triangle 1"/>
            <p:cNvSpPr/>
            <p:nvPr/>
          </p:nvSpPr>
          <p:spPr>
            <a:xfrm>
              <a:off x="4604253" y="3206774"/>
              <a:ext cx="1614223" cy="1370785"/>
            </a:xfrm>
            <a:custGeom>
              <a:avLst/>
              <a:gdLst/>
              <a:ahLst/>
              <a:cxnLst/>
              <a:rect l="l" t="t" r="r" b="b"/>
              <a:pathLst>
                <a:path w="1614223" h="1370785">
                  <a:moveTo>
                    <a:pt x="0" y="0"/>
                  </a:moveTo>
                  <a:lnTo>
                    <a:pt x="819168" y="0"/>
                  </a:lnTo>
                  <a:lnTo>
                    <a:pt x="1614223" y="1370785"/>
                  </a:lnTo>
                  <a:lnTo>
                    <a:pt x="0" y="13707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2925524" y="3206774"/>
              <a:ext cx="1598321" cy="1370785"/>
            </a:xfrm>
            <a:custGeom>
              <a:avLst/>
              <a:gdLst/>
              <a:ahLst/>
              <a:cxnLst/>
              <a:rect l="l" t="t" r="r" b="b"/>
              <a:pathLst>
                <a:path w="1598321" h="1370785">
                  <a:moveTo>
                    <a:pt x="795055" y="0"/>
                  </a:moveTo>
                  <a:lnTo>
                    <a:pt x="1598321" y="0"/>
                  </a:lnTo>
                  <a:lnTo>
                    <a:pt x="1598321" y="1370785"/>
                  </a:lnTo>
                  <a:lnTo>
                    <a:pt x="0" y="13707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1010" y="3564298"/>
            <a:ext cx="2592287" cy="863358"/>
            <a:chOff x="803640" y="3362835"/>
            <a:chExt cx="2059657" cy="863358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dirty="0"/>
                <a:t>итог </a:t>
              </a:r>
              <a:r>
                <a:rPr lang="ru-RU" sz="1200" dirty="0" smtClean="0"/>
                <a:t>подводит учащийся,</a:t>
              </a:r>
            </a:p>
            <a:p>
              <a:pPr algn="r"/>
              <a:r>
                <a:rPr lang="ru-RU" sz="1200" dirty="0" smtClean="0"/>
                <a:t>играющий </a:t>
              </a:r>
              <a:r>
                <a:rPr lang="ru-RU" sz="1200" dirty="0"/>
                <a:t>роль </a:t>
              </a:r>
              <a:r>
                <a:rPr lang="ru-RU" sz="1200" dirty="0" smtClean="0"/>
                <a:t>ведущего.</a:t>
              </a:r>
              <a:endParaRPr lang="ru-RU" sz="1200" dirty="0"/>
            </a:p>
            <a:p>
              <a:pPr algn="r"/>
              <a:r>
                <a:rPr lang="ru-RU" sz="1200" dirty="0"/>
                <a:t>Например, «Пусть говорят»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Телевизионное </a:t>
              </a:r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шоу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86672" y="3564298"/>
            <a:ext cx="2705808" cy="1232690"/>
            <a:chOff x="803640" y="3362835"/>
            <a:chExt cx="2059657" cy="1232690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каждый участник </a:t>
              </a:r>
              <a:r>
                <a:rPr lang="ru-RU" sz="1200" dirty="0" smtClean="0"/>
                <a:t>знает тайную</a:t>
              </a:r>
            </a:p>
            <a:p>
              <a:r>
                <a:rPr lang="ru-RU" sz="1200" dirty="0" smtClean="0"/>
                <a:t>информацию.</a:t>
              </a:r>
              <a:endParaRPr lang="ru-RU" sz="1200" dirty="0"/>
            </a:p>
            <a:p>
              <a:r>
                <a:rPr lang="ru-RU" sz="1200" dirty="0"/>
                <a:t>В конце </a:t>
              </a:r>
              <a:r>
                <a:rPr lang="ru-RU" sz="1200" dirty="0" smtClean="0"/>
                <a:t>игры учащиеся </a:t>
              </a:r>
              <a:r>
                <a:rPr lang="ru-RU" sz="1200" dirty="0"/>
                <a:t>принимают решение, а учитель </a:t>
              </a:r>
              <a:r>
                <a:rPr lang="ru-RU" sz="1200" dirty="0" smtClean="0"/>
                <a:t>озвучивает</a:t>
              </a:r>
            </a:p>
            <a:p>
              <a:r>
                <a:rPr lang="ru-RU" sz="1200" dirty="0" smtClean="0"/>
                <a:t>последствия </a:t>
              </a:r>
              <a:r>
                <a:rPr lang="ru-RU" sz="1200" dirty="0"/>
                <a:t>данного решения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Квест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75856" y="1276344"/>
            <a:ext cx="2592287" cy="1048024"/>
            <a:chOff x="803640" y="3362835"/>
            <a:chExt cx="2059657" cy="1048024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/>
                <a:t>заседание группы </a:t>
              </a:r>
              <a:r>
                <a:rPr lang="ru-RU" sz="1200" dirty="0" smtClean="0"/>
                <a:t>людей:</a:t>
              </a:r>
            </a:p>
            <a:p>
              <a:pPr algn="ctr"/>
              <a:r>
                <a:rPr lang="ru-RU" sz="1200" dirty="0" smtClean="0"/>
                <a:t>школьный </a:t>
              </a:r>
              <a:r>
                <a:rPr lang="ru-RU" sz="1200" dirty="0"/>
                <a:t>совет; семейный совет с приглашением </a:t>
              </a:r>
              <a:r>
                <a:rPr lang="ru-RU" sz="1200" dirty="0" smtClean="0"/>
                <a:t>специалистов и т.п.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Круглый </a:t>
              </a:r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стол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Rounded Rectangle 7">
            <a:extLst>
              <a:ext uri="{FF2B5EF4-FFF2-40B4-BE49-F238E27FC236}">
                <a16:creationId xmlns:a16="http://schemas.microsoft.com/office/drawing/2014/main" xmlns="" id="{0F8EADB8-1439-4112-8D55-BE5451EB8573}"/>
              </a:ext>
            </a:extLst>
          </p:cNvPr>
          <p:cNvSpPr/>
          <p:nvPr/>
        </p:nvSpPr>
        <p:spPr>
          <a:xfrm>
            <a:off x="3871429" y="3960725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xmlns="" id="{1DA50799-C094-4850-957F-2A8EE583367B}"/>
              </a:ext>
            </a:extLst>
          </p:cNvPr>
          <p:cNvSpPr/>
          <p:nvPr/>
        </p:nvSpPr>
        <p:spPr>
          <a:xfrm flipH="1">
            <a:off x="4395125" y="3028137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xmlns="" id="{0D33B8D0-699E-42C3-8D4E-28D828460313}"/>
              </a:ext>
            </a:extLst>
          </p:cNvPr>
          <p:cNvSpPr/>
          <p:nvPr/>
        </p:nvSpPr>
        <p:spPr>
          <a:xfrm rot="2700000">
            <a:off x="4934783" y="396248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71121"/>
            <a:ext cx="2629061" cy="19717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36" y="1147864"/>
            <a:ext cx="2625922" cy="166086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868143" y="2859782"/>
            <a:ext cx="302433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Компоненты успеха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83143218"/>
              </p:ext>
            </p:extLst>
          </p:nvPr>
        </p:nvGraphicFramePr>
        <p:xfrm>
          <a:off x="407876" y="667390"/>
          <a:ext cx="83282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2272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763688" y="2643759"/>
            <a:ext cx="7380312" cy="1080120"/>
          </a:xfrm>
        </p:spPr>
        <p:txBody>
          <a:bodyPr/>
          <a:lstStyle/>
          <a:p>
            <a:pPr algn="ctr"/>
            <a:r>
              <a:rPr lang="ru-RU" dirty="0" smtClean="0"/>
              <a:t>Как оценить работу учащихся?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926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564" y="123478"/>
            <a:ext cx="9144000" cy="576064"/>
          </a:xfrm>
        </p:spPr>
        <p:txBody>
          <a:bodyPr/>
          <a:lstStyle/>
          <a:p>
            <a:r>
              <a:rPr lang="ru-RU" dirty="0"/>
              <a:t>Критерии оценивания</a:t>
            </a:r>
          </a:p>
        </p:txBody>
      </p:sp>
      <p:sp>
        <p:nvSpPr>
          <p:cNvPr id="5" name="Right Triangle 4"/>
          <p:cNvSpPr/>
          <p:nvPr/>
        </p:nvSpPr>
        <p:spPr>
          <a:xfrm>
            <a:off x="4644008" y="2643758"/>
            <a:ext cx="1063076" cy="1063075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 rot="10800000">
            <a:off x="3448912" y="1448861"/>
            <a:ext cx="1063076" cy="2261485"/>
            <a:chOff x="4630955" y="3880561"/>
            <a:chExt cx="914400" cy="1945207"/>
          </a:xfrm>
        </p:grpSpPr>
        <p:sp>
          <p:nvSpPr>
            <p:cNvPr id="8" name="Right Triangle 7"/>
            <p:cNvSpPr/>
            <p:nvPr/>
          </p:nvSpPr>
          <p:spPr>
            <a:xfrm>
              <a:off x="4630955" y="3880561"/>
              <a:ext cx="914400" cy="9144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ight Triangle 8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7" y="1851390"/>
            <a:ext cx="3125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Активное </a:t>
            </a:r>
            <a:r>
              <a:rPr lang="ru-RU" sz="1400" b="1" dirty="0"/>
              <a:t>участие в обсуждении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5626" y="3037457"/>
            <a:ext cx="2768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Наличие/отсутствие ошибок,</a:t>
            </a:r>
          </a:p>
          <a:p>
            <a:r>
              <a:rPr lang="ru-RU" sz="1400" b="1" dirty="0" smtClean="0"/>
              <a:t>мешающих </a:t>
            </a:r>
            <a:r>
              <a:rPr lang="ru-RU" sz="1400" b="1" dirty="0"/>
              <a:t>пониманию речи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2927658"/>
            <a:ext cx="3115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Соответствие </a:t>
            </a:r>
            <a:r>
              <a:rPr lang="ru-RU" sz="1400" b="1" dirty="0"/>
              <a:t>полученной роли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57918" y="2661653"/>
            <a:ext cx="55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68763" y="3051876"/>
            <a:ext cx="55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7918" y="1851389"/>
            <a:ext cx="55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14" y="3499122"/>
            <a:ext cx="1193304" cy="1491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2603" y="4430887"/>
            <a:ext cx="206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Ситуации успеха!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7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411760" y="2643759"/>
            <a:ext cx="6732240" cy="1080120"/>
          </a:xfrm>
        </p:spPr>
        <p:txBody>
          <a:bodyPr/>
          <a:lstStyle/>
          <a:p>
            <a:pPr algn="ctr"/>
            <a:r>
              <a:rPr lang="ru-RU" dirty="0" smtClean="0"/>
              <a:t>Надо </a:t>
            </a:r>
            <a:r>
              <a:rPr lang="ru-RU" dirty="0"/>
              <a:t>ли готовить ребят </a:t>
            </a:r>
            <a:endParaRPr lang="ru-RU" dirty="0" smtClean="0"/>
          </a:p>
          <a:p>
            <a:pPr algn="ctr"/>
            <a:r>
              <a:rPr lang="ru-RU" dirty="0" smtClean="0"/>
              <a:t>к </a:t>
            </a:r>
            <a:r>
              <a:rPr lang="ru-RU" dirty="0"/>
              <a:t>первой ролевой игре?</a:t>
            </a:r>
          </a:p>
        </p:txBody>
      </p:sp>
    </p:spTree>
    <p:extLst>
      <p:ext uri="{BB962C8B-B14F-4D97-AF65-F5344CB8AC3E}">
        <p14:creationId xmlns:p14="http://schemas.microsoft.com/office/powerpoint/2010/main" val="830608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/>
              <a:t>Подготовка детей к ролевой игре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843810" y="1707654"/>
            <a:ext cx="7488832" cy="1512168"/>
          </a:xfrm>
        </p:spPr>
        <p:txBody>
          <a:bodyPr wrap="none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err="1" smtClean="0"/>
              <a:t>безоценочные</a:t>
            </a:r>
            <a:r>
              <a:rPr lang="ru-RU" sz="1800" dirty="0" smtClean="0"/>
              <a:t> </a:t>
            </a:r>
            <a:r>
              <a:rPr lang="ru-RU" sz="1800" dirty="0"/>
              <a:t>пробные упражнения на свободное </a:t>
            </a:r>
            <a:r>
              <a:rPr lang="ru-RU" sz="1800" dirty="0" smtClean="0"/>
              <a:t>говорение</a:t>
            </a:r>
          </a:p>
          <a:p>
            <a:pPr algn="l"/>
            <a:r>
              <a:rPr lang="ru-RU" sz="1800" dirty="0" smtClean="0"/>
              <a:t> </a:t>
            </a:r>
            <a:r>
              <a:rPr lang="ru-RU" sz="1800" dirty="0"/>
              <a:t>(неконтролируемый </a:t>
            </a:r>
            <a:r>
              <a:rPr lang="ru-RU" sz="1800" dirty="0" err="1"/>
              <a:t>полилог</a:t>
            </a:r>
            <a:r>
              <a:rPr lang="ru-RU" sz="1800" dirty="0"/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/>
              <a:t>мини </a:t>
            </a:r>
            <a:r>
              <a:rPr lang="ru-RU" sz="1800" dirty="0"/>
              <a:t>ролевые игры без подготовки дома (в парах и небольших группах)</a:t>
            </a:r>
          </a:p>
          <a:p>
            <a:pPr algn="l"/>
            <a:endParaRPr lang="ru-RU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16226" y="91556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С чего начать?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075806"/>
            <a:ext cx="3918198" cy="16325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8104" y="4305367"/>
            <a:ext cx="21066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Timesaver Speaking Activities,</a:t>
            </a:r>
          </a:p>
          <a:p>
            <a:r>
              <a:rPr lang="en-US" sz="1100" dirty="0" smtClean="0"/>
              <a:t>Mary Glasgow Magazines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344608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/>
              <a:t>Подготовка детей к ролевой игре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1115616" y="915566"/>
            <a:ext cx="7488832" cy="3888432"/>
          </a:xfrm>
        </p:spPr>
        <p:txBody>
          <a:bodyPr wrap="none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/>
              <a:t>ознакомление </a:t>
            </a:r>
            <a:r>
              <a:rPr lang="ru-RU" sz="1800" dirty="0"/>
              <a:t>учащихся с форматом данного урока, </a:t>
            </a:r>
            <a:endParaRPr lang="ru-RU" sz="1800" dirty="0" smtClean="0"/>
          </a:p>
          <a:p>
            <a:pPr algn="l"/>
            <a:r>
              <a:rPr lang="ru-RU" sz="1800" dirty="0" smtClean="0"/>
              <a:t>критериями </a:t>
            </a:r>
            <a:r>
              <a:rPr lang="ru-RU" sz="1800" dirty="0"/>
              <a:t>оценивания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/>
              <a:t>совместное </a:t>
            </a:r>
            <a:r>
              <a:rPr lang="ru-RU" sz="1800" dirty="0"/>
              <a:t>прочтение вступительной информации по игре </a:t>
            </a:r>
            <a:endParaRPr lang="ru-RU" sz="1800" dirty="0" smtClean="0"/>
          </a:p>
          <a:p>
            <a:pPr algn="l"/>
            <a:r>
              <a:rPr lang="ru-RU" sz="1800" dirty="0" smtClean="0"/>
              <a:t>(</a:t>
            </a:r>
            <a:r>
              <a:rPr lang="en-US" sz="1800" dirty="0"/>
              <a:t>Introduction card</a:t>
            </a:r>
            <a:r>
              <a:rPr lang="ru-RU" sz="1800" dirty="0" smtClean="0"/>
              <a:t>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/>
              <a:t>распределение </a:t>
            </a:r>
            <a:r>
              <a:rPr lang="ru-RU" sz="1800" dirty="0"/>
              <a:t>ролей </a:t>
            </a:r>
            <a:endParaRPr lang="ru-RU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/>
              <a:t>выдача </a:t>
            </a:r>
            <a:r>
              <a:rPr lang="ru-RU" sz="1800" dirty="0"/>
              <a:t>индивидуальных ролевых </a:t>
            </a:r>
            <a:r>
              <a:rPr lang="ru-RU" sz="1800" dirty="0" smtClean="0"/>
              <a:t>карточек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/>
              <a:t>индивидуальный </a:t>
            </a:r>
            <a:r>
              <a:rPr lang="ru-RU" sz="1800" dirty="0"/>
              <a:t>контроль понимания ролей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/>
              <a:t>предоставление </a:t>
            </a:r>
            <a:r>
              <a:rPr lang="ru-RU" sz="1800" dirty="0"/>
              <a:t>времени на </a:t>
            </a:r>
            <a:r>
              <a:rPr lang="ru-RU" sz="1800" dirty="0" smtClean="0"/>
              <a:t>подготовку, разрешение </a:t>
            </a:r>
            <a:r>
              <a:rPr lang="ru-RU" sz="1800" dirty="0"/>
              <a:t>делать </a:t>
            </a:r>
            <a:endParaRPr lang="ru-RU" sz="1800" dirty="0" smtClean="0"/>
          </a:p>
          <a:p>
            <a:pPr algn="l"/>
            <a:r>
              <a:rPr lang="ru-RU" sz="1800" dirty="0" smtClean="0"/>
              <a:t>записи</a:t>
            </a:r>
            <a:r>
              <a:rPr lang="ru-RU" sz="1800" dirty="0"/>
              <a:t>, которые можно будет использовать во время игры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507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/>
              <a:t>Проведение ролевой игры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1043608" y="1275606"/>
            <a:ext cx="7272808" cy="2232248"/>
          </a:xfrm>
        </p:spPr>
        <p:txBody>
          <a:bodyPr wrap="none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/>
              <a:t>напомнить учащимся критерии </a:t>
            </a:r>
            <a:r>
              <a:rPr lang="ru-RU" sz="1800" dirty="0" smtClean="0"/>
              <a:t>оценивания</a:t>
            </a:r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/>
              <a:t>передать слово ведущему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/>
              <a:t>фиксировать ошибки учащихся, не прерывая их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/>
              <a:t>провести рефлексию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/>
              <a:t>озвучить </a:t>
            </a:r>
            <a:r>
              <a:rPr lang="ru-RU" sz="1800" dirty="0"/>
              <a:t>выставленные </a:t>
            </a:r>
            <a:endParaRPr lang="ru-RU" sz="1800" dirty="0" smtClean="0"/>
          </a:p>
          <a:p>
            <a:pPr algn="l"/>
            <a:r>
              <a:rPr lang="ru-RU" sz="1800" dirty="0" smtClean="0"/>
              <a:t>отметки </a:t>
            </a:r>
            <a:r>
              <a:rPr lang="ru-RU" sz="1800" dirty="0"/>
              <a:t>с </a:t>
            </a:r>
            <a:r>
              <a:rPr lang="ru-RU" sz="1800" dirty="0" smtClean="0"/>
              <a:t>пояснениями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1" b="18361"/>
          <a:stretch>
            <a:fillRect/>
          </a:stretch>
        </p:blipFill>
        <p:spPr>
          <a:xfrm>
            <a:off x="4067944" y="2675241"/>
            <a:ext cx="4752529" cy="225549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37095"/>
            <a:ext cx="2934388" cy="1693645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620304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 smtClean="0"/>
              <a:t>Роль </a:t>
            </a:r>
            <a:r>
              <a:rPr lang="ru-RU" b="1" dirty="0"/>
              <a:t>учителя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2049203"/>
            <a:ext cx="1875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Наблюдать,</a:t>
            </a:r>
          </a:p>
          <a:p>
            <a:pPr algn="ctr"/>
            <a:r>
              <a:rPr lang="ru-RU" dirty="0" smtClean="0"/>
              <a:t>не вмешиваясь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43808" y="2049205"/>
            <a:ext cx="1497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Напоминать</a:t>
            </a:r>
          </a:p>
          <a:p>
            <a:pPr algn="ctr"/>
            <a:r>
              <a:rPr lang="ru-RU" dirty="0" smtClean="0"/>
              <a:t>о времени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87494" y="2049204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фиксировать ошибки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04248" y="204920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отвечать на вопросы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8017" y="3705565"/>
            <a:ext cx="684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 переключать слайды/звуковые эффекты при необходимости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8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95936" y="1563638"/>
            <a:ext cx="4930200" cy="1136032"/>
          </a:xfrm>
        </p:spPr>
        <p:txBody>
          <a:bodyPr/>
          <a:lstStyle/>
          <a:p>
            <a:r>
              <a:rPr lang="ru-RU" altLang="ko-KR" sz="2800" dirty="0"/>
              <a:t>Ролевая игра на уроке иностранного языка</a:t>
            </a:r>
            <a:endParaRPr lang="ko-KR" alt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076687" y="2550986"/>
            <a:ext cx="4930200" cy="1235948"/>
          </a:xfrm>
        </p:spPr>
        <p:txBody>
          <a:bodyPr/>
          <a:lstStyle/>
          <a:p>
            <a:pPr lvl="0"/>
            <a:r>
              <a:rPr lang="ru-RU" altLang="ko-KR" dirty="0" smtClean="0"/>
              <a:t>– </a:t>
            </a:r>
            <a:r>
              <a:rPr lang="ru-RU" altLang="ko-KR" dirty="0"/>
              <a:t>это форма организации коллективной учебной деятельности, имеющая своей целью формирование и развитие речевых навыков и умений в условиях, максимально близких к условиям реального общения.</a:t>
            </a:r>
            <a:endParaRPr lang="en-US" altLang="ko-KR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2924751D-8167-4993-8C6B-6342C34EA9E1}"/>
              </a:ext>
            </a:extLst>
          </p:cNvPr>
          <p:cNvSpPr/>
          <p:nvPr/>
        </p:nvSpPr>
        <p:spPr>
          <a:xfrm>
            <a:off x="2195736" y="2382471"/>
            <a:ext cx="432048" cy="40443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Let Them Talk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dirty="0" smtClean="0"/>
              <a:t>Show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23050"/>
            <a:ext cx="3356992" cy="2517744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03598"/>
            <a:ext cx="4005064" cy="300379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9852"/>
            <a:ext cx="3140968" cy="2355726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97403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ko-KR" dirty="0" smtClean="0"/>
              <a:t>Спасибо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altLang="ko-KR" dirty="0" smtClean="0"/>
              <a:t>за внимание!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39502"/>
            <a:ext cx="3273779" cy="13165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23478"/>
            <a:ext cx="3487788" cy="42105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1851670"/>
            <a:ext cx="2365251" cy="15971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3438112"/>
            <a:ext cx="2493863" cy="8216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4561" y="4099794"/>
            <a:ext cx="2597027" cy="85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2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47438" y="2247714"/>
            <a:ext cx="7992888" cy="0"/>
          </a:xfrm>
          <a:prstGeom prst="line">
            <a:avLst/>
          </a:prstGeom>
          <a:ln w="25400">
            <a:solidFill>
              <a:schemeClr val="accent6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564" y="123478"/>
            <a:ext cx="9144000" cy="576064"/>
          </a:xfrm>
        </p:spPr>
        <p:txBody>
          <a:bodyPr/>
          <a:lstStyle/>
          <a:p>
            <a:r>
              <a:rPr lang="ru-RU" altLang="ko-KR" dirty="0"/>
              <a:t>Виды ролевых </a:t>
            </a:r>
            <a:r>
              <a:rPr lang="ru-RU" altLang="ko-KR" dirty="0" smtClean="0"/>
              <a:t>игр</a:t>
            </a:r>
            <a:endParaRPr lang="ru-RU" altLang="ko-KR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20862" y="1851670"/>
            <a:ext cx="792088" cy="792088"/>
            <a:chOff x="1835696" y="2517293"/>
            <a:chExt cx="792088" cy="792088"/>
          </a:xfrm>
        </p:grpSpPr>
        <p:sp>
          <p:nvSpPr>
            <p:cNvPr id="10" name="Diamond 9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Diamond 8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27784" y="1851670"/>
            <a:ext cx="792088" cy="792088"/>
            <a:chOff x="1835696" y="2517293"/>
            <a:chExt cx="792088" cy="792088"/>
          </a:xfrm>
        </p:grpSpPr>
        <p:sp>
          <p:nvSpPr>
            <p:cNvPr id="13" name="Diamond 12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Diamond 13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39952" y="1851670"/>
            <a:ext cx="792088" cy="792088"/>
            <a:chOff x="1835696" y="2517293"/>
            <a:chExt cx="792088" cy="792088"/>
          </a:xfrm>
        </p:grpSpPr>
        <p:sp>
          <p:nvSpPr>
            <p:cNvPr id="16" name="Diamond 15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7" name="Diamond 16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52120" y="1851670"/>
            <a:ext cx="792088" cy="792088"/>
            <a:chOff x="1835696" y="2517293"/>
            <a:chExt cx="792088" cy="792088"/>
          </a:xfrm>
        </p:grpSpPr>
        <p:sp>
          <p:nvSpPr>
            <p:cNvPr id="19" name="Diamond 18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Diamond 19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100737" y="1750650"/>
            <a:ext cx="979994" cy="979994"/>
            <a:chOff x="1835696" y="2517293"/>
            <a:chExt cx="792088" cy="792088"/>
          </a:xfrm>
        </p:grpSpPr>
        <p:sp>
          <p:nvSpPr>
            <p:cNvPr id="22" name="Diamond 21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Diamond 22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3" name="Block Arc 14"/>
          <p:cNvSpPr/>
          <p:nvPr/>
        </p:nvSpPr>
        <p:spPr>
          <a:xfrm rot="16200000">
            <a:off x="7434185" y="2083996"/>
            <a:ext cx="313098" cy="31330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7902" y="2707392"/>
            <a:ext cx="18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Контролируемая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Умеренно</a:t>
            </a:r>
          </a:p>
          <a:p>
            <a:r>
              <a:rPr lang="ru-RU" sz="1200" b="1" dirty="0" smtClean="0"/>
              <a:t>контролируемая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Свободная</a:t>
            </a:r>
            <a:endParaRPr lang="ru-R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272704" y="2686945"/>
            <a:ext cx="155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/>
              <a:t>Длительная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Эпизодическая</a:t>
            </a:r>
            <a:endParaRPr lang="ru-RU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3726456" y="2709720"/>
            <a:ext cx="177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Сюжетно-ролевая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Театрализованная</a:t>
            </a:r>
            <a:endParaRPr lang="ru-RU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Ситуационная</a:t>
            </a:r>
            <a:endParaRPr lang="ru-RU" sz="1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548658" y="2707392"/>
            <a:ext cx="1502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ko-KR" sz="1200" b="1" dirty="0" smtClean="0">
                <a:cs typeface="Arial" pitchFamily="34" charset="0"/>
              </a:rPr>
              <a:t>Социально-бытовая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ko-KR" sz="1200" b="1" dirty="0">
                <a:cs typeface="Arial" pitchFamily="34" charset="0"/>
              </a:rPr>
              <a:t>Д</a:t>
            </a:r>
            <a:r>
              <a:rPr lang="ru-RU" altLang="ko-KR" sz="1200" b="1" dirty="0" smtClean="0">
                <a:cs typeface="Arial" pitchFamily="34" charset="0"/>
              </a:rPr>
              <a:t>еловая</a:t>
            </a:r>
            <a:endParaRPr lang="en-US" altLang="ko-KR" sz="1200" b="1" dirty="0"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96263" y="2828576"/>
            <a:ext cx="1502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 другие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ardrop 1">
            <a:extLst>
              <a:ext uri="{FF2B5EF4-FFF2-40B4-BE49-F238E27FC236}">
                <a16:creationId xmlns:a16="http://schemas.microsoft.com/office/drawing/2014/main" xmlns="" id="{65600602-7652-4706-89E8-F8DB7CA40EEF}"/>
              </a:ext>
            </a:extLst>
          </p:cNvPr>
          <p:cNvSpPr/>
          <p:nvPr/>
        </p:nvSpPr>
        <p:spPr>
          <a:xfrm rot="18805991">
            <a:off x="2835395" y="2033145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1" name="Round Same Side Corner Rectangle 36">
            <a:extLst>
              <a:ext uri="{FF2B5EF4-FFF2-40B4-BE49-F238E27FC236}">
                <a16:creationId xmlns:a16="http://schemas.microsoft.com/office/drawing/2014/main" xmlns="" id="{F453E9B1-D637-4428-88EC-45B3B3FE0C90}"/>
              </a:ext>
            </a:extLst>
          </p:cNvPr>
          <p:cNvSpPr/>
          <p:nvPr/>
        </p:nvSpPr>
        <p:spPr>
          <a:xfrm>
            <a:off x="5834279" y="2058807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Rectangle 7">
            <a:extLst>
              <a:ext uri="{FF2B5EF4-FFF2-40B4-BE49-F238E27FC236}">
                <a16:creationId xmlns:a16="http://schemas.microsoft.com/office/drawing/2014/main" xmlns="" id="{6E090069-21E3-40ED-B20E-3AA777F0C963}"/>
              </a:ext>
            </a:extLst>
          </p:cNvPr>
          <p:cNvSpPr/>
          <p:nvPr/>
        </p:nvSpPr>
        <p:spPr>
          <a:xfrm rot="18900000">
            <a:off x="1450761" y="2088306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4" name="Round Same Side Corner Rectangle 19">
            <a:extLst>
              <a:ext uri="{FF2B5EF4-FFF2-40B4-BE49-F238E27FC236}">
                <a16:creationId xmlns:a16="http://schemas.microsoft.com/office/drawing/2014/main" xmlns="" id="{92640961-EB4C-4963-82A6-B3973D6F18DD}"/>
              </a:ext>
            </a:extLst>
          </p:cNvPr>
          <p:cNvSpPr/>
          <p:nvPr/>
        </p:nvSpPr>
        <p:spPr>
          <a:xfrm>
            <a:off x="4386201" y="2058807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Example of a Role Play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79512" y="915566"/>
            <a:ext cx="4680520" cy="288032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Introduction Card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03598"/>
            <a:ext cx="4824536" cy="2094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996029"/>
            <a:ext cx="3984251" cy="3153873"/>
          </a:xfrm>
          <a:prstGeom prst="rect">
            <a:avLst/>
          </a:prstGeom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4932040" y="1605485"/>
            <a:ext cx="4067944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Individual Role Cards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3383480"/>
            <a:ext cx="2471956" cy="1645340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908600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Выбор темы ролевой игры</a:t>
            </a:r>
          </a:p>
        </p:txBody>
      </p:sp>
      <p:sp>
        <p:nvSpPr>
          <p:cNvPr id="4" name="Diamond 3"/>
          <p:cNvSpPr/>
          <p:nvPr/>
        </p:nvSpPr>
        <p:spPr>
          <a:xfrm>
            <a:off x="3895357" y="1594523"/>
            <a:ext cx="1340281" cy="1340281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Diamond 4"/>
          <p:cNvSpPr/>
          <p:nvPr/>
        </p:nvSpPr>
        <p:spPr>
          <a:xfrm>
            <a:off x="3895357" y="3057894"/>
            <a:ext cx="1340281" cy="134028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Diamond 5"/>
          <p:cNvSpPr/>
          <p:nvPr/>
        </p:nvSpPr>
        <p:spPr>
          <a:xfrm>
            <a:off x="3150894" y="2322019"/>
            <a:ext cx="1340281" cy="1340281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Diamond 6"/>
          <p:cNvSpPr/>
          <p:nvPr/>
        </p:nvSpPr>
        <p:spPr>
          <a:xfrm>
            <a:off x="4660513" y="2322019"/>
            <a:ext cx="1340281" cy="1340281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Diamond 7"/>
          <p:cNvSpPr/>
          <p:nvPr/>
        </p:nvSpPr>
        <p:spPr>
          <a:xfrm>
            <a:off x="3629566" y="2561355"/>
            <a:ext cx="861609" cy="861609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Diamond 8"/>
          <p:cNvSpPr/>
          <p:nvPr/>
        </p:nvSpPr>
        <p:spPr>
          <a:xfrm>
            <a:off x="4134693" y="3057894"/>
            <a:ext cx="861609" cy="861609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Diamond 9"/>
          <p:cNvSpPr/>
          <p:nvPr/>
        </p:nvSpPr>
        <p:spPr>
          <a:xfrm>
            <a:off x="4660513" y="2561355"/>
            <a:ext cx="861609" cy="861609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Diamond 10"/>
          <p:cNvSpPr/>
          <p:nvPr/>
        </p:nvSpPr>
        <p:spPr>
          <a:xfrm>
            <a:off x="4134693" y="2073195"/>
            <a:ext cx="861609" cy="861609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580112" y="4005821"/>
            <a:ext cx="2592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связь с темой 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УМК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0969" y="2776982"/>
            <a:ext cx="2592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учет интересов 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данной </a:t>
            </a:r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возрастной 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группы;</a:t>
            </a:r>
          </a:p>
          <a:p>
            <a:pPr algn="r"/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доступность темы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0192" y="2250476"/>
            <a:ext cx="266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проблемность</a:t>
            </a:r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и дискуссионный характер темы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5616" y="1633807"/>
            <a:ext cx="2592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Актуальность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40392" y="2668994"/>
            <a:ext cx="55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2695" y="2668994"/>
            <a:ext cx="55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D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2672" y="3138619"/>
            <a:ext cx="55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C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2672" y="2202748"/>
            <a:ext cx="55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7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Преимущества ролевых игр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67744" y="1059582"/>
            <a:ext cx="6552728" cy="914400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10"/>
          <p:cNvSpPr txBox="1"/>
          <p:nvPr/>
        </p:nvSpPr>
        <p:spPr bwMode="auto">
          <a:xfrm>
            <a:off x="3382961" y="1285798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Помогают </a:t>
            </a:r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 формировании речевых навыков, преодолении речевого барьера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64738" y="1982609"/>
            <a:ext cx="6552728" cy="914400"/>
            <a:chOff x="1151472" y="3187501"/>
            <a:chExt cx="6552728" cy="914400"/>
          </a:xfrm>
        </p:grpSpPr>
        <p:sp>
          <p:nvSpPr>
            <p:cNvPr id="13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61732" y="2905636"/>
            <a:ext cx="6552728" cy="914400"/>
            <a:chOff x="1151472" y="3187501"/>
            <a:chExt cx="6552728" cy="914400"/>
          </a:xfrm>
        </p:grpSpPr>
        <p:sp>
          <p:nvSpPr>
            <p:cNvPr id="17" name="Pentagon 1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58726" y="3828663"/>
            <a:ext cx="6552728" cy="914400"/>
            <a:chOff x="1151472" y="3187501"/>
            <a:chExt cx="6552728" cy="914400"/>
          </a:xfrm>
        </p:grpSpPr>
        <p:sp>
          <p:nvSpPr>
            <p:cNvPr id="21" name="Pentagon 20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Diamond 22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TextBox 10"/>
          <p:cNvSpPr txBox="1"/>
          <p:nvPr/>
        </p:nvSpPr>
        <p:spPr bwMode="auto">
          <a:xfrm>
            <a:off x="3382961" y="2218226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Позволяют </a:t>
            </a:r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пополнять и «выводить в речь» лексический запас.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10"/>
          <p:cNvSpPr txBox="1"/>
          <p:nvPr/>
        </p:nvSpPr>
        <p:spPr bwMode="auto">
          <a:xfrm>
            <a:off x="3382961" y="3210802"/>
            <a:ext cx="4752528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Тренируют </a:t>
            </a:r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восприятие речи на слух. 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10"/>
          <p:cNvSpPr txBox="1"/>
          <p:nvPr/>
        </p:nvSpPr>
        <p:spPr bwMode="auto">
          <a:xfrm>
            <a:off x="3382961" y="4147363"/>
            <a:ext cx="4752528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Способствуют </a:t>
            </a:r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общему развитию ученика.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Преимущества ролевых игр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67744" y="1059582"/>
            <a:ext cx="6552728" cy="914400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ko-KR" sz="28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10"/>
          <p:cNvSpPr txBox="1"/>
          <p:nvPr/>
        </p:nvSpPr>
        <p:spPr bwMode="auto">
          <a:xfrm>
            <a:off x="3382961" y="1285798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Формируют </a:t>
            </a:r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критическое мышление, совершенствуют навыки поиска и отбора информации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64738" y="1982609"/>
            <a:ext cx="6552728" cy="914400"/>
            <a:chOff x="1151472" y="3187501"/>
            <a:chExt cx="6552728" cy="914400"/>
          </a:xfrm>
        </p:grpSpPr>
        <p:sp>
          <p:nvSpPr>
            <p:cNvPr id="13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61732" y="2905636"/>
            <a:ext cx="6552728" cy="914400"/>
            <a:chOff x="1151472" y="3187501"/>
            <a:chExt cx="6552728" cy="914400"/>
          </a:xfrm>
        </p:grpSpPr>
        <p:sp>
          <p:nvSpPr>
            <p:cNvPr id="17" name="Pentagon 1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58726" y="3828663"/>
            <a:ext cx="6552728" cy="914400"/>
            <a:chOff x="1151472" y="3187501"/>
            <a:chExt cx="6552728" cy="914400"/>
          </a:xfrm>
        </p:grpSpPr>
        <p:sp>
          <p:nvSpPr>
            <p:cNvPr id="21" name="Pentagon 20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Diamond 22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ko-KR" sz="2800" b="1" dirty="0" smtClean="0">
                <a:solidFill>
                  <a:schemeClr val="bg1"/>
                </a:solidFill>
                <a:cs typeface="Arial" pitchFamily="34" charset="0"/>
              </a:rPr>
              <a:t>6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TextBox 10"/>
          <p:cNvSpPr txBox="1"/>
          <p:nvPr/>
        </p:nvSpPr>
        <p:spPr bwMode="auto">
          <a:xfrm>
            <a:off x="3382961" y="2218226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Позволяют </a:t>
            </a:r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ученикам примерить на себя различные социальные роли, способствуют профориентации. 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ko-KR" sz="2800" b="1" dirty="0" smtClean="0">
                <a:solidFill>
                  <a:schemeClr val="bg1"/>
                </a:solidFill>
                <a:cs typeface="Arial" pitchFamily="34" charset="0"/>
              </a:rPr>
              <a:t>7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10"/>
          <p:cNvSpPr txBox="1"/>
          <p:nvPr/>
        </p:nvSpPr>
        <p:spPr bwMode="auto">
          <a:xfrm>
            <a:off x="3382961" y="3210802"/>
            <a:ext cx="4752528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Делают </a:t>
            </a:r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обучение более 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интересным.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ko-KR" sz="2800" b="1" dirty="0" smtClean="0">
                <a:solidFill>
                  <a:schemeClr val="bg1"/>
                </a:solidFill>
                <a:cs typeface="Arial" pitchFamily="34" charset="0"/>
              </a:rPr>
              <a:t>8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10"/>
          <p:cNvSpPr txBox="1"/>
          <p:nvPr/>
        </p:nvSpPr>
        <p:spPr bwMode="auto">
          <a:xfrm>
            <a:off x="3382961" y="4147363"/>
            <a:ext cx="4752528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Дают </a:t>
            </a:r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стимул к обучению. 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411760" y="2643759"/>
            <a:ext cx="6732240" cy="1080120"/>
          </a:xfrm>
        </p:spPr>
        <p:txBody>
          <a:bodyPr/>
          <a:lstStyle/>
          <a:p>
            <a:pPr algn="ctr"/>
            <a:r>
              <a:rPr lang="ru-RU" dirty="0" smtClean="0"/>
              <a:t>Каковы плюсы с точки </a:t>
            </a:r>
          </a:p>
          <a:p>
            <a:pPr algn="ctr"/>
            <a:r>
              <a:rPr lang="ru-RU" dirty="0" smtClean="0"/>
              <a:t>зрения учителя?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627784" y="1347614"/>
            <a:ext cx="6516216" cy="936104"/>
          </a:xfrm>
        </p:spPr>
        <p:txBody>
          <a:bodyPr/>
          <a:lstStyle/>
          <a:p>
            <a:pPr algn="r"/>
            <a:r>
              <a:rPr lang="ru-RU" sz="2400" b="1" dirty="0"/>
              <a:t>Какова польза данной игры?</a:t>
            </a:r>
          </a:p>
        </p:txBody>
      </p:sp>
    </p:spTree>
    <p:extLst>
      <p:ext uri="{BB962C8B-B14F-4D97-AF65-F5344CB8AC3E}">
        <p14:creationId xmlns:p14="http://schemas.microsoft.com/office/powerpoint/2010/main" val="25231847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2420</TotalTime>
  <Words>469</Words>
  <Application>Microsoft Office PowerPoint</Application>
  <PresentationFormat>Экран (16:9)</PresentationFormat>
  <Paragraphs>127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 Unicode MS</vt:lpstr>
      <vt:lpstr>맑은 고딕</vt:lpstr>
      <vt:lpstr>Arial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Diana Novikova</cp:lastModifiedBy>
  <cp:revision>122</cp:revision>
  <dcterms:created xsi:type="dcterms:W3CDTF">2016-12-05T23:26:54Z</dcterms:created>
  <dcterms:modified xsi:type="dcterms:W3CDTF">2023-11-17T17:35:18Z</dcterms:modified>
</cp:coreProperties>
</file>