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7" r:id="rId2"/>
    <p:sldId id="272" r:id="rId3"/>
    <p:sldId id="273" r:id="rId4"/>
    <p:sldId id="345" r:id="rId5"/>
    <p:sldId id="275" r:id="rId6"/>
    <p:sldId id="327" r:id="rId7"/>
    <p:sldId id="328" r:id="rId8"/>
    <p:sldId id="329" r:id="rId9"/>
    <p:sldId id="330" r:id="rId10"/>
    <p:sldId id="331" r:id="rId11"/>
    <p:sldId id="332" r:id="rId12"/>
    <p:sldId id="333" r:id="rId13"/>
    <p:sldId id="334" r:id="rId14"/>
    <p:sldId id="335" r:id="rId15"/>
    <p:sldId id="336" r:id="rId16"/>
    <p:sldId id="337" r:id="rId17"/>
    <p:sldId id="338" r:id="rId18"/>
    <p:sldId id="339" r:id="rId19"/>
    <p:sldId id="340" r:id="rId20"/>
    <p:sldId id="343" r:id="rId21"/>
    <p:sldId id="344" r:id="rId22"/>
    <p:sldId id="274" r:id="rId23"/>
    <p:sldId id="276" r:id="rId24"/>
    <p:sldId id="277" r:id="rId25"/>
    <p:sldId id="293" r:id="rId26"/>
    <p:sldId id="292" r:id="rId27"/>
    <p:sldId id="291" r:id="rId28"/>
    <p:sldId id="290" r:id="rId29"/>
    <p:sldId id="289" r:id="rId30"/>
    <p:sldId id="288" r:id="rId31"/>
    <p:sldId id="287" r:id="rId32"/>
    <p:sldId id="286" r:id="rId33"/>
    <p:sldId id="285" r:id="rId34"/>
    <p:sldId id="284" r:id="rId35"/>
    <p:sldId id="283" r:id="rId36"/>
    <p:sldId id="282" r:id="rId37"/>
    <p:sldId id="281" r:id="rId38"/>
    <p:sldId id="280" r:id="rId39"/>
    <p:sldId id="279" r:id="rId40"/>
    <p:sldId id="278" r:id="rId41"/>
    <p:sldId id="294" r:id="rId42"/>
    <p:sldId id="295" r:id="rId43"/>
    <p:sldId id="296" r:id="rId44"/>
    <p:sldId id="298" r:id="rId45"/>
    <p:sldId id="346"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52" r:id="rId72"/>
    <p:sldId id="351" r:id="rId73"/>
    <p:sldId id="350" r:id="rId74"/>
    <p:sldId id="349" r:id="rId75"/>
    <p:sldId id="348" r:id="rId76"/>
    <p:sldId id="324" r:id="rId77"/>
    <p:sldId id="325" r:id="rId7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4624" autoAdjust="0"/>
  </p:normalViewPr>
  <p:slideViewPr>
    <p:cSldViewPr>
      <p:cViewPr varScale="1">
        <p:scale>
          <a:sx n="40" d="100"/>
          <a:sy n="40"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6E6B990-5A37-4115-9190-32CC24772AEE}" type="doc">
      <dgm:prSet loTypeId="urn:microsoft.com/office/officeart/2005/8/layout/radial4" loCatId="relationship" qsTypeId="urn:microsoft.com/office/officeart/2005/8/quickstyle/3d1" qsCatId="3D" csTypeId="urn:microsoft.com/office/officeart/2005/8/colors/colorful2" csCatId="colorful" phldr="1"/>
      <dgm:spPr/>
      <dgm:t>
        <a:bodyPr/>
        <a:lstStyle/>
        <a:p>
          <a:endParaRPr lang="ru-RU"/>
        </a:p>
      </dgm:t>
    </dgm:pt>
    <dgm:pt modelId="{990D900F-4994-4999-94A6-0A23694CB1B3}">
      <dgm:prSet phldrT="[Текст]"/>
      <dgm:spPr/>
      <dgm:t>
        <a:bodyPr/>
        <a:lstStyle/>
        <a:p>
          <a:r>
            <a:rPr lang="ru-RU" b="1" dirty="0" smtClean="0">
              <a:solidFill>
                <a:schemeClr val="tx1"/>
              </a:solidFill>
            </a:rPr>
            <a:t>Герои романа</a:t>
          </a:r>
          <a:endParaRPr lang="ru-RU" b="1" dirty="0">
            <a:solidFill>
              <a:schemeClr val="tx1"/>
            </a:solidFill>
          </a:endParaRPr>
        </a:p>
      </dgm:t>
    </dgm:pt>
    <dgm:pt modelId="{4899C2C9-2618-4368-9C40-343FD42E2F8F}" type="parTrans" cxnId="{6D3B2910-D928-4F36-A9D5-C05141FC76F6}">
      <dgm:prSet/>
      <dgm:spPr/>
      <dgm:t>
        <a:bodyPr/>
        <a:lstStyle/>
        <a:p>
          <a:endParaRPr lang="ru-RU"/>
        </a:p>
      </dgm:t>
    </dgm:pt>
    <dgm:pt modelId="{6391F743-B35C-4691-84BD-5C4850E61D80}" type="sibTrans" cxnId="{6D3B2910-D928-4F36-A9D5-C05141FC76F6}">
      <dgm:prSet/>
      <dgm:spPr/>
      <dgm:t>
        <a:bodyPr/>
        <a:lstStyle/>
        <a:p>
          <a:endParaRPr lang="ru-RU"/>
        </a:p>
      </dgm:t>
    </dgm:pt>
    <dgm:pt modelId="{A1B249A6-B74E-447E-A212-5ED3E7458A59}">
      <dgm:prSet phldrT="[Текст]"/>
      <dgm:spPr/>
      <dgm:t>
        <a:bodyPr/>
        <a:lstStyle/>
        <a:p>
          <a:r>
            <a:rPr lang="ru-RU" b="1" dirty="0" smtClean="0">
              <a:solidFill>
                <a:schemeClr val="tx1"/>
              </a:solidFill>
            </a:rPr>
            <a:t>Евгений Онегин</a:t>
          </a:r>
          <a:endParaRPr lang="ru-RU" b="1" dirty="0">
            <a:solidFill>
              <a:schemeClr val="tx1"/>
            </a:solidFill>
          </a:endParaRPr>
        </a:p>
      </dgm:t>
    </dgm:pt>
    <dgm:pt modelId="{07350B36-F236-4947-9DED-71C9289D7DCA}" type="parTrans" cxnId="{AE0D2CA9-357A-45CA-94D8-645CCDCB5960}">
      <dgm:prSet/>
      <dgm:spPr/>
      <dgm:t>
        <a:bodyPr/>
        <a:lstStyle/>
        <a:p>
          <a:endParaRPr lang="ru-RU"/>
        </a:p>
      </dgm:t>
    </dgm:pt>
    <dgm:pt modelId="{3777DB75-9C51-4CDF-862B-AF74C3625616}" type="sibTrans" cxnId="{AE0D2CA9-357A-45CA-94D8-645CCDCB5960}">
      <dgm:prSet/>
      <dgm:spPr/>
      <dgm:t>
        <a:bodyPr/>
        <a:lstStyle/>
        <a:p>
          <a:endParaRPr lang="ru-RU"/>
        </a:p>
      </dgm:t>
    </dgm:pt>
    <dgm:pt modelId="{98840018-C8EE-4764-BD4D-E4E1CB6D8BDA}">
      <dgm:prSet phldrT="[Текст]"/>
      <dgm:spPr/>
      <dgm:t>
        <a:bodyPr/>
        <a:lstStyle/>
        <a:p>
          <a:r>
            <a:rPr lang="ru-RU" b="1" dirty="0" smtClean="0">
              <a:solidFill>
                <a:schemeClr val="tx1"/>
              </a:solidFill>
            </a:rPr>
            <a:t>Татьяна </a:t>
          </a:r>
        </a:p>
        <a:p>
          <a:r>
            <a:rPr lang="ru-RU" b="1" dirty="0" smtClean="0">
              <a:solidFill>
                <a:schemeClr val="tx1"/>
              </a:solidFill>
            </a:rPr>
            <a:t>Ларина</a:t>
          </a:r>
          <a:endParaRPr lang="ru-RU" b="1" dirty="0">
            <a:solidFill>
              <a:schemeClr val="tx1"/>
            </a:solidFill>
          </a:endParaRPr>
        </a:p>
      </dgm:t>
    </dgm:pt>
    <dgm:pt modelId="{D1A59B90-A3E0-45E1-89C1-4B973E51F5AA}" type="parTrans" cxnId="{681090E7-2528-4610-AB90-5FB15F25365D}">
      <dgm:prSet/>
      <dgm:spPr/>
      <dgm:t>
        <a:bodyPr/>
        <a:lstStyle/>
        <a:p>
          <a:endParaRPr lang="ru-RU"/>
        </a:p>
      </dgm:t>
    </dgm:pt>
    <dgm:pt modelId="{E523B4A9-8037-407A-95B6-749CAC55FA37}" type="sibTrans" cxnId="{681090E7-2528-4610-AB90-5FB15F25365D}">
      <dgm:prSet/>
      <dgm:spPr/>
      <dgm:t>
        <a:bodyPr/>
        <a:lstStyle/>
        <a:p>
          <a:endParaRPr lang="ru-RU"/>
        </a:p>
      </dgm:t>
    </dgm:pt>
    <dgm:pt modelId="{3E0DCDFA-8070-4417-A2B2-B0743CCFB3A2}">
      <dgm:prSet phldrT="[Текст]"/>
      <dgm:spPr/>
      <dgm:t>
        <a:bodyPr/>
        <a:lstStyle/>
        <a:p>
          <a:r>
            <a:rPr lang="ru-RU" b="1" dirty="0" smtClean="0">
              <a:solidFill>
                <a:schemeClr val="tx1"/>
              </a:solidFill>
            </a:rPr>
            <a:t>Ольга</a:t>
          </a:r>
        </a:p>
        <a:p>
          <a:r>
            <a:rPr lang="ru-RU" b="1" dirty="0" smtClean="0">
              <a:solidFill>
                <a:schemeClr val="tx1"/>
              </a:solidFill>
            </a:rPr>
            <a:t> Ларина</a:t>
          </a:r>
          <a:endParaRPr lang="ru-RU" b="1" dirty="0">
            <a:solidFill>
              <a:schemeClr val="tx1"/>
            </a:solidFill>
          </a:endParaRPr>
        </a:p>
      </dgm:t>
    </dgm:pt>
    <dgm:pt modelId="{6D720DD2-58BA-4B58-9829-9D3B2939959D}" type="parTrans" cxnId="{FD802B28-B4CA-492E-B136-2ED2BA0DBCE0}">
      <dgm:prSet/>
      <dgm:spPr/>
      <dgm:t>
        <a:bodyPr/>
        <a:lstStyle/>
        <a:p>
          <a:endParaRPr lang="ru-RU"/>
        </a:p>
      </dgm:t>
    </dgm:pt>
    <dgm:pt modelId="{3BB423DC-F82E-4E4F-989C-75CD96B2F6A8}" type="sibTrans" cxnId="{FD802B28-B4CA-492E-B136-2ED2BA0DBCE0}">
      <dgm:prSet/>
      <dgm:spPr/>
      <dgm:t>
        <a:bodyPr/>
        <a:lstStyle/>
        <a:p>
          <a:endParaRPr lang="ru-RU"/>
        </a:p>
      </dgm:t>
    </dgm:pt>
    <dgm:pt modelId="{2E600AB1-9357-4FE3-80CF-4B46F84353C1}">
      <dgm:prSet/>
      <dgm:spPr/>
      <dgm:t>
        <a:bodyPr/>
        <a:lstStyle/>
        <a:p>
          <a:r>
            <a:rPr lang="ru-RU" b="1" dirty="0" smtClean="0">
              <a:solidFill>
                <a:schemeClr val="tx1"/>
              </a:solidFill>
            </a:rPr>
            <a:t>Владимир Ленский</a:t>
          </a:r>
          <a:endParaRPr lang="ru-RU" b="1" dirty="0">
            <a:solidFill>
              <a:schemeClr val="tx1"/>
            </a:solidFill>
          </a:endParaRPr>
        </a:p>
      </dgm:t>
    </dgm:pt>
    <dgm:pt modelId="{00CFEBCB-07AA-429B-B2C9-3BC3F8954F98}" type="parTrans" cxnId="{C76C4B3E-5FDD-476F-91CC-A073B078FCDF}">
      <dgm:prSet/>
      <dgm:spPr/>
      <dgm:t>
        <a:bodyPr/>
        <a:lstStyle/>
        <a:p>
          <a:endParaRPr lang="ru-RU"/>
        </a:p>
      </dgm:t>
    </dgm:pt>
    <dgm:pt modelId="{05B5D2FA-E89E-4D80-9CDC-7DDDFF7D935B}" type="sibTrans" cxnId="{C76C4B3E-5FDD-476F-91CC-A073B078FCDF}">
      <dgm:prSet/>
      <dgm:spPr/>
      <dgm:t>
        <a:bodyPr/>
        <a:lstStyle/>
        <a:p>
          <a:endParaRPr lang="ru-RU"/>
        </a:p>
      </dgm:t>
    </dgm:pt>
    <dgm:pt modelId="{1DF6078A-1BFA-4FE9-BB7A-1D104FBCCF1F}">
      <dgm:prSet/>
      <dgm:spPr/>
      <dgm:t>
        <a:bodyPr/>
        <a:lstStyle/>
        <a:p>
          <a:r>
            <a:rPr lang="ru-RU" b="1" dirty="0" smtClean="0">
              <a:solidFill>
                <a:schemeClr val="tx1"/>
              </a:solidFill>
            </a:rPr>
            <a:t>Няня</a:t>
          </a:r>
        </a:p>
        <a:p>
          <a:r>
            <a:rPr lang="ru-RU" b="1" dirty="0" smtClean="0">
              <a:solidFill>
                <a:schemeClr val="tx1"/>
              </a:solidFill>
            </a:rPr>
            <a:t> Татьяны</a:t>
          </a:r>
          <a:endParaRPr lang="ru-RU" b="1" dirty="0">
            <a:solidFill>
              <a:schemeClr val="tx1"/>
            </a:solidFill>
          </a:endParaRPr>
        </a:p>
      </dgm:t>
    </dgm:pt>
    <dgm:pt modelId="{A61F2550-F06F-4198-B501-23C20C4E204C}" type="parTrans" cxnId="{821A25BC-E40F-4E03-867A-05B81F3643B7}">
      <dgm:prSet/>
      <dgm:spPr/>
      <dgm:t>
        <a:bodyPr/>
        <a:lstStyle/>
        <a:p>
          <a:endParaRPr lang="ru-RU"/>
        </a:p>
      </dgm:t>
    </dgm:pt>
    <dgm:pt modelId="{EBBF4FF7-FC59-4AB7-AF11-34C232C1576E}" type="sibTrans" cxnId="{821A25BC-E40F-4E03-867A-05B81F3643B7}">
      <dgm:prSet/>
      <dgm:spPr/>
      <dgm:t>
        <a:bodyPr/>
        <a:lstStyle/>
        <a:p>
          <a:endParaRPr lang="ru-RU"/>
        </a:p>
      </dgm:t>
    </dgm:pt>
    <dgm:pt modelId="{F4DF5AAD-7B36-430E-99B8-64386831C971}">
      <dgm:prSet/>
      <dgm:spPr/>
      <dgm:t>
        <a:bodyPr/>
        <a:lstStyle/>
        <a:p>
          <a:r>
            <a:rPr lang="ru-RU" b="1" dirty="0" smtClean="0">
              <a:solidFill>
                <a:schemeClr val="tx1"/>
              </a:solidFill>
            </a:rPr>
            <a:t>Автор произведения</a:t>
          </a:r>
          <a:endParaRPr lang="ru-RU" b="1" dirty="0">
            <a:solidFill>
              <a:schemeClr val="tx1"/>
            </a:solidFill>
          </a:endParaRPr>
        </a:p>
      </dgm:t>
    </dgm:pt>
    <dgm:pt modelId="{74D75981-A76E-4FED-9FBA-F5D263CA0548}" type="parTrans" cxnId="{BBA6109E-49B0-4F7C-8D26-3BAB50215FCB}">
      <dgm:prSet/>
      <dgm:spPr/>
      <dgm:t>
        <a:bodyPr/>
        <a:lstStyle/>
        <a:p>
          <a:endParaRPr lang="ru-RU"/>
        </a:p>
      </dgm:t>
    </dgm:pt>
    <dgm:pt modelId="{147A5E1C-CD26-49B4-B4D7-0896278D1AAB}" type="sibTrans" cxnId="{BBA6109E-49B0-4F7C-8D26-3BAB50215FCB}">
      <dgm:prSet/>
      <dgm:spPr/>
      <dgm:t>
        <a:bodyPr/>
        <a:lstStyle/>
        <a:p>
          <a:endParaRPr lang="ru-RU"/>
        </a:p>
      </dgm:t>
    </dgm:pt>
    <dgm:pt modelId="{4B276778-C158-4BCE-AB3F-AA1EDCDB2B8B}" type="pres">
      <dgm:prSet presAssocID="{B6E6B990-5A37-4115-9190-32CC24772AEE}" presName="cycle" presStyleCnt="0">
        <dgm:presLayoutVars>
          <dgm:chMax val="1"/>
          <dgm:dir/>
          <dgm:animLvl val="ctr"/>
          <dgm:resizeHandles val="exact"/>
        </dgm:presLayoutVars>
      </dgm:prSet>
      <dgm:spPr/>
      <dgm:t>
        <a:bodyPr/>
        <a:lstStyle/>
        <a:p>
          <a:endParaRPr lang="ru-RU"/>
        </a:p>
      </dgm:t>
    </dgm:pt>
    <dgm:pt modelId="{92022645-7554-4B41-A394-40DD86EC9CFC}" type="pres">
      <dgm:prSet presAssocID="{990D900F-4994-4999-94A6-0A23694CB1B3}" presName="centerShape" presStyleLbl="node0" presStyleIdx="0" presStyleCnt="1" custScaleX="73550" custScaleY="72311"/>
      <dgm:spPr/>
      <dgm:t>
        <a:bodyPr/>
        <a:lstStyle/>
        <a:p>
          <a:endParaRPr lang="ru-RU"/>
        </a:p>
      </dgm:t>
    </dgm:pt>
    <dgm:pt modelId="{208F97CA-F9C7-46F0-BE56-01F72B1D2FC8}" type="pres">
      <dgm:prSet presAssocID="{07350B36-F236-4947-9DED-71C9289D7DCA}" presName="parTrans" presStyleLbl="bgSibTrans2D1" presStyleIdx="0" presStyleCnt="6" custScaleX="52914" custScaleY="33777" custLinFactNeighborX="26446" custLinFactNeighborY="11188"/>
      <dgm:spPr/>
      <dgm:t>
        <a:bodyPr/>
        <a:lstStyle/>
        <a:p>
          <a:endParaRPr lang="ru-RU"/>
        </a:p>
      </dgm:t>
    </dgm:pt>
    <dgm:pt modelId="{A11DBD3D-8F3D-4649-90B0-A3D24208A4AF}" type="pres">
      <dgm:prSet presAssocID="{A1B249A6-B74E-447E-A212-5ED3E7458A59}" presName="node" presStyleLbl="node1" presStyleIdx="0" presStyleCnt="6" custScaleY="59433" custRadScaleRad="82097" custRadScaleInc="21">
        <dgm:presLayoutVars>
          <dgm:bulletEnabled val="1"/>
        </dgm:presLayoutVars>
      </dgm:prSet>
      <dgm:spPr/>
      <dgm:t>
        <a:bodyPr/>
        <a:lstStyle/>
        <a:p>
          <a:endParaRPr lang="ru-RU"/>
        </a:p>
      </dgm:t>
    </dgm:pt>
    <dgm:pt modelId="{99F58D99-3E4E-4FED-B652-EC12A452E8E6}" type="pres">
      <dgm:prSet presAssocID="{D1A59B90-A3E0-45E1-89C1-4B973E51F5AA}" presName="parTrans" presStyleLbl="bgSibTrans2D1" presStyleIdx="1" presStyleCnt="6" custScaleX="62741" custScaleY="36184" custLinFactNeighborX="18776" custLinFactNeighborY="10327"/>
      <dgm:spPr/>
      <dgm:t>
        <a:bodyPr/>
        <a:lstStyle/>
        <a:p>
          <a:endParaRPr lang="ru-RU"/>
        </a:p>
      </dgm:t>
    </dgm:pt>
    <dgm:pt modelId="{14DA095E-0992-4319-925F-6515188E1734}" type="pres">
      <dgm:prSet presAssocID="{98840018-C8EE-4764-BD4D-E4E1CB6D8BDA}" presName="node" presStyleLbl="node1" presStyleIdx="1" presStyleCnt="6" custScaleY="73302" custRadScaleRad="83608" custRadScaleInc="-36736">
        <dgm:presLayoutVars>
          <dgm:bulletEnabled val="1"/>
        </dgm:presLayoutVars>
      </dgm:prSet>
      <dgm:spPr/>
      <dgm:t>
        <a:bodyPr/>
        <a:lstStyle/>
        <a:p>
          <a:endParaRPr lang="ru-RU"/>
        </a:p>
      </dgm:t>
    </dgm:pt>
    <dgm:pt modelId="{8F75AAE5-621E-4D7B-A277-41792F03A0E1}" type="pres">
      <dgm:prSet presAssocID="{6D720DD2-58BA-4B58-9829-9D3B2939959D}" presName="parTrans" presStyleLbl="bgSibTrans2D1" presStyleIdx="2" presStyleCnt="6" custScaleX="76232" custScaleY="43739" custLinFactNeighborX="7127" custLinFactNeighborY="38200"/>
      <dgm:spPr/>
      <dgm:t>
        <a:bodyPr/>
        <a:lstStyle/>
        <a:p>
          <a:endParaRPr lang="ru-RU"/>
        </a:p>
      </dgm:t>
    </dgm:pt>
    <dgm:pt modelId="{1F402458-919A-45EA-8B1A-1C1323AE71E7}" type="pres">
      <dgm:prSet presAssocID="{3E0DCDFA-8070-4417-A2B2-B0743CCFB3A2}" presName="node" presStyleLbl="node1" presStyleIdx="2" presStyleCnt="6" custScaleX="81778" custScaleY="65833" custRadScaleRad="76713" custRadScaleInc="-18408">
        <dgm:presLayoutVars>
          <dgm:bulletEnabled val="1"/>
        </dgm:presLayoutVars>
      </dgm:prSet>
      <dgm:spPr/>
      <dgm:t>
        <a:bodyPr/>
        <a:lstStyle/>
        <a:p>
          <a:endParaRPr lang="ru-RU"/>
        </a:p>
      </dgm:t>
    </dgm:pt>
    <dgm:pt modelId="{046CA682-2F07-44E7-95C8-73E9F78DF02C}" type="pres">
      <dgm:prSet presAssocID="{00CFEBCB-07AA-429B-B2C9-3BC3F8954F98}" presName="parTrans" presStyleLbl="bgSibTrans2D1" presStyleIdx="3" presStyleCnt="6" custAng="312308" custScaleX="79622" custScaleY="61896" custLinFactNeighborX="-2632" custLinFactNeighborY="30263"/>
      <dgm:spPr/>
      <dgm:t>
        <a:bodyPr/>
        <a:lstStyle/>
        <a:p>
          <a:endParaRPr lang="ru-RU"/>
        </a:p>
      </dgm:t>
    </dgm:pt>
    <dgm:pt modelId="{76734C56-DEC2-4261-AF76-4DB975F3CEE7}" type="pres">
      <dgm:prSet presAssocID="{2E600AB1-9357-4FE3-80CF-4B46F84353C1}" presName="node" presStyleLbl="node1" presStyleIdx="3" presStyleCnt="6" custScaleX="84046" custScaleY="70703" custRadScaleRad="72990" custRadScaleInc="-183">
        <dgm:presLayoutVars>
          <dgm:bulletEnabled val="1"/>
        </dgm:presLayoutVars>
      </dgm:prSet>
      <dgm:spPr/>
      <dgm:t>
        <a:bodyPr/>
        <a:lstStyle/>
        <a:p>
          <a:endParaRPr lang="ru-RU"/>
        </a:p>
      </dgm:t>
    </dgm:pt>
    <dgm:pt modelId="{18487AF8-62B3-4DF3-9FBA-5F60C964D8FC}" type="pres">
      <dgm:prSet presAssocID="{A61F2550-F06F-4198-B501-23C20C4E204C}" presName="parTrans" presStyleLbl="bgSibTrans2D1" presStyleIdx="4" presStyleCnt="6" custScaleX="52659" custScaleY="55896" custLinFactNeighborX="-13025" custLinFactNeighborY="17450"/>
      <dgm:spPr/>
      <dgm:t>
        <a:bodyPr/>
        <a:lstStyle/>
        <a:p>
          <a:endParaRPr lang="ru-RU"/>
        </a:p>
      </dgm:t>
    </dgm:pt>
    <dgm:pt modelId="{3A3030D6-EE25-4CE7-BF13-CA0852ABA40C}" type="pres">
      <dgm:prSet presAssocID="{1DF6078A-1BFA-4FE9-BB7A-1D104FBCCF1F}" presName="node" presStyleLbl="node1" presStyleIdx="4" presStyleCnt="6" custScaleX="81972" custScaleY="48708" custRadScaleRad="76036" custRadScaleInc="1971">
        <dgm:presLayoutVars>
          <dgm:bulletEnabled val="1"/>
        </dgm:presLayoutVars>
      </dgm:prSet>
      <dgm:spPr/>
      <dgm:t>
        <a:bodyPr/>
        <a:lstStyle/>
        <a:p>
          <a:endParaRPr lang="ru-RU"/>
        </a:p>
      </dgm:t>
    </dgm:pt>
    <dgm:pt modelId="{BD122C10-2DBB-457D-B702-FCF0D16F49A1}" type="pres">
      <dgm:prSet presAssocID="{74D75981-A76E-4FED-9FBA-F5D263CA0548}" presName="parTrans" presStyleLbl="bgSibTrans2D1" presStyleIdx="5" presStyleCnt="6" custScaleX="52527" custScaleY="78531" custLinFactNeighborX="-26812" custLinFactNeighborY="11188"/>
      <dgm:spPr/>
      <dgm:t>
        <a:bodyPr/>
        <a:lstStyle/>
        <a:p>
          <a:endParaRPr lang="ru-RU"/>
        </a:p>
      </dgm:t>
    </dgm:pt>
    <dgm:pt modelId="{378FC082-FCF9-4319-963B-9EDCB103F8AF}" type="pres">
      <dgm:prSet presAssocID="{F4DF5AAD-7B36-430E-99B8-64386831C971}" presName="node" presStyleLbl="node1" presStyleIdx="5" presStyleCnt="6" custScaleX="91322" custScaleY="74084" custRadScaleRad="73585" custRadScaleInc="-9440">
        <dgm:presLayoutVars>
          <dgm:bulletEnabled val="1"/>
        </dgm:presLayoutVars>
      </dgm:prSet>
      <dgm:spPr/>
      <dgm:t>
        <a:bodyPr/>
        <a:lstStyle/>
        <a:p>
          <a:endParaRPr lang="ru-RU"/>
        </a:p>
      </dgm:t>
    </dgm:pt>
  </dgm:ptLst>
  <dgm:cxnLst>
    <dgm:cxn modelId="{A774C406-16C5-4442-AC68-BE02F5B31168}" type="presOf" srcId="{3E0DCDFA-8070-4417-A2B2-B0743CCFB3A2}" destId="{1F402458-919A-45EA-8B1A-1C1323AE71E7}" srcOrd="0" destOrd="0" presId="urn:microsoft.com/office/officeart/2005/8/layout/radial4"/>
    <dgm:cxn modelId="{ECF058AE-97C2-4EDF-B997-2628FE2731A9}" type="presOf" srcId="{D1A59B90-A3E0-45E1-89C1-4B973E51F5AA}" destId="{99F58D99-3E4E-4FED-B652-EC12A452E8E6}" srcOrd="0" destOrd="0" presId="urn:microsoft.com/office/officeart/2005/8/layout/radial4"/>
    <dgm:cxn modelId="{7F570F73-FBBD-4F5D-BCCE-6328615F5970}" type="presOf" srcId="{F4DF5AAD-7B36-430E-99B8-64386831C971}" destId="{378FC082-FCF9-4319-963B-9EDCB103F8AF}" srcOrd="0" destOrd="0" presId="urn:microsoft.com/office/officeart/2005/8/layout/radial4"/>
    <dgm:cxn modelId="{2ABCF353-9E36-4C46-9373-550FC9398FF3}" type="presOf" srcId="{74D75981-A76E-4FED-9FBA-F5D263CA0548}" destId="{BD122C10-2DBB-457D-B702-FCF0D16F49A1}" srcOrd="0" destOrd="0" presId="urn:microsoft.com/office/officeart/2005/8/layout/radial4"/>
    <dgm:cxn modelId="{E71F0EFB-F8C9-48C1-8C2C-0991FA484D78}" type="presOf" srcId="{2E600AB1-9357-4FE3-80CF-4B46F84353C1}" destId="{76734C56-DEC2-4261-AF76-4DB975F3CEE7}" srcOrd="0" destOrd="0" presId="urn:microsoft.com/office/officeart/2005/8/layout/radial4"/>
    <dgm:cxn modelId="{48828DEE-A27B-4C9C-BBD1-C8BA79F4F954}" type="presOf" srcId="{6D720DD2-58BA-4B58-9829-9D3B2939959D}" destId="{8F75AAE5-621E-4D7B-A277-41792F03A0E1}" srcOrd="0" destOrd="0" presId="urn:microsoft.com/office/officeart/2005/8/layout/radial4"/>
    <dgm:cxn modelId="{681090E7-2528-4610-AB90-5FB15F25365D}" srcId="{990D900F-4994-4999-94A6-0A23694CB1B3}" destId="{98840018-C8EE-4764-BD4D-E4E1CB6D8BDA}" srcOrd="1" destOrd="0" parTransId="{D1A59B90-A3E0-45E1-89C1-4B973E51F5AA}" sibTransId="{E523B4A9-8037-407A-95B6-749CAC55FA37}"/>
    <dgm:cxn modelId="{FD802B28-B4CA-492E-B136-2ED2BA0DBCE0}" srcId="{990D900F-4994-4999-94A6-0A23694CB1B3}" destId="{3E0DCDFA-8070-4417-A2B2-B0743CCFB3A2}" srcOrd="2" destOrd="0" parTransId="{6D720DD2-58BA-4B58-9829-9D3B2939959D}" sibTransId="{3BB423DC-F82E-4E4F-989C-75CD96B2F6A8}"/>
    <dgm:cxn modelId="{AE0D2CA9-357A-45CA-94D8-645CCDCB5960}" srcId="{990D900F-4994-4999-94A6-0A23694CB1B3}" destId="{A1B249A6-B74E-447E-A212-5ED3E7458A59}" srcOrd="0" destOrd="0" parTransId="{07350B36-F236-4947-9DED-71C9289D7DCA}" sibTransId="{3777DB75-9C51-4CDF-862B-AF74C3625616}"/>
    <dgm:cxn modelId="{5B73027C-0BF7-48C9-A29A-E8F91AFBB35A}" type="presOf" srcId="{98840018-C8EE-4764-BD4D-E4E1CB6D8BDA}" destId="{14DA095E-0992-4319-925F-6515188E1734}" srcOrd="0" destOrd="0" presId="urn:microsoft.com/office/officeart/2005/8/layout/radial4"/>
    <dgm:cxn modelId="{81552D78-03F6-4C73-8EBE-274F346E3173}" type="presOf" srcId="{B6E6B990-5A37-4115-9190-32CC24772AEE}" destId="{4B276778-C158-4BCE-AB3F-AA1EDCDB2B8B}" srcOrd="0" destOrd="0" presId="urn:microsoft.com/office/officeart/2005/8/layout/radial4"/>
    <dgm:cxn modelId="{BBA6109E-49B0-4F7C-8D26-3BAB50215FCB}" srcId="{990D900F-4994-4999-94A6-0A23694CB1B3}" destId="{F4DF5AAD-7B36-430E-99B8-64386831C971}" srcOrd="5" destOrd="0" parTransId="{74D75981-A76E-4FED-9FBA-F5D263CA0548}" sibTransId="{147A5E1C-CD26-49B4-B4D7-0896278D1AAB}"/>
    <dgm:cxn modelId="{821A25BC-E40F-4E03-867A-05B81F3643B7}" srcId="{990D900F-4994-4999-94A6-0A23694CB1B3}" destId="{1DF6078A-1BFA-4FE9-BB7A-1D104FBCCF1F}" srcOrd="4" destOrd="0" parTransId="{A61F2550-F06F-4198-B501-23C20C4E204C}" sibTransId="{EBBF4FF7-FC59-4AB7-AF11-34C232C1576E}"/>
    <dgm:cxn modelId="{979A959F-761A-4B90-9AA0-5A39E8D441CB}" type="presOf" srcId="{1DF6078A-1BFA-4FE9-BB7A-1D104FBCCF1F}" destId="{3A3030D6-EE25-4CE7-BF13-CA0852ABA40C}" srcOrd="0" destOrd="0" presId="urn:microsoft.com/office/officeart/2005/8/layout/radial4"/>
    <dgm:cxn modelId="{9717DF3A-1DAE-4CA7-A921-4AA1F0C5F06D}" type="presOf" srcId="{07350B36-F236-4947-9DED-71C9289D7DCA}" destId="{208F97CA-F9C7-46F0-BE56-01F72B1D2FC8}" srcOrd="0" destOrd="0" presId="urn:microsoft.com/office/officeart/2005/8/layout/radial4"/>
    <dgm:cxn modelId="{6D3B2910-D928-4F36-A9D5-C05141FC76F6}" srcId="{B6E6B990-5A37-4115-9190-32CC24772AEE}" destId="{990D900F-4994-4999-94A6-0A23694CB1B3}" srcOrd="0" destOrd="0" parTransId="{4899C2C9-2618-4368-9C40-343FD42E2F8F}" sibTransId="{6391F743-B35C-4691-84BD-5C4850E61D80}"/>
    <dgm:cxn modelId="{0C1BD46C-97EB-42FA-A2C2-A5D2DD7E075A}" type="presOf" srcId="{A61F2550-F06F-4198-B501-23C20C4E204C}" destId="{18487AF8-62B3-4DF3-9FBA-5F60C964D8FC}" srcOrd="0" destOrd="0" presId="urn:microsoft.com/office/officeart/2005/8/layout/radial4"/>
    <dgm:cxn modelId="{C76C4B3E-5FDD-476F-91CC-A073B078FCDF}" srcId="{990D900F-4994-4999-94A6-0A23694CB1B3}" destId="{2E600AB1-9357-4FE3-80CF-4B46F84353C1}" srcOrd="3" destOrd="0" parTransId="{00CFEBCB-07AA-429B-B2C9-3BC3F8954F98}" sibTransId="{05B5D2FA-E89E-4D80-9CDC-7DDDFF7D935B}"/>
    <dgm:cxn modelId="{B4A2B094-5E93-4959-8DDA-BB28B978315D}" type="presOf" srcId="{A1B249A6-B74E-447E-A212-5ED3E7458A59}" destId="{A11DBD3D-8F3D-4649-90B0-A3D24208A4AF}" srcOrd="0" destOrd="0" presId="urn:microsoft.com/office/officeart/2005/8/layout/radial4"/>
    <dgm:cxn modelId="{64942A1C-EC7F-4BA5-8C0D-C57CBE13DC46}" type="presOf" srcId="{00CFEBCB-07AA-429B-B2C9-3BC3F8954F98}" destId="{046CA682-2F07-44E7-95C8-73E9F78DF02C}" srcOrd="0" destOrd="0" presId="urn:microsoft.com/office/officeart/2005/8/layout/radial4"/>
    <dgm:cxn modelId="{F752950A-E055-4312-AC23-B6132E1787B0}" type="presOf" srcId="{990D900F-4994-4999-94A6-0A23694CB1B3}" destId="{92022645-7554-4B41-A394-40DD86EC9CFC}" srcOrd="0" destOrd="0" presId="urn:microsoft.com/office/officeart/2005/8/layout/radial4"/>
    <dgm:cxn modelId="{B85F663B-62E1-4077-92D1-BFAA146DED25}" type="presParOf" srcId="{4B276778-C158-4BCE-AB3F-AA1EDCDB2B8B}" destId="{92022645-7554-4B41-A394-40DD86EC9CFC}" srcOrd="0" destOrd="0" presId="urn:microsoft.com/office/officeart/2005/8/layout/radial4"/>
    <dgm:cxn modelId="{E70F33FD-E22C-4ACB-8EA3-53008A70A751}" type="presParOf" srcId="{4B276778-C158-4BCE-AB3F-AA1EDCDB2B8B}" destId="{208F97CA-F9C7-46F0-BE56-01F72B1D2FC8}" srcOrd="1" destOrd="0" presId="urn:microsoft.com/office/officeart/2005/8/layout/radial4"/>
    <dgm:cxn modelId="{56CABC56-995B-42BC-A24F-5D47E95E9E38}" type="presParOf" srcId="{4B276778-C158-4BCE-AB3F-AA1EDCDB2B8B}" destId="{A11DBD3D-8F3D-4649-90B0-A3D24208A4AF}" srcOrd="2" destOrd="0" presId="urn:microsoft.com/office/officeart/2005/8/layout/radial4"/>
    <dgm:cxn modelId="{DF8369A1-FDA4-4E33-8659-9E69EC44D0AD}" type="presParOf" srcId="{4B276778-C158-4BCE-AB3F-AA1EDCDB2B8B}" destId="{99F58D99-3E4E-4FED-B652-EC12A452E8E6}" srcOrd="3" destOrd="0" presId="urn:microsoft.com/office/officeart/2005/8/layout/radial4"/>
    <dgm:cxn modelId="{63F4594B-FE7C-40F8-A5DA-05161CED9574}" type="presParOf" srcId="{4B276778-C158-4BCE-AB3F-AA1EDCDB2B8B}" destId="{14DA095E-0992-4319-925F-6515188E1734}" srcOrd="4" destOrd="0" presId="urn:microsoft.com/office/officeart/2005/8/layout/radial4"/>
    <dgm:cxn modelId="{53202192-824A-4CA2-BE7F-FA985672B131}" type="presParOf" srcId="{4B276778-C158-4BCE-AB3F-AA1EDCDB2B8B}" destId="{8F75AAE5-621E-4D7B-A277-41792F03A0E1}" srcOrd="5" destOrd="0" presId="urn:microsoft.com/office/officeart/2005/8/layout/radial4"/>
    <dgm:cxn modelId="{D1B6FB1F-D710-4257-9F63-59D3491B6FD8}" type="presParOf" srcId="{4B276778-C158-4BCE-AB3F-AA1EDCDB2B8B}" destId="{1F402458-919A-45EA-8B1A-1C1323AE71E7}" srcOrd="6" destOrd="0" presId="urn:microsoft.com/office/officeart/2005/8/layout/radial4"/>
    <dgm:cxn modelId="{D1CDB0EF-42A9-4E04-948E-1CA37EA758C2}" type="presParOf" srcId="{4B276778-C158-4BCE-AB3F-AA1EDCDB2B8B}" destId="{046CA682-2F07-44E7-95C8-73E9F78DF02C}" srcOrd="7" destOrd="0" presId="urn:microsoft.com/office/officeart/2005/8/layout/radial4"/>
    <dgm:cxn modelId="{3278FF2E-B720-4588-8B92-2D6EF6FBAC1D}" type="presParOf" srcId="{4B276778-C158-4BCE-AB3F-AA1EDCDB2B8B}" destId="{76734C56-DEC2-4261-AF76-4DB975F3CEE7}" srcOrd="8" destOrd="0" presId="urn:microsoft.com/office/officeart/2005/8/layout/radial4"/>
    <dgm:cxn modelId="{BE586FC3-2567-46A5-BAEA-C64BA42989C6}" type="presParOf" srcId="{4B276778-C158-4BCE-AB3F-AA1EDCDB2B8B}" destId="{18487AF8-62B3-4DF3-9FBA-5F60C964D8FC}" srcOrd="9" destOrd="0" presId="urn:microsoft.com/office/officeart/2005/8/layout/radial4"/>
    <dgm:cxn modelId="{5DA5DE25-3154-4EF1-B644-3917D85D24D7}" type="presParOf" srcId="{4B276778-C158-4BCE-AB3F-AA1EDCDB2B8B}" destId="{3A3030D6-EE25-4CE7-BF13-CA0852ABA40C}" srcOrd="10" destOrd="0" presId="urn:microsoft.com/office/officeart/2005/8/layout/radial4"/>
    <dgm:cxn modelId="{DDE0DE2D-0E4C-4381-8F2D-4E62CD9D7B2A}" type="presParOf" srcId="{4B276778-C158-4BCE-AB3F-AA1EDCDB2B8B}" destId="{BD122C10-2DBB-457D-B702-FCF0D16F49A1}" srcOrd="11" destOrd="0" presId="urn:microsoft.com/office/officeart/2005/8/layout/radial4"/>
    <dgm:cxn modelId="{F08D4957-4B05-4289-BD14-C31FFA16A596}" type="presParOf" srcId="{4B276778-C158-4BCE-AB3F-AA1EDCDB2B8B}" destId="{378FC082-FCF9-4319-963B-9EDCB103F8AF}" srcOrd="12" destOrd="0" presId="urn:microsoft.com/office/officeart/2005/8/layout/radial4"/>
  </dgm:cxnLst>
  <dgm:bg/>
  <dgm:whole/>
  <dgm:extLst>
    <a:ext uri="http://schemas.microsoft.com/office/drawing/2008/diagram"/>
  </dgm:extLst>
</dgm:dataModel>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Заголовок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29"/>
          <p:cNvSpPr>
            <a:spLocks noGrp="1"/>
          </p:cNvSpPr>
          <p:nvPr>
            <p:ph type="dt" sz="half" idx="10"/>
          </p:nvPr>
        </p:nvSpPr>
        <p:spPr/>
        <p:txBody>
          <a:bodyPr/>
          <a:lstStyle>
            <a:lvl1pPr>
              <a:defRPr/>
            </a:lvl1pPr>
          </a:lstStyle>
          <a:p>
            <a:pPr>
              <a:defRPr/>
            </a:pPr>
            <a:fld id="{76A7913F-6ACD-4A0B-BDA2-29DEEF905B93}" type="datetimeFigureOut">
              <a:rPr lang="ru-RU"/>
              <a:pPr>
                <a:defRPr/>
              </a:pPr>
              <a:t>28.11.2023</a:t>
            </a:fld>
            <a:endParaRPr lang="ru-RU"/>
          </a:p>
        </p:txBody>
      </p:sp>
      <p:sp>
        <p:nvSpPr>
          <p:cNvPr id="5" name="Нижний колонтитул 18"/>
          <p:cNvSpPr>
            <a:spLocks noGrp="1"/>
          </p:cNvSpPr>
          <p:nvPr>
            <p:ph type="ftr" sz="quarter" idx="11"/>
          </p:nvPr>
        </p:nvSpPr>
        <p:spPr/>
        <p:txBody>
          <a:bodyPr/>
          <a:lstStyle>
            <a:lvl1pPr>
              <a:defRPr/>
            </a:lvl1pPr>
          </a:lstStyle>
          <a:p>
            <a:pPr>
              <a:defRPr/>
            </a:pPr>
            <a:endParaRPr lang="ru-RU"/>
          </a:p>
        </p:txBody>
      </p:sp>
      <p:sp>
        <p:nvSpPr>
          <p:cNvPr id="6" name="Номер слайда 26"/>
          <p:cNvSpPr>
            <a:spLocks noGrp="1"/>
          </p:cNvSpPr>
          <p:nvPr>
            <p:ph type="sldNum" sz="quarter" idx="12"/>
          </p:nvPr>
        </p:nvSpPr>
        <p:spPr/>
        <p:txBody>
          <a:bodyPr/>
          <a:lstStyle>
            <a:lvl1pPr>
              <a:defRPr/>
            </a:lvl1pPr>
          </a:lstStyle>
          <a:p>
            <a:pPr>
              <a:defRPr/>
            </a:pPr>
            <a:fld id="{D67BBC1A-0F99-438D-911F-5C50FCDA474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EAD9E2F3-2FC3-4AA7-951E-BED357EB90BA}" type="datetimeFigureOut">
              <a:rPr lang="ru-RU"/>
              <a:pPr>
                <a:defRPr/>
              </a:pPr>
              <a:t>28.11.2023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A5CB0604-7408-4424-9BC7-F37382AD759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914401"/>
            <a:ext cx="2057400" cy="5211763"/>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914401"/>
            <a:ext cx="6019800" cy="5211763"/>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05586BC-C4AB-4424-9788-2C8EE235FAC4}" type="datetimeFigureOut">
              <a:rPr lang="ru-RU"/>
              <a:pPr>
                <a:defRPr/>
              </a:pPr>
              <a:t>28.11.2023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7619E599-4E84-42A8-AB55-46B4F1A8A483}"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6F8160C5-1626-4C3C-A4AB-FD3D600D9428}" type="datetimeFigureOut">
              <a:rPr lang="ru-RU"/>
              <a:pPr>
                <a:defRPr/>
              </a:pPr>
              <a:t>28.11.2023</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50DBCFB-A2A6-4B89-9F88-F598718F97ED}"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A984A9FA-4B08-456A-AC80-187292FA395E}" type="datetimeFigureOut">
              <a:rPr lang="ru-RU"/>
              <a:pPr>
                <a:defRPr/>
              </a:pPr>
              <a:t>28.11.2023</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E521BF9-6B7D-4698-8C51-9537FC1CE6CC}"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9CF12022-7C78-4978-8686-B14FC082903A}" type="datetimeFigureOut">
              <a:rPr lang="ru-RU"/>
              <a:pPr>
                <a:defRPr/>
              </a:pPr>
              <a:t>28.11.2023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2F68A50C-A5A6-4393-9DC6-0079FF5FB6D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2B63FB8E-7194-4237-9E15-18EBC9DC0263}" type="datetimeFigureOut">
              <a:rPr lang="ru-RU"/>
              <a:pPr>
                <a:defRPr/>
              </a:pPr>
              <a:t>28.11.2023</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38DE3354-CA95-4880-B359-64D6EE53C873}"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86EFF95D-F1DD-4652-AEBE-214DAF40EF8C}" type="datetimeFigureOut">
              <a:rPr lang="ru-RU"/>
              <a:pPr>
                <a:defRPr/>
              </a:pPr>
              <a:t>28.11.2023</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D00DF4F8-A0BD-48F2-A936-E3012ABAA39F}"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7D79C6EF-54AD-45CA-9F25-8D74C5CE4E94}" type="datetimeFigureOut">
              <a:rPr lang="ru-RU"/>
              <a:pPr>
                <a:defRPr/>
              </a:pPr>
              <a:t>28.11.2023</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F1737856-360D-4266-A7CF-9F1F43BC4ECB}"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ru-RU" smtClean="0"/>
              <a:t>Образец текста</a:t>
            </a:r>
          </a:p>
        </p:txBody>
      </p:sp>
      <p:sp>
        <p:nvSpPr>
          <p:cNvPr id="4" name="Содержимое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DBB067CD-D27C-43E7-A677-BC6C31D8566B}" type="datetimeFigureOut">
              <a:rPr lang="ru-RU"/>
              <a:pPr>
                <a:defRPr/>
              </a:pPr>
              <a:t>28.11.2023</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34E4C46A-6975-4010-B7E9-809979D7A70C}"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Прямоугольник с одним вырезанным скругленным углом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Прямоугольный треугольник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Полилиния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ru-RU" smtClean="0"/>
              <a:t>Образец заголовка</a:t>
            </a:r>
            <a:endParaRPr lang="en-US"/>
          </a:p>
        </p:txBody>
      </p:sp>
      <p:sp>
        <p:nvSpPr>
          <p:cNvPr id="4" name="Текст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ru-RU" smtClean="0"/>
              <a:t>Образец текста</a:t>
            </a:r>
          </a:p>
        </p:txBody>
      </p:sp>
      <p:sp>
        <p:nvSpPr>
          <p:cNvPr id="3" name="Рисунок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ru-RU" noProof="0" smtClean="0"/>
              <a:t>Вставка рисунка</a:t>
            </a:r>
            <a:endParaRPr lang="en-US" noProof="0" dirty="0"/>
          </a:p>
        </p:txBody>
      </p:sp>
      <p:sp>
        <p:nvSpPr>
          <p:cNvPr id="9" name="Дата 4"/>
          <p:cNvSpPr>
            <a:spLocks noGrp="1"/>
          </p:cNvSpPr>
          <p:nvPr>
            <p:ph type="dt" sz="half" idx="10"/>
          </p:nvPr>
        </p:nvSpPr>
        <p:spPr/>
        <p:txBody>
          <a:bodyPr/>
          <a:lstStyle>
            <a:lvl1pPr>
              <a:defRPr/>
            </a:lvl1pPr>
          </a:lstStyle>
          <a:p>
            <a:pPr>
              <a:defRPr/>
            </a:pPr>
            <a:fld id="{20921BFB-BC25-4D97-AA9A-58791AE5F295}" type="datetimeFigureOut">
              <a:rPr lang="ru-RU"/>
              <a:pPr>
                <a:defRPr/>
              </a:pPr>
              <a:t>28.11.2023</a:t>
            </a:fld>
            <a:endParaRPr lang="ru-RU"/>
          </a:p>
        </p:txBody>
      </p:sp>
      <p:sp>
        <p:nvSpPr>
          <p:cNvPr id="10" name="Нижний колонтитул 5"/>
          <p:cNvSpPr>
            <a:spLocks noGrp="1"/>
          </p:cNvSpPr>
          <p:nvPr>
            <p:ph type="ftr" sz="quarter" idx="11"/>
          </p:nvPr>
        </p:nvSpPr>
        <p:spPr/>
        <p:txBody>
          <a:bodyPr/>
          <a:lstStyle>
            <a:lvl1pPr>
              <a:defRPr/>
            </a:lvl1pPr>
          </a:lstStyle>
          <a:p>
            <a:pPr>
              <a:defRPr/>
            </a:pPr>
            <a:endParaRPr lang="ru-RU"/>
          </a:p>
        </p:txBody>
      </p:sp>
      <p:sp>
        <p:nvSpPr>
          <p:cNvPr id="11" name="Номер слайда 6"/>
          <p:cNvSpPr>
            <a:spLocks noGrp="1"/>
          </p:cNvSpPr>
          <p:nvPr>
            <p:ph type="sldNum" sz="quarter" idx="12"/>
          </p:nvPr>
        </p:nvSpPr>
        <p:spPr>
          <a:xfrm>
            <a:off x="8077200" y="6356350"/>
            <a:ext cx="609600" cy="365125"/>
          </a:xfrm>
        </p:spPr>
        <p:txBody>
          <a:bodyPr/>
          <a:lstStyle>
            <a:lvl1pPr>
              <a:defRPr/>
            </a:lvl1pPr>
          </a:lstStyle>
          <a:p>
            <a:pPr>
              <a:defRPr/>
            </a:pPr>
            <a:fld id="{85C12E29-4F28-4694-9DBD-6BDA10283251}"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Полилиния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Полилиния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320D580E-42BB-4B53-9916-0A13E4289021}" type="datetimeFigureOut">
              <a:rPr lang="ru-RU"/>
              <a:pPr>
                <a:defRPr/>
              </a:pPr>
              <a:t>28.11.2023</a:t>
            </a:fld>
            <a:endParaRPr lang="ru-RU"/>
          </a:p>
        </p:txBody>
      </p:sp>
      <p:sp>
        <p:nvSpPr>
          <p:cNvPr id="22" name="Нижний колонтитул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a:solidFill>
                  <a:schemeClr val="tx2">
                    <a:shade val="90000"/>
                  </a:schemeClr>
                </a:solidFill>
                <a:latin typeface="+mn-lt"/>
                <a:cs typeface="+mn-cs"/>
              </a:defRPr>
            </a:lvl1pPr>
          </a:lstStyle>
          <a:p>
            <a:pPr>
              <a:defRPr/>
            </a:pPr>
            <a:fld id="{05E63395-F840-44F4-99BB-AC164329246E}" type="slidenum">
              <a:rPr lang="ru-RU"/>
              <a:pPr>
                <a:defRPr/>
              </a:pPr>
              <a:t>‹#›</a:t>
            </a:fld>
            <a:endParaRPr lang="ru-RU"/>
          </a:p>
        </p:txBody>
      </p:sp>
      <p:grpSp>
        <p:nvGrpSpPr>
          <p:cNvPr id="1033" name="Группа 1"/>
          <p:cNvGrpSpPr>
            <a:grpSpLocks/>
          </p:cNvGrpSpPr>
          <p:nvPr/>
        </p:nvGrpSpPr>
        <p:grpSpPr bwMode="auto">
          <a:xfrm>
            <a:off x="-19050" y="203200"/>
            <a:ext cx="9180513" cy="647700"/>
            <a:chOff x="-19045" y="216550"/>
            <a:chExt cx="9180548" cy="649224"/>
          </a:xfrm>
        </p:grpSpPr>
        <p:sp>
          <p:nvSpPr>
            <p:cNvPr id="12" name="Полилиния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Полилиния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grpSp>
    </p:spTree>
  </p:cSld>
  <p:clrMap bg1="lt1" tx1="dk1" bg2="lt2" tx2="dk2" accent1="accent1" accent2="accent2" accent3="accent3" accent4="accent4" accent5="accent5" accent6="accent6" hlink="hlink" folHlink="folHlink"/>
  <p:sldLayoutIdLst>
    <p:sldLayoutId id="2147483817" r:id="rId1"/>
    <p:sldLayoutId id="2147483809" r:id="rId2"/>
    <p:sldLayoutId id="2147483818" r:id="rId3"/>
    <p:sldLayoutId id="2147483810" r:id="rId4"/>
    <p:sldLayoutId id="2147483811" r:id="rId5"/>
    <p:sldLayoutId id="2147483812" r:id="rId6"/>
    <p:sldLayoutId id="2147483813" r:id="rId7"/>
    <p:sldLayoutId id="2147483814" r:id="rId8"/>
    <p:sldLayoutId id="2147483819" r:id="rId9"/>
    <p:sldLayoutId id="2147483815" r:id="rId10"/>
    <p:sldLayoutId id="2147483816"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commons.wikimedia.org/wiki/File:Onegin_and_Tatyana.jpg?uselang=ru"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commons.wikimedia.org/wiki/File:Eugene_Onegin_(Samokish-Sudkovskaya)_08a.jpg?uselang=ru" TargetMode="External"/><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6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hyperlink" Target="http://gorod.tomsk.ru/uploads/41581/1255747738/23.jpg" TargetMode="External"/></Relationships>
</file>

<file path=ppt/slides/_rels/slide67.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effectLst>
            <a:outerShdw dist="107763" dir="13500000" algn="ctr" rotWithShape="0">
              <a:srgbClr val="808080">
                <a:alpha val="50000"/>
              </a:srgbClr>
            </a:outerShdw>
          </a:effectLst>
        </p:spPr>
      </p:pic>
      <p:pic>
        <p:nvPicPr>
          <p:cNvPr id="5123" name="Рисунок 8" descr="ramky.narod.ru192.jpg"/>
          <p:cNvPicPr>
            <a:picLocks noChangeAspect="1"/>
          </p:cNvPicPr>
          <p:nvPr/>
        </p:nvPicPr>
        <p:blipFill>
          <a:blip r:embed="rId3"/>
          <a:srcRect/>
          <a:stretch>
            <a:fillRect/>
          </a:stretch>
        </p:blipFill>
        <p:spPr bwMode="auto">
          <a:xfrm>
            <a:off x="684213" y="0"/>
            <a:ext cx="7666037" cy="6200775"/>
          </a:xfrm>
          <a:prstGeom prst="rect">
            <a:avLst/>
          </a:prstGeom>
          <a:noFill/>
          <a:ln w="9525">
            <a:noFill/>
            <a:miter lim="800000"/>
            <a:headEnd/>
            <a:tailEnd/>
          </a:ln>
        </p:spPr>
      </p:pic>
      <p:pic>
        <p:nvPicPr>
          <p:cNvPr id="5124" name="Рисунок 9" descr="candle3.gif"/>
          <p:cNvPicPr>
            <a:picLocks noChangeAspect="1"/>
          </p:cNvPicPr>
          <p:nvPr/>
        </p:nvPicPr>
        <p:blipFill>
          <a:blip r:embed="rId4"/>
          <a:srcRect/>
          <a:stretch>
            <a:fillRect/>
          </a:stretch>
        </p:blipFill>
        <p:spPr bwMode="auto">
          <a:xfrm rot="-553959">
            <a:off x="2030413" y="1398588"/>
            <a:ext cx="2141537" cy="3048000"/>
          </a:xfrm>
          <a:prstGeom prst="rect">
            <a:avLst/>
          </a:prstGeom>
          <a:noFill/>
          <a:ln w="9525">
            <a:noFill/>
            <a:miter lim="800000"/>
            <a:headEnd/>
            <a:tailEnd/>
          </a:ln>
        </p:spPr>
      </p:pic>
      <p:sp>
        <p:nvSpPr>
          <p:cNvPr id="5125" name="TextBox 10"/>
          <p:cNvSpPr txBox="1">
            <a:spLocks noChangeArrowheads="1"/>
          </p:cNvSpPr>
          <p:nvPr/>
        </p:nvSpPr>
        <p:spPr bwMode="auto">
          <a:xfrm>
            <a:off x="4787900" y="1052513"/>
            <a:ext cx="2879725" cy="3416300"/>
          </a:xfrm>
          <a:prstGeom prst="rect">
            <a:avLst/>
          </a:prstGeom>
          <a:noFill/>
          <a:ln w="9525">
            <a:noFill/>
            <a:miter lim="800000"/>
            <a:headEnd/>
            <a:tailEnd/>
          </a:ln>
        </p:spPr>
        <p:txBody>
          <a:bodyPr>
            <a:spAutoFit/>
          </a:bodyPr>
          <a:lstStyle/>
          <a:p>
            <a:r>
              <a:rPr lang="ru-RU" sz="3600" b="1">
                <a:solidFill>
                  <a:schemeClr val="bg1"/>
                </a:solidFill>
                <a:latin typeface="Monotype Corsiva" pitchFamily="66" charset="0"/>
              </a:rPr>
              <a:t>Роман А.С.Пушкина</a:t>
            </a:r>
          </a:p>
          <a:p>
            <a:r>
              <a:rPr lang="ru-RU" sz="3600" b="1">
                <a:solidFill>
                  <a:schemeClr val="bg1"/>
                </a:solidFill>
                <a:latin typeface="Monotype Corsiva" pitchFamily="66" charset="0"/>
              </a:rPr>
              <a:t>«Евгений Онегин» – энциклопедия русской жизни</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Заголовок 5"/>
          <p:cNvSpPr>
            <a:spLocks noGrp="1"/>
          </p:cNvSpPr>
          <p:nvPr>
            <p:ph type="title"/>
          </p:nvPr>
        </p:nvSpPr>
        <p:spPr>
          <a:xfrm>
            <a:off x="533400" y="836712"/>
            <a:ext cx="8359080" cy="1447800"/>
          </a:xfrm>
        </p:spPr>
        <p:txBody>
          <a:bodyPr>
            <a:noAutofit/>
          </a:bodyPr>
          <a:lstStyle/>
          <a:p>
            <a:pPr algn="ctr" eaLnBrk="1" fontAlgn="auto" hangingPunct="1">
              <a:spcAft>
                <a:spcPts val="0"/>
              </a:spcAft>
              <a:defRPr/>
            </a:pPr>
            <a:r>
              <a:rPr lang="ru-RU" sz="3600" b="1" dirty="0" smtClean="0">
                <a:solidFill>
                  <a:schemeClr val="tx1"/>
                </a:solidFill>
                <a:latin typeface="Monotype Corsiva" pitchFamily="66" charset="0"/>
              </a:rPr>
              <a:t>5. Укажите, как в тексте романа «Евгений Онегин» А.С.Пушкин определяет своеобразие своего произведения.</a:t>
            </a:r>
          </a:p>
        </p:txBody>
      </p:sp>
      <p:sp>
        <p:nvSpPr>
          <p:cNvPr id="14339" name="Прямоугольник 6"/>
          <p:cNvSpPr>
            <a:spLocks noChangeArrowheads="1"/>
          </p:cNvSpPr>
          <p:nvPr/>
        </p:nvSpPr>
        <p:spPr bwMode="auto">
          <a:xfrm>
            <a:off x="1476375" y="2924175"/>
            <a:ext cx="6491288" cy="2555875"/>
          </a:xfrm>
          <a:prstGeom prst="rect">
            <a:avLst/>
          </a:prstGeom>
          <a:noFill/>
          <a:ln w="9525">
            <a:noFill/>
            <a:miter lim="800000"/>
            <a:headEnd/>
            <a:tailEnd/>
          </a:ln>
        </p:spPr>
        <p:txBody>
          <a:bodyPr>
            <a:spAutoFit/>
          </a:bodyPr>
          <a:lstStyle/>
          <a:p>
            <a:pPr marL="609600" indent="-609600">
              <a:buFont typeface="Wingdings" pitchFamily="2" charset="2"/>
              <a:buNone/>
            </a:pPr>
            <a:r>
              <a:rPr lang="ru-RU" sz="3200" b="1">
                <a:solidFill>
                  <a:srgbClr val="FF0000"/>
                </a:solidFill>
                <a:latin typeface="Monotype Corsiva" pitchFamily="66" charset="0"/>
              </a:rPr>
              <a:t>1) «Энциклопедия русской жизни»</a:t>
            </a:r>
          </a:p>
          <a:p>
            <a:pPr marL="609600" indent="-609600">
              <a:buFont typeface="Wingdings" pitchFamily="2" charset="2"/>
              <a:buNone/>
            </a:pPr>
            <a:r>
              <a:rPr lang="ru-RU" sz="3200" b="1">
                <a:solidFill>
                  <a:srgbClr val="FF0000"/>
                </a:solidFill>
                <a:latin typeface="Monotype Corsiva" pitchFamily="66" charset="0"/>
              </a:rPr>
              <a:t>2) «…половина войдёт в пословицы»</a:t>
            </a:r>
          </a:p>
          <a:p>
            <a:pPr marL="609600" indent="-609600">
              <a:buFont typeface="Wingdings" pitchFamily="2" charset="2"/>
              <a:buNone/>
            </a:pPr>
            <a:r>
              <a:rPr lang="ru-RU" sz="3200" b="1">
                <a:solidFill>
                  <a:srgbClr val="FF0000"/>
                </a:solidFill>
                <a:latin typeface="Monotype Corsiva" pitchFamily="66" charset="0"/>
              </a:rPr>
              <a:t>3) «Даль  свободного романа», «собранье пёстрых глав»</a:t>
            </a:r>
          </a:p>
          <a:p>
            <a:pPr marL="609600" indent="-609600">
              <a:buFont typeface="Wingdings" pitchFamily="2" charset="2"/>
              <a:buNone/>
            </a:pPr>
            <a:r>
              <a:rPr lang="ru-RU" sz="3200" b="1">
                <a:solidFill>
                  <a:srgbClr val="FF0000"/>
                </a:solidFill>
                <a:latin typeface="Monotype Corsiva" pitchFamily="66" charset="0"/>
              </a:rPr>
              <a:t>4) «Очень оригинальное произведение»</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5"/>
          <p:cNvSpPr>
            <a:spLocks noGrp="1"/>
          </p:cNvSpPr>
          <p:nvPr>
            <p:ph type="title"/>
          </p:nvPr>
        </p:nvSpPr>
        <p:spPr>
          <a:xfrm>
            <a:off x="467544" y="332656"/>
            <a:ext cx="8305800" cy="1143000"/>
          </a:xfrm>
        </p:spPr>
        <p:txBody>
          <a:bodyPr/>
          <a:lstStyle/>
          <a:p>
            <a:pPr algn="ctr" eaLnBrk="1" fontAlgn="auto" hangingPunct="1">
              <a:spcAft>
                <a:spcPts val="0"/>
              </a:spcAft>
              <a:defRPr/>
            </a:pPr>
            <a:r>
              <a:rPr lang="ru-RU" b="1" dirty="0" smtClean="0">
                <a:solidFill>
                  <a:schemeClr val="tx1"/>
                </a:solidFill>
                <a:latin typeface="Monotype Corsiva" pitchFamily="66" charset="0"/>
              </a:rPr>
              <a:t>6. Кульминация - это</a:t>
            </a:r>
          </a:p>
        </p:txBody>
      </p:sp>
      <p:sp>
        <p:nvSpPr>
          <p:cNvPr id="15363" name="Прямоугольник 6"/>
          <p:cNvSpPr>
            <a:spLocks noChangeArrowheads="1"/>
          </p:cNvSpPr>
          <p:nvPr/>
        </p:nvSpPr>
        <p:spPr bwMode="auto">
          <a:xfrm>
            <a:off x="900113" y="1628775"/>
            <a:ext cx="7600950" cy="4081463"/>
          </a:xfrm>
          <a:prstGeom prst="rect">
            <a:avLst/>
          </a:prstGeom>
          <a:noFill/>
          <a:ln w="9525">
            <a:noFill/>
            <a:miter lim="800000"/>
            <a:headEnd/>
            <a:tailEnd/>
          </a:ln>
        </p:spPr>
        <p:txBody>
          <a:bodyPr>
            <a:spAutoFit/>
          </a:bodyPr>
          <a:lstStyle/>
          <a:p>
            <a:pPr algn="ctr">
              <a:lnSpc>
                <a:spcPct val="90000"/>
              </a:lnSpc>
              <a:buFont typeface="Wingdings" pitchFamily="2" charset="2"/>
              <a:buNone/>
            </a:pPr>
            <a:r>
              <a:rPr lang="ru-RU" sz="3200" b="1">
                <a:solidFill>
                  <a:srgbClr val="FF0000"/>
                </a:solidFill>
                <a:latin typeface="Monotype Corsiva" pitchFamily="66" charset="0"/>
              </a:rPr>
              <a:t>1) Элемент композиции, в котором художественный конфликт достигает критической точки своего развития и требует обязательного немедленного разрешения.</a:t>
            </a:r>
          </a:p>
          <a:p>
            <a:pPr algn="ctr">
              <a:lnSpc>
                <a:spcPct val="90000"/>
              </a:lnSpc>
              <a:buFont typeface="Wingdings" pitchFamily="2" charset="2"/>
              <a:buNone/>
            </a:pPr>
            <a:r>
              <a:rPr lang="ru-RU" sz="3200" b="1">
                <a:solidFill>
                  <a:srgbClr val="FF0000"/>
                </a:solidFill>
                <a:latin typeface="Monotype Corsiva" pitchFamily="66" charset="0"/>
              </a:rPr>
              <a:t>   2) Элемент композиции, в котором возникает художественный конфликт.</a:t>
            </a:r>
          </a:p>
          <a:p>
            <a:pPr algn="ctr">
              <a:lnSpc>
                <a:spcPct val="90000"/>
              </a:lnSpc>
              <a:buFont typeface="Wingdings" pitchFamily="2" charset="2"/>
              <a:buNone/>
            </a:pPr>
            <a:r>
              <a:rPr lang="ru-RU" sz="3200" b="1">
                <a:solidFill>
                  <a:srgbClr val="FF0000"/>
                </a:solidFill>
                <a:latin typeface="Monotype Corsiva" pitchFamily="66" charset="0"/>
              </a:rPr>
              <a:t>   3) Элемент композиции, в котором происходит разрешение или снятие основного конфликта.</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Заголовок 6"/>
          <p:cNvSpPr>
            <a:spLocks noGrp="1"/>
          </p:cNvSpPr>
          <p:nvPr>
            <p:ph type="title"/>
          </p:nvPr>
        </p:nvSpPr>
        <p:spPr>
          <a:xfrm>
            <a:off x="457200" y="476672"/>
            <a:ext cx="8305800" cy="1944216"/>
          </a:xfrm>
        </p:spPr>
        <p:txBody>
          <a:bodyPr>
            <a:normAutofit fontScale="90000"/>
          </a:bodyPr>
          <a:lstStyle/>
          <a:p>
            <a:pPr algn="ctr" eaLnBrk="1" fontAlgn="auto" hangingPunct="1">
              <a:spcAft>
                <a:spcPts val="0"/>
              </a:spcAft>
              <a:defRPr/>
            </a:pPr>
            <a:r>
              <a:rPr lang="ru-RU" b="1" dirty="0" smtClean="0">
                <a:solidFill>
                  <a:schemeClr val="tx1"/>
                </a:solidFill>
                <a:latin typeface="Monotype Corsiva" pitchFamily="66" charset="0"/>
              </a:rPr>
              <a:t>7. Кульминацией романа                        А. С. Пушкина «Евгений Онегин» является: </a:t>
            </a:r>
          </a:p>
        </p:txBody>
      </p:sp>
      <p:sp>
        <p:nvSpPr>
          <p:cNvPr id="16387" name="Прямоугольник 7"/>
          <p:cNvSpPr>
            <a:spLocks noChangeArrowheads="1"/>
          </p:cNvSpPr>
          <p:nvPr/>
        </p:nvSpPr>
        <p:spPr bwMode="auto">
          <a:xfrm>
            <a:off x="755650" y="2708275"/>
            <a:ext cx="7993063" cy="2862263"/>
          </a:xfrm>
          <a:prstGeom prst="rect">
            <a:avLst/>
          </a:prstGeom>
          <a:noFill/>
          <a:ln w="9525">
            <a:noFill/>
            <a:miter lim="800000"/>
            <a:headEnd/>
            <a:tailEnd/>
          </a:ln>
        </p:spPr>
        <p:txBody>
          <a:bodyPr>
            <a:spAutoFit/>
          </a:bodyPr>
          <a:lstStyle/>
          <a:p>
            <a:pPr algn="ctr">
              <a:buFont typeface="Wingdings" pitchFamily="2" charset="2"/>
              <a:buNone/>
            </a:pPr>
            <a:r>
              <a:rPr lang="ru-RU" sz="3600" b="1">
                <a:solidFill>
                  <a:srgbClr val="FF0000"/>
                </a:solidFill>
                <a:latin typeface="Monotype Corsiva" pitchFamily="66" charset="0"/>
              </a:rPr>
              <a:t>1) Дуэль Онегина и Ленского,</a:t>
            </a:r>
          </a:p>
          <a:p>
            <a:pPr algn="ctr">
              <a:buFont typeface="Wingdings" pitchFamily="2" charset="2"/>
              <a:buNone/>
            </a:pPr>
            <a:r>
              <a:rPr lang="ru-RU" sz="3600" b="1">
                <a:solidFill>
                  <a:srgbClr val="FF0000"/>
                </a:solidFill>
                <a:latin typeface="Monotype Corsiva" pitchFamily="66" charset="0"/>
              </a:rPr>
              <a:t>   2) Письмо  Татьяны о любви  к Онегину,</a:t>
            </a:r>
          </a:p>
          <a:p>
            <a:pPr algn="ctr">
              <a:buFont typeface="Wingdings" pitchFamily="2" charset="2"/>
              <a:buNone/>
            </a:pPr>
            <a:r>
              <a:rPr lang="ru-RU" sz="3600" b="1">
                <a:solidFill>
                  <a:srgbClr val="FF0000"/>
                </a:solidFill>
                <a:latin typeface="Monotype Corsiva" pitchFamily="66" charset="0"/>
              </a:rPr>
              <a:t>   3) Бал в доме Лариных,</a:t>
            </a:r>
          </a:p>
          <a:p>
            <a:pPr algn="ctr">
              <a:buFont typeface="Wingdings" pitchFamily="2" charset="2"/>
              <a:buNone/>
            </a:pPr>
            <a:r>
              <a:rPr lang="ru-RU" sz="3600" b="1">
                <a:solidFill>
                  <a:srgbClr val="FF0000"/>
                </a:solidFill>
                <a:latin typeface="Monotype Corsiva" pitchFamily="66" charset="0"/>
              </a:rPr>
              <a:t>   4) Объяснение Онегина и Татьяны в доме князя.</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6"/>
          <p:cNvSpPr>
            <a:spLocks noGrp="1"/>
          </p:cNvSpPr>
          <p:nvPr>
            <p:ph type="title"/>
          </p:nvPr>
        </p:nvSpPr>
        <p:spPr>
          <a:xfrm>
            <a:off x="179512" y="476672"/>
            <a:ext cx="8686800" cy="1477962"/>
          </a:xfrm>
        </p:spPr>
        <p:txBody>
          <a:bodyPr/>
          <a:lstStyle/>
          <a:p>
            <a:pPr algn="ctr" eaLnBrk="1" fontAlgn="auto" hangingPunct="1">
              <a:spcAft>
                <a:spcPts val="0"/>
              </a:spcAft>
              <a:defRPr/>
            </a:pPr>
            <a:r>
              <a:rPr lang="ru-RU" sz="3600" b="1" dirty="0" smtClean="0">
                <a:solidFill>
                  <a:schemeClr val="tx1"/>
                </a:solidFill>
                <a:latin typeface="Monotype Corsiva" pitchFamily="66" charset="0"/>
              </a:rPr>
              <a:t>8. На каком языке Татьяна написала своё признание?</a:t>
            </a:r>
          </a:p>
        </p:txBody>
      </p:sp>
      <p:sp>
        <p:nvSpPr>
          <p:cNvPr id="17411" name="Прямоугольник 7"/>
          <p:cNvSpPr>
            <a:spLocks noChangeArrowheads="1"/>
          </p:cNvSpPr>
          <p:nvPr/>
        </p:nvSpPr>
        <p:spPr bwMode="auto">
          <a:xfrm>
            <a:off x="2339975" y="2349500"/>
            <a:ext cx="4572000" cy="2554288"/>
          </a:xfrm>
          <a:prstGeom prst="rect">
            <a:avLst/>
          </a:prstGeom>
          <a:noFill/>
          <a:ln w="9525">
            <a:noFill/>
            <a:miter lim="800000"/>
            <a:headEnd/>
            <a:tailEnd/>
          </a:ln>
        </p:spPr>
        <p:txBody>
          <a:bodyPr>
            <a:spAutoFit/>
          </a:bodyPr>
          <a:lstStyle/>
          <a:p>
            <a:pPr marL="609600" indent="-609600" algn="ctr">
              <a:buFont typeface="Wingdings" pitchFamily="2" charset="2"/>
              <a:buNone/>
            </a:pPr>
            <a:r>
              <a:rPr lang="ru-RU" sz="4000" b="1">
                <a:solidFill>
                  <a:srgbClr val="FF0000"/>
                </a:solidFill>
                <a:latin typeface="Monotype Corsiva" pitchFamily="66" charset="0"/>
              </a:rPr>
              <a:t>1. Английский</a:t>
            </a:r>
          </a:p>
          <a:p>
            <a:pPr marL="609600" indent="-609600" algn="ctr">
              <a:buFont typeface="Wingdings" pitchFamily="2" charset="2"/>
              <a:buNone/>
            </a:pPr>
            <a:r>
              <a:rPr lang="ru-RU" sz="4000" b="1">
                <a:solidFill>
                  <a:srgbClr val="FF0000"/>
                </a:solidFill>
                <a:latin typeface="Monotype Corsiva" pitchFamily="66" charset="0"/>
              </a:rPr>
              <a:t>2. Немецкий</a:t>
            </a:r>
          </a:p>
          <a:p>
            <a:pPr marL="609600" indent="-609600" algn="ctr">
              <a:buFont typeface="Wingdings" pitchFamily="2" charset="2"/>
              <a:buNone/>
            </a:pPr>
            <a:r>
              <a:rPr lang="ru-RU" sz="4000" b="1">
                <a:solidFill>
                  <a:srgbClr val="FF0000"/>
                </a:solidFill>
                <a:latin typeface="Monotype Corsiva" pitchFamily="66" charset="0"/>
              </a:rPr>
              <a:t>3. Французский</a:t>
            </a:r>
          </a:p>
          <a:p>
            <a:pPr marL="609600" indent="-609600" algn="ctr">
              <a:buFont typeface="Wingdings" pitchFamily="2" charset="2"/>
              <a:buNone/>
            </a:pPr>
            <a:r>
              <a:rPr lang="ru-RU" sz="4000" b="1">
                <a:solidFill>
                  <a:srgbClr val="FF0000"/>
                </a:solidFill>
                <a:latin typeface="Monotype Corsiva" pitchFamily="66" charset="0"/>
              </a:rPr>
              <a:t>4. Русский</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67544" y="908720"/>
            <a:ext cx="8229600" cy="1143000"/>
          </a:xfrm>
        </p:spPr>
        <p:txBody>
          <a:bodyPr>
            <a:normAutofit fontScale="90000"/>
          </a:bodyPr>
          <a:lstStyle/>
          <a:p>
            <a:pPr algn="ctr" eaLnBrk="1" fontAlgn="auto" hangingPunct="1">
              <a:spcAft>
                <a:spcPts val="0"/>
              </a:spcAft>
              <a:defRPr/>
            </a:pPr>
            <a:r>
              <a:rPr lang="ru-RU" b="1" dirty="0" smtClean="0">
                <a:solidFill>
                  <a:schemeClr val="tx1"/>
                </a:solidFill>
                <a:latin typeface="Monotype Corsiva" pitchFamily="66" charset="0"/>
              </a:rPr>
              <a:t>9. В ком из героев романа воплощён авторский идеал?</a:t>
            </a:r>
          </a:p>
        </p:txBody>
      </p:sp>
      <p:sp>
        <p:nvSpPr>
          <p:cNvPr id="18435" name="Прямоугольник 5"/>
          <p:cNvSpPr>
            <a:spLocks noChangeArrowheads="1"/>
          </p:cNvSpPr>
          <p:nvPr/>
        </p:nvSpPr>
        <p:spPr bwMode="auto">
          <a:xfrm>
            <a:off x="2339975" y="2636838"/>
            <a:ext cx="5029200" cy="2554287"/>
          </a:xfrm>
          <a:prstGeom prst="rect">
            <a:avLst/>
          </a:prstGeom>
          <a:noFill/>
          <a:ln w="9525">
            <a:noFill/>
            <a:miter lim="800000"/>
            <a:headEnd/>
            <a:tailEnd/>
          </a:ln>
        </p:spPr>
        <p:txBody>
          <a:bodyPr>
            <a:spAutoFit/>
          </a:bodyPr>
          <a:lstStyle/>
          <a:p>
            <a:pPr marL="609600" indent="-609600" algn="ctr">
              <a:buFont typeface="Wingdings" pitchFamily="2" charset="2"/>
              <a:buNone/>
            </a:pPr>
            <a:r>
              <a:rPr lang="ru-RU" sz="4000" b="1">
                <a:solidFill>
                  <a:srgbClr val="FF0000"/>
                </a:solidFill>
                <a:latin typeface="Monotype Corsiva" pitchFamily="66" charset="0"/>
              </a:rPr>
              <a:t>1. Евгений Онегин</a:t>
            </a:r>
          </a:p>
          <a:p>
            <a:pPr marL="609600" indent="-609600" algn="ctr">
              <a:buFont typeface="Wingdings" pitchFamily="2" charset="2"/>
              <a:buNone/>
            </a:pPr>
            <a:r>
              <a:rPr lang="ru-RU" sz="4000" b="1">
                <a:solidFill>
                  <a:srgbClr val="FF0000"/>
                </a:solidFill>
                <a:latin typeface="Monotype Corsiva" pitchFamily="66" charset="0"/>
              </a:rPr>
              <a:t>2. Владимир Ленский</a:t>
            </a:r>
          </a:p>
          <a:p>
            <a:pPr marL="609600" indent="-609600" algn="ctr">
              <a:buFont typeface="Wingdings" pitchFamily="2" charset="2"/>
              <a:buNone/>
            </a:pPr>
            <a:r>
              <a:rPr lang="ru-RU" sz="4000" b="1">
                <a:solidFill>
                  <a:srgbClr val="FF0000"/>
                </a:solidFill>
                <a:latin typeface="Monotype Corsiva" pitchFamily="66" charset="0"/>
              </a:rPr>
              <a:t>3. Татьяна Ларина</a:t>
            </a:r>
          </a:p>
          <a:p>
            <a:pPr marL="609600" indent="-609600" algn="ctr">
              <a:buFont typeface="Wingdings" pitchFamily="2" charset="2"/>
              <a:buNone/>
            </a:pPr>
            <a:r>
              <a:rPr lang="ru-RU" sz="4000" b="1">
                <a:solidFill>
                  <a:srgbClr val="FF0000"/>
                </a:solidFill>
                <a:latin typeface="Monotype Corsiva" pitchFamily="66" charset="0"/>
              </a:rPr>
              <a:t>4. Ольга Ларина</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eaLnBrk="1" fontAlgn="auto" hangingPunct="1">
              <a:spcAft>
                <a:spcPts val="0"/>
              </a:spcAft>
              <a:defRPr/>
            </a:pPr>
            <a:r>
              <a:rPr lang="ru-RU" b="1" dirty="0" smtClean="0">
                <a:solidFill>
                  <a:schemeClr val="tx1"/>
                </a:solidFill>
                <a:latin typeface="Monotype Corsiva" pitchFamily="66" charset="0"/>
              </a:rPr>
              <a:t>10. Ларины устроили бал по поводу:</a:t>
            </a:r>
          </a:p>
        </p:txBody>
      </p:sp>
      <p:sp>
        <p:nvSpPr>
          <p:cNvPr id="19459" name="Прямоугольник 5"/>
          <p:cNvSpPr>
            <a:spLocks noChangeArrowheads="1"/>
          </p:cNvSpPr>
          <p:nvPr/>
        </p:nvSpPr>
        <p:spPr bwMode="auto">
          <a:xfrm>
            <a:off x="2124075" y="2852738"/>
            <a:ext cx="5105400" cy="2800350"/>
          </a:xfrm>
          <a:prstGeom prst="rect">
            <a:avLst/>
          </a:prstGeom>
          <a:noFill/>
          <a:ln w="9525">
            <a:noFill/>
            <a:miter lim="800000"/>
            <a:headEnd/>
            <a:tailEnd/>
          </a:ln>
        </p:spPr>
        <p:txBody>
          <a:bodyPr>
            <a:spAutoFit/>
          </a:bodyPr>
          <a:lstStyle/>
          <a:p>
            <a:pPr marL="609600" indent="-609600">
              <a:buFont typeface="Wingdings" pitchFamily="2" charset="2"/>
              <a:buNone/>
            </a:pPr>
            <a:r>
              <a:rPr lang="ru-RU" sz="4400" b="1">
                <a:solidFill>
                  <a:srgbClr val="FF0000"/>
                </a:solidFill>
                <a:latin typeface="Monotype Corsiva" pitchFamily="66" charset="0"/>
              </a:rPr>
              <a:t>1. Помолвки Ольги</a:t>
            </a:r>
          </a:p>
          <a:p>
            <a:pPr marL="609600" indent="-609600">
              <a:buFont typeface="Wingdings" pitchFamily="2" charset="2"/>
              <a:buNone/>
            </a:pPr>
            <a:r>
              <a:rPr lang="ru-RU" sz="4400" b="1">
                <a:solidFill>
                  <a:srgbClr val="FF0000"/>
                </a:solidFill>
                <a:latin typeface="Monotype Corsiva" pitchFamily="66" charset="0"/>
              </a:rPr>
              <a:t>2. Масленицы</a:t>
            </a:r>
          </a:p>
          <a:p>
            <a:pPr marL="609600" indent="-609600">
              <a:buFont typeface="Wingdings" pitchFamily="2" charset="2"/>
              <a:buNone/>
            </a:pPr>
            <a:r>
              <a:rPr lang="ru-RU" sz="4400" b="1">
                <a:solidFill>
                  <a:srgbClr val="FF0000"/>
                </a:solidFill>
                <a:latin typeface="Monotype Corsiva" pitchFamily="66" charset="0"/>
              </a:rPr>
              <a:t>3. Рождества</a:t>
            </a:r>
          </a:p>
          <a:p>
            <a:pPr marL="609600" indent="-609600">
              <a:buFont typeface="Wingdings" pitchFamily="2" charset="2"/>
              <a:buNone/>
            </a:pPr>
            <a:r>
              <a:rPr lang="ru-RU" sz="4400" b="1">
                <a:solidFill>
                  <a:srgbClr val="FF0000"/>
                </a:solidFill>
                <a:latin typeface="Monotype Corsiva" pitchFamily="66" charset="0"/>
              </a:rPr>
              <a:t>4.  Именин Татьяны</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4213" y="1052513"/>
            <a:ext cx="8229600" cy="1143000"/>
          </a:xfrm>
        </p:spPr>
        <p:txBody>
          <a:bodyPr>
            <a:normAutofit fontScale="90000"/>
          </a:bodyPr>
          <a:lstStyle/>
          <a:p>
            <a:pPr algn="ctr" eaLnBrk="1" fontAlgn="auto" hangingPunct="1">
              <a:spcAft>
                <a:spcPts val="0"/>
              </a:spcAft>
              <a:defRPr/>
            </a:pPr>
            <a:r>
              <a:rPr lang="ru-RU" b="1" dirty="0" smtClean="0">
                <a:solidFill>
                  <a:schemeClr val="tx1"/>
                </a:solidFill>
                <a:latin typeface="Monotype Corsiva" pitchFamily="66" charset="0"/>
              </a:rPr>
              <a:t>11. Сколько писем написал Онегин Татьяне?</a:t>
            </a:r>
          </a:p>
        </p:txBody>
      </p:sp>
      <p:sp>
        <p:nvSpPr>
          <p:cNvPr id="20483" name="Text Box 5"/>
          <p:cNvSpPr txBox="1">
            <a:spLocks noChangeArrowheads="1"/>
          </p:cNvSpPr>
          <p:nvPr/>
        </p:nvSpPr>
        <p:spPr bwMode="auto">
          <a:xfrm>
            <a:off x="4333875" y="1295400"/>
            <a:ext cx="241300" cy="369888"/>
          </a:xfrm>
          <a:prstGeom prst="rect">
            <a:avLst/>
          </a:prstGeom>
          <a:noFill/>
          <a:ln w="9525">
            <a:noFill/>
            <a:miter lim="800000"/>
            <a:headEnd/>
            <a:tailEnd/>
          </a:ln>
        </p:spPr>
        <p:txBody>
          <a:bodyPr wrap="none">
            <a:spAutoFit/>
          </a:bodyPr>
          <a:lstStyle/>
          <a:p>
            <a:pPr algn="ctr"/>
            <a:r>
              <a:rPr lang="ru-RU">
                <a:latin typeface="Georgia" pitchFamily="18" charset="0"/>
              </a:rPr>
              <a:t> </a:t>
            </a:r>
          </a:p>
        </p:txBody>
      </p:sp>
      <p:sp>
        <p:nvSpPr>
          <p:cNvPr id="20484" name="Прямоугольник 6"/>
          <p:cNvSpPr>
            <a:spLocks noChangeArrowheads="1"/>
          </p:cNvSpPr>
          <p:nvPr/>
        </p:nvSpPr>
        <p:spPr bwMode="auto">
          <a:xfrm>
            <a:off x="2411413" y="2852738"/>
            <a:ext cx="4572000" cy="2554287"/>
          </a:xfrm>
          <a:prstGeom prst="rect">
            <a:avLst/>
          </a:prstGeom>
          <a:noFill/>
          <a:ln w="9525">
            <a:noFill/>
            <a:miter lim="800000"/>
            <a:headEnd/>
            <a:tailEnd/>
          </a:ln>
        </p:spPr>
        <p:txBody>
          <a:bodyPr>
            <a:spAutoFit/>
          </a:bodyPr>
          <a:lstStyle/>
          <a:p>
            <a:pPr marL="609600" indent="-609600" algn="ctr">
              <a:buFont typeface="Wingdings" pitchFamily="2" charset="2"/>
              <a:buNone/>
            </a:pPr>
            <a:r>
              <a:rPr lang="ru-RU" sz="4000" b="1">
                <a:solidFill>
                  <a:srgbClr val="FF0000"/>
                </a:solidFill>
                <a:latin typeface="Monotype Corsiva" pitchFamily="66" charset="0"/>
              </a:rPr>
              <a:t>1. Одно</a:t>
            </a:r>
          </a:p>
          <a:p>
            <a:pPr marL="609600" indent="-609600" algn="ctr">
              <a:buFont typeface="Wingdings" pitchFamily="2" charset="2"/>
              <a:buNone/>
            </a:pPr>
            <a:r>
              <a:rPr lang="ru-RU" sz="4000" b="1">
                <a:solidFill>
                  <a:srgbClr val="FF0000"/>
                </a:solidFill>
                <a:latin typeface="Monotype Corsiva" pitchFamily="66" charset="0"/>
              </a:rPr>
              <a:t>2. Три</a:t>
            </a:r>
          </a:p>
          <a:p>
            <a:pPr marL="609600" indent="-609600" algn="ctr">
              <a:buFont typeface="Wingdings" pitchFamily="2" charset="2"/>
              <a:buNone/>
            </a:pPr>
            <a:r>
              <a:rPr lang="ru-RU" sz="4000" b="1">
                <a:solidFill>
                  <a:srgbClr val="FF0000"/>
                </a:solidFill>
                <a:latin typeface="Monotype Corsiva" pitchFamily="66" charset="0"/>
              </a:rPr>
              <a:t>3. Пять</a:t>
            </a:r>
          </a:p>
          <a:p>
            <a:pPr marL="609600" indent="-609600" algn="ctr">
              <a:buFont typeface="Wingdings" pitchFamily="2" charset="2"/>
              <a:buNone/>
            </a:pPr>
            <a:r>
              <a:rPr lang="ru-RU" sz="4000" b="1">
                <a:solidFill>
                  <a:srgbClr val="FF0000"/>
                </a:solidFill>
                <a:latin typeface="Monotype Corsiva" pitchFamily="66" charset="0"/>
              </a:rPr>
              <a:t>4. Ни одного</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Заголовок 6"/>
          <p:cNvSpPr>
            <a:spLocks noGrp="1"/>
          </p:cNvSpPr>
          <p:nvPr>
            <p:ph type="title"/>
          </p:nvPr>
        </p:nvSpPr>
        <p:spPr/>
        <p:txBody>
          <a:bodyPr/>
          <a:lstStyle/>
          <a:p>
            <a:pPr algn="ctr" eaLnBrk="1" fontAlgn="auto" hangingPunct="1">
              <a:spcAft>
                <a:spcPts val="0"/>
              </a:spcAft>
              <a:defRPr/>
            </a:pPr>
            <a:r>
              <a:rPr lang="ru-RU" b="1" dirty="0" smtClean="0">
                <a:solidFill>
                  <a:schemeClr val="tx1"/>
                </a:solidFill>
                <a:latin typeface="Monotype Corsiva" pitchFamily="66" charset="0"/>
              </a:rPr>
              <a:t>12. Где родился Евгений Онегин?</a:t>
            </a:r>
          </a:p>
        </p:txBody>
      </p:sp>
      <p:sp>
        <p:nvSpPr>
          <p:cNvPr id="21507" name="Прямоугольник 7"/>
          <p:cNvSpPr>
            <a:spLocks noChangeArrowheads="1"/>
          </p:cNvSpPr>
          <p:nvPr/>
        </p:nvSpPr>
        <p:spPr bwMode="auto">
          <a:xfrm>
            <a:off x="2339975" y="2781300"/>
            <a:ext cx="4572000" cy="2554288"/>
          </a:xfrm>
          <a:prstGeom prst="rect">
            <a:avLst/>
          </a:prstGeom>
          <a:noFill/>
          <a:ln w="9525">
            <a:noFill/>
            <a:miter lim="800000"/>
            <a:headEnd/>
            <a:tailEnd/>
          </a:ln>
        </p:spPr>
        <p:txBody>
          <a:bodyPr>
            <a:spAutoFit/>
          </a:bodyPr>
          <a:lstStyle/>
          <a:p>
            <a:pPr algn="ctr">
              <a:buFont typeface="Wingdings" pitchFamily="2" charset="2"/>
              <a:buNone/>
            </a:pPr>
            <a:r>
              <a:rPr lang="ru-RU" sz="4000" b="1">
                <a:solidFill>
                  <a:srgbClr val="FF0000"/>
                </a:solidFill>
                <a:latin typeface="Monotype Corsiva" pitchFamily="66" charset="0"/>
              </a:rPr>
              <a:t>1. В Москве</a:t>
            </a:r>
          </a:p>
          <a:p>
            <a:pPr algn="ctr">
              <a:buFont typeface="Wingdings" pitchFamily="2" charset="2"/>
              <a:buNone/>
            </a:pPr>
            <a:r>
              <a:rPr lang="ru-RU" sz="4000" b="1">
                <a:solidFill>
                  <a:srgbClr val="FF0000"/>
                </a:solidFill>
                <a:latin typeface="Monotype Corsiva" pitchFamily="66" charset="0"/>
              </a:rPr>
              <a:t>2. В Петербурге</a:t>
            </a:r>
          </a:p>
          <a:p>
            <a:pPr algn="ctr">
              <a:buFont typeface="Wingdings" pitchFamily="2" charset="2"/>
              <a:buNone/>
            </a:pPr>
            <a:r>
              <a:rPr lang="ru-RU" sz="4000" b="1">
                <a:solidFill>
                  <a:srgbClr val="FF0000"/>
                </a:solidFill>
                <a:latin typeface="Monotype Corsiva" pitchFamily="66" charset="0"/>
              </a:rPr>
              <a:t>3. В Михайловском</a:t>
            </a:r>
          </a:p>
          <a:p>
            <a:pPr algn="ctr">
              <a:buFont typeface="Wingdings" pitchFamily="2" charset="2"/>
              <a:buNone/>
            </a:pPr>
            <a:r>
              <a:rPr lang="ru-RU" sz="4000" b="1">
                <a:solidFill>
                  <a:srgbClr val="FF0000"/>
                </a:solidFill>
                <a:latin typeface="Monotype Corsiva" pitchFamily="66" charset="0"/>
              </a:rPr>
              <a:t>4. В Тарханах</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6"/>
          <p:cNvSpPr>
            <a:spLocks noGrp="1"/>
          </p:cNvSpPr>
          <p:nvPr>
            <p:ph type="title"/>
          </p:nvPr>
        </p:nvSpPr>
        <p:spPr>
          <a:xfrm>
            <a:off x="467544" y="620688"/>
            <a:ext cx="8229600" cy="1706562"/>
          </a:xfrm>
        </p:spPr>
        <p:txBody>
          <a:bodyPr/>
          <a:lstStyle/>
          <a:p>
            <a:pPr algn="ctr" eaLnBrk="1" fontAlgn="auto" hangingPunct="1">
              <a:spcAft>
                <a:spcPts val="0"/>
              </a:spcAft>
              <a:defRPr/>
            </a:pPr>
            <a:r>
              <a:rPr lang="ru-RU" sz="4000" b="1" dirty="0" smtClean="0">
                <a:solidFill>
                  <a:schemeClr val="tx1"/>
                </a:solidFill>
                <a:latin typeface="Monotype Corsiva" pitchFamily="66" charset="0"/>
              </a:rPr>
              <a:t>13.О ком писал А.С.Пушкин в романе :             «Я так люблю …. милую мою»</a:t>
            </a:r>
          </a:p>
        </p:txBody>
      </p:sp>
      <p:sp>
        <p:nvSpPr>
          <p:cNvPr id="22531" name="Прямоугольник 7"/>
          <p:cNvSpPr>
            <a:spLocks noChangeArrowheads="1"/>
          </p:cNvSpPr>
          <p:nvPr/>
        </p:nvSpPr>
        <p:spPr bwMode="auto">
          <a:xfrm>
            <a:off x="2268538" y="2924175"/>
            <a:ext cx="4572000" cy="2554288"/>
          </a:xfrm>
          <a:prstGeom prst="rect">
            <a:avLst/>
          </a:prstGeom>
          <a:noFill/>
          <a:ln w="9525">
            <a:noFill/>
            <a:miter lim="800000"/>
            <a:headEnd/>
            <a:tailEnd/>
          </a:ln>
        </p:spPr>
        <p:txBody>
          <a:bodyPr>
            <a:spAutoFit/>
          </a:bodyPr>
          <a:lstStyle/>
          <a:p>
            <a:pPr algn="ctr"/>
            <a:r>
              <a:rPr lang="ru-RU" sz="4000" b="1">
                <a:solidFill>
                  <a:srgbClr val="FF0000"/>
                </a:solidFill>
                <a:latin typeface="Monotype Corsiva" pitchFamily="66" charset="0"/>
              </a:rPr>
              <a:t>1) Ольга;</a:t>
            </a:r>
          </a:p>
          <a:p>
            <a:pPr algn="ctr"/>
            <a:r>
              <a:rPr lang="ru-RU" sz="4000" b="1">
                <a:solidFill>
                  <a:srgbClr val="FF0000"/>
                </a:solidFill>
                <a:latin typeface="Monotype Corsiva" pitchFamily="66" charset="0"/>
              </a:rPr>
              <a:t>2) Наталья;</a:t>
            </a:r>
          </a:p>
          <a:p>
            <a:pPr algn="ctr"/>
            <a:r>
              <a:rPr lang="ru-RU" sz="4000" b="1">
                <a:solidFill>
                  <a:srgbClr val="FF0000"/>
                </a:solidFill>
                <a:latin typeface="Monotype Corsiva" pitchFamily="66" charset="0"/>
              </a:rPr>
              <a:t>3) Татьяна;</a:t>
            </a:r>
          </a:p>
          <a:p>
            <a:pPr algn="ctr"/>
            <a:r>
              <a:rPr lang="ru-RU" sz="4000" b="1">
                <a:solidFill>
                  <a:srgbClr val="FF0000"/>
                </a:solidFill>
                <a:latin typeface="Monotype Corsiva" pitchFamily="66" charset="0"/>
              </a:rPr>
              <a:t>4) Няня.</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04850"/>
            <a:ext cx="8229600" cy="1644650"/>
          </a:xfrm>
        </p:spPr>
        <p:txBody>
          <a:bodyPr/>
          <a:lstStyle/>
          <a:p>
            <a:pPr algn="ctr" eaLnBrk="1" hangingPunct="1"/>
            <a:r>
              <a:rPr lang="ru-RU" sz="3600" b="1" smtClean="0">
                <a:solidFill>
                  <a:schemeClr val="tx1"/>
                </a:solidFill>
                <a:latin typeface="Monotype Corsiva" pitchFamily="66" charset="0"/>
              </a:rPr>
              <a:t>14.О ком говорил В.Г.Белинский?</a:t>
            </a:r>
            <a:br>
              <a:rPr lang="ru-RU" sz="3600" b="1" smtClean="0">
                <a:solidFill>
                  <a:schemeClr val="tx1"/>
                </a:solidFill>
                <a:latin typeface="Monotype Corsiva" pitchFamily="66" charset="0"/>
              </a:rPr>
            </a:br>
            <a:r>
              <a:rPr lang="ru-RU" sz="3600" b="1" smtClean="0">
                <a:solidFill>
                  <a:schemeClr val="tx1"/>
                </a:solidFill>
                <a:latin typeface="Monotype Corsiva" pitchFamily="66" charset="0"/>
              </a:rPr>
              <a:t>…..-существо исключительное, натура глубокая, любящая, страстная.</a:t>
            </a:r>
          </a:p>
        </p:txBody>
      </p:sp>
      <p:sp>
        <p:nvSpPr>
          <p:cNvPr id="23555" name="Rectangle 3"/>
          <p:cNvSpPr>
            <a:spLocks noGrp="1" noChangeArrowheads="1"/>
          </p:cNvSpPr>
          <p:nvPr>
            <p:ph type="body" idx="1"/>
          </p:nvPr>
        </p:nvSpPr>
        <p:spPr>
          <a:xfrm>
            <a:off x="755650" y="2565400"/>
            <a:ext cx="7924800" cy="3687763"/>
          </a:xfrm>
        </p:spPr>
        <p:txBody>
          <a:bodyPr/>
          <a:lstStyle/>
          <a:p>
            <a:pPr algn="ctr" eaLnBrk="1" hangingPunct="1">
              <a:buFontTx/>
              <a:buNone/>
            </a:pPr>
            <a:r>
              <a:rPr lang="ru-RU" sz="3600" b="1" smtClean="0">
                <a:solidFill>
                  <a:srgbClr val="FF0000"/>
                </a:solidFill>
                <a:latin typeface="Monotype Corsiva" pitchFamily="66" charset="0"/>
              </a:rPr>
              <a:t>1) Татьяна Ларина;</a:t>
            </a:r>
          </a:p>
          <a:p>
            <a:pPr algn="ctr" eaLnBrk="1" hangingPunct="1">
              <a:buFontTx/>
              <a:buNone/>
            </a:pPr>
            <a:r>
              <a:rPr lang="ru-RU" sz="3600" b="1" smtClean="0">
                <a:solidFill>
                  <a:srgbClr val="FF0000"/>
                </a:solidFill>
                <a:latin typeface="Monotype Corsiva" pitchFamily="66" charset="0"/>
              </a:rPr>
              <a:t>2) Ольга Ларина;</a:t>
            </a:r>
          </a:p>
          <a:p>
            <a:pPr algn="ctr" eaLnBrk="1" hangingPunct="1">
              <a:buFontTx/>
              <a:buNone/>
            </a:pPr>
            <a:r>
              <a:rPr lang="ru-RU" sz="3600" b="1" smtClean="0">
                <a:solidFill>
                  <a:srgbClr val="FF0000"/>
                </a:solidFill>
                <a:latin typeface="Monotype Corsiva" pitchFamily="66" charset="0"/>
              </a:rPr>
              <a:t>3) Владимир Ленский ;</a:t>
            </a:r>
          </a:p>
          <a:p>
            <a:pPr algn="ctr" eaLnBrk="1" hangingPunct="1">
              <a:buFontTx/>
              <a:buNone/>
            </a:pPr>
            <a:r>
              <a:rPr lang="ru-RU" sz="3600" b="1" smtClean="0">
                <a:solidFill>
                  <a:srgbClr val="FF0000"/>
                </a:solidFill>
                <a:latin typeface="Monotype Corsiva" pitchFamily="66" charset="0"/>
              </a:rPr>
              <a:t>4) Евгений Онегин.</a:t>
            </a:r>
          </a:p>
          <a:p>
            <a:pPr algn="ctr" eaLnBrk="1" hangingPunct="1">
              <a:lnSpc>
                <a:spcPct val="80000"/>
              </a:lnSpc>
              <a:buFontTx/>
              <a:buNone/>
            </a:pPr>
            <a:endParaRPr lang="ru-RU" sz="1400" smtClean="0">
              <a:latin typeface="Georgia" pitchFamily="18"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7" name="Rectangle 1"/>
          <p:cNvSpPr>
            <a:spLocks noChangeArrowheads="1"/>
          </p:cNvSpPr>
          <p:nvPr/>
        </p:nvSpPr>
        <p:spPr bwMode="auto">
          <a:xfrm>
            <a:off x="1258888" y="723900"/>
            <a:ext cx="6842125" cy="4402138"/>
          </a:xfrm>
          <a:prstGeom prst="rect">
            <a:avLst/>
          </a:prstGeom>
          <a:noFill/>
          <a:ln w="9525">
            <a:noFill/>
            <a:miter lim="800000"/>
            <a:headEnd/>
            <a:tailEnd/>
          </a:ln>
        </p:spPr>
        <p:txBody>
          <a:bodyPr anchor="ctr">
            <a:spAutoFit/>
          </a:bodyPr>
          <a:lstStyle/>
          <a:p>
            <a:r>
              <a:rPr lang="ru-RU" sz="2000">
                <a:latin typeface="Arial Black" pitchFamily="34" charset="0"/>
                <a:ea typeface="Calibri" pitchFamily="34" charset="0"/>
                <a:cs typeface="Times New Roman" pitchFamily="18" charset="0"/>
              </a:rPr>
              <a:t>Цели: </a:t>
            </a:r>
          </a:p>
          <a:p>
            <a:pPr eaLnBrk="0" hangingPunct="0">
              <a:buFontTx/>
              <a:buChar char="•"/>
            </a:pPr>
            <a:r>
              <a:rPr lang="ru-RU" sz="2000">
                <a:latin typeface="Arial Black" pitchFamily="34" charset="0"/>
                <a:ea typeface="Calibri" pitchFamily="34" charset="0"/>
                <a:cs typeface="Times New Roman" pitchFamily="18" charset="0"/>
              </a:rPr>
              <a:t>Обобщить знания о романе А.С. Пушкина «Евгений Онегин». Показать историю души человеческой, сложной и противоречивой. Доказать, что роман является энциклопедией русской жизни 19 века.</a:t>
            </a:r>
            <a:endParaRPr lang="ru-RU" sz="2000">
              <a:latin typeface="Arial Black" pitchFamily="34" charset="0"/>
            </a:endParaRPr>
          </a:p>
          <a:p>
            <a:pPr eaLnBrk="0" hangingPunct="0">
              <a:buFontTx/>
              <a:buChar char="•"/>
            </a:pPr>
            <a:r>
              <a:rPr lang="ru-RU" sz="2000">
                <a:latin typeface="Arial Black" pitchFamily="34" charset="0"/>
                <a:cs typeface="Calibri" pitchFamily="34" charset="0"/>
              </a:rPr>
              <a:t>Выяснить взаимодействие развития человека в зависимости от среды.</a:t>
            </a:r>
            <a:r>
              <a:rPr lang="kk-KZ" sz="2000">
                <a:latin typeface="Arial Black" pitchFamily="34" charset="0"/>
                <a:cs typeface="Calibri" pitchFamily="34" charset="0"/>
              </a:rPr>
              <a:t> Развитие  творческого потенциала учащихся, умение выражать свои мысли  и уважать мнение одноклассников, развитие навыков выразительного чтения поэтического текста.</a:t>
            </a:r>
            <a:endParaRPr lang="ru-RU" sz="2000">
              <a:latin typeface="Arial Black" pitchFamily="34" charset="0"/>
            </a:endParaRPr>
          </a:p>
          <a:p>
            <a:pPr eaLnBrk="0" hangingPunct="0">
              <a:buFontTx/>
              <a:buChar char="•"/>
            </a:pPr>
            <a:r>
              <a:rPr lang="kk-KZ" sz="2000">
                <a:latin typeface="Arial Black" pitchFamily="34" charset="0"/>
                <a:cs typeface="Calibri" pitchFamily="34" charset="0"/>
              </a:rPr>
              <a:t>Воспитание познавательного интереса к творчеству А. С. Пушкина.</a:t>
            </a:r>
            <a:endParaRPr lang="kk-KZ" sz="200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5"/>
          <p:cNvSpPr>
            <a:spLocks noGrp="1"/>
          </p:cNvSpPr>
          <p:nvPr>
            <p:ph type="title"/>
          </p:nvPr>
        </p:nvSpPr>
        <p:spPr>
          <a:xfrm>
            <a:off x="457200" y="704850"/>
            <a:ext cx="8229600" cy="1143000"/>
          </a:xfrm>
        </p:spPr>
        <p:txBody>
          <a:bodyPr/>
          <a:lstStyle/>
          <a:p>
            <a:pPr algn="ctr" eaLnBrk="1" hangingPunct="1"/>
            <a:r>
              <a:rPr lang="ru-RU" b="1" smtClean="0">
                <a:solidFill>
                  <a:schemeClr val="tx1"/>
                </a:solidFill>
                <a:latin typeface="Monotype Corsiva" pitchFamily="66" charset="0"/>
              </a:rPr>
              <a:t>Ответы</a:t>
            </a:r>
            <a:r>
              <a:rPr lang="ru-RU" b="1" smtClean="0">
                <a:solidFill>
                  <a:srgbClr val="996633"/>
                </a:solidFill>
                <a:latin typeface="Monotype Corsiva" pitchFamily="66" charset="0"/>
              </a:rPr>
              <a:t> </a:t>
            </a:r>
          </a:p>
        </p:txBody>
      </p:sp>
      <p:sp>
        <p:nvSpPr>
          <p:cNvPr id="24579" name="Текст 6"/>
          <p:cNvSpPr>
            <a:spLocks noGrp="1"/>
          </p:cNvSpPr>
          <p:nvPr>
            <p:ph type="body" idx="1"/>
          </p:nvPr>
        </p:nvSpPr>
        <p:spPr>
          <a:xfrm>
            <a:off x="2484438" y="1773238"/>
            <a:ext cx="4040187" cy="658812"/>
          </a:xfrm>
        </p:spPr>
        <p:txBody>
          <a:bodyPr/>
          <a:lstStyle/>
          <a:p>
            <a:pPr algn="ctr" eaLnBrk="1" hangingPunct="1"/>
            <a:r>
              <a:rPr lang="ru-RU" sz="4000" smtClean="0">
                <a:latin typeface="Monotype Corsiva" pitchFamily="66" charset="0"/>
              </a:rPr>
              <a:t>Проверь себя!</a:t>
            </a:r>
          </a:p>
        </p:txBody>
      </p:sp>
      <p:sp>
        <p:nvSpPr>
          <p:cNvPr id="21508" name="Содержимое 7"/>
          <p:cNvSpPr>
            <a:spLocks noGrp="1"/>
          </p:cNvSpPr>
          <p:nvPr>
            <p:ph sz="half" idx="2"/>
          </p:nvPr>
        </p:nvSpPr>
        <p:spPr>
          <a:xfrm>
            <a:off x="457200" y="2514600"/>
            <a:ext cx="6851650" cy="3846513"/>
          </a:xfrm>
        </p:spPr>
        <p:txBody>
          <a:bodyPr>
            <a:normAutofit lnSpcReduction="10000"/>
          </a:bodyPr>
          <a:lstStyle/>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1 - 3 </a:t>
            </a:r>
          </a:p>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2 - 2</a:t>
            </a:r>
          </a:p>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3 - 2</a:t>
            </a:r>
          </a:p>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4 - 1</a:t>
            </a:r>
          </a:p>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5 - 3</a:t>
            </a:r>
          </a:p>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6 -1</a:t>
            </a:r>
          </a:p>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7 - 4</a:t>
            </a:r>
          </a:p>
          <a:p>
            <a:pPr marL="274320" indent="-274320" eaLnBrk="1" fontAlgn="auto" hangingPunct="1">
              <a:spcAft>
                <a:spcPts val="0"/>
              </a:spcAft>
              <a:buClr>
                <a:schemeClr val="accent3"/>
              </a:buClr>
              <a:buFont typeface="Wingdings 2"/>
              <a:buChar char=""/>
              <a:defRPr/>
            </a:pPr>
            <a:r>
              <a:rPr lang="ru-RU" sz="2800" dirty="0" smtClean="0">
                <a:latin typeface="Arial Black" pitchFamily="34" charset="0"/>
              </a:rPr>
              <a:t>8 - 3</a:t>
            </a:r>
          </a:p>
          <a:p>
            <a:pPr marL="274320" indent="-274320" eaLnBrk="1" fontAlgn="auto" hangingPunct="1">
              <a:spcAft>
                <a:spcPts val="0"/>
              </a:spcAft>
              <a:buClr>
                <a:schemeClr val="accent3"/>
              </a:buClr>
              <a:buFont typeface="Wingdings 2"/>
              <a:buChar char=""/>
              <a:defRPr/>
            </a:pPr>
            <a:endParaRPr lang="ru-RU" dirty="0" smtClean="0"/>
          </a:p>
        </p:txBody>
      </p:sp>
      <p:sp>
        <p:nvSpPr>
          <p:cNvPr id="24581" name="Содержимое 9"/>
          <p:cNvSpPr>
            <a:spLocks noGrp="1"/>
          </p:cNvSpPr>
          <p:nvPr>
            <p:ph sz="quarter" idx="4"/>
          </p:nvPr>
        </p:nvSpPr>
        <p:spPr>
          <a:xfrm>
            <a:off x="4645025" y="2514600"/>
            <a:ext cx="4041775" cy="3846513"/>
          </a:xfrm>
        </p:spPr>
        <p:txBody>
          <a:bodyPr/>
          <a:lstStyle/>
          <a:p>
            <a:pPr eaLnBrk="1" hangingPunct="1"/>
            <a:r>
              <a:rPr lang="ru-RU" sz="3200" smtClean="0">
                <a:latin typeface="Arial Black" pitchFamily="34" charset="0"/>
              </a:rPr>
              <a:t>9 - 3</a:t>
            </a:r>
          </a:p>
          <a:p>
            <a:pPr eaLnBrk="1" hangingPunct="1"/>
            <a:r>
              <a:rPr lang="ru-RU" sz="3200" smtClean="0">
                <a:latin typeface="Arial Black" pitchFamily="34" charset="0"/>
              </a:rPr>
              <a:t>10 - 4</a:t>
            </a:r>
          </a:p>
          <a:p>
            <a:pPr eaLnBrk="1" hangingPunct="1"/>
            <a:r>
              <a:rPr lang="ru-RU" sz="3200" smtClean="0">
                <a:latin typeface="Arial Black" pitchFamily="34" charset="0"/>
              </a:rPr>
              <a:t>11 - 2</a:t>
            </a:r>
          </a:p>
          <a:p>
            <a:pPr eaLnBrk="1" hangingPunct="1"/>
            <a:r>
              <a:rPr lang="ru-RU" sz="3200" smtClean="0">
                <a:latin typeface="Arial Black" pitchFamily="34" charset="0"/>
              </a:rPr>
              <a:t>12 - 2</a:t>
            </a:r>
          </a:p>
          <a:p>
            <a:pPr eaLnBrk="1" hangingPunct="1"/>
            <a:r>
              <a:rPr lang="ru-RU" sz="3200" smtClean="0">
                <a:latin typeface="Arial Black" pitchFamily="34" charset="0"/>
              </a:rPr>
              <a:t>13 - 3</a:t>
            </a:r>
          </a:p>
          <a:p>
            <a:pPr eaLnBrk="1" hangingPunct="1"/>
            <a:r>
              <a:rPr lang="ru-RU" sz="3200" smtClean="0">
                <a:latin typeface="Arial Black" pitchFamily="34" charset="0"/>
              </a:rPr>
              <a:t>14 -1</a:t>
            </a:r>
          </a:p>
          <a:p>
            <a:pPr eaLnBrk="1" hangingPunct="1">
              <a:buFont typeface="Wingdings 2" pitchFamily="18" charset="2"/>
              <a:buNone/>
            </a:pPr>
            <a:endParaRPr lang="ru-RU" smtClean="0"/>
          </a:p>
        </p:txBody>
      </p:sp>
      <p:pic>
        <p:nvPicPr>
          <p:cNvPr id="11" name="Picture 4" descr="C:\Documents and Settings\Admin\Рабочий стол\пушкин1\image001.jpg"/>
          <p:cNvPicPr>
            <a:picLocks noChangeAspect="1" noChangeArrowheads="1"/>
          </p:cNvPicPr>
          <p:nvPr/>
        </p:nvPicPr>
        <p:blipFill>
          <a:blip r:embed="rId2"/>
          <a:srcRect/>
          <a:stretch>
            <a:fillRect/>
          </a:stretch>
        </p:blipFill>
        <p:spPr bwMode="auto">
          <a:xfrm>
            <a:off x="250825" y="188913"/>
            <a:ext cx="1803400" cy="2041525"/>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8" presetClass="entr" presetSubtype="0" accel="10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0" fill="hold"/>
                                        <p:tgtEl>
                                          <p:spTgt spid="11"/>
                                        </p:tgtEl>
                                        <p:attrNameLst>
                                          <p:attrName>ppt_w</p:attrName>
                                        </p:attrNameLst>
                                      </p:cBhvr>
                                      <p:tavLst>
                                        <p:tav tm="0">
                                          <p:val>
                                            <p:strVal val="#ppt_w*2.5"/>
                                          </p:val>
                                        </p:tav>
                                        <p:tav tm="100000">
                                          <p:val>
                                            <p:strVal val="#ppt_w"/>
                                          </p:val>
                                        </p:tav>
                                      </p:tavLst>
                                    </p:anim>
                                    <p:anim calcmode="lin" valueType="num">
                                      <p:cBhvr>
                                        <p:cTn id="8" dur="5000" fill="hold"/>
                                        <p:tgtEl>
                                          <p:spTgt spid="11"/>
                                        </p:tgtEl>
                                        <p:attrNameLst>
                                          <p:attrName>ppt_h</p:attrName>
                                        </p:attrNameLst>
                                      </p:cBhvr>
                                      <p:tavLst>
                                        <p:tav tm="0">
                                          <p:val>
                                            <p:strVal val="#ppt_h*0.01"/>
                                          </p:val>
                                        </p:tav>
                                        <p:tav tm="100000">
                                          <p:val>
                                            <p:strVal val="#ppt_h"/>
                                          </p:val>
                                        </p:tav>
                                      </p:tavLst>
                                    </p:anim>
                                    <p:anim calcmode="lin" valueType="num">
                                      <p:cBhvr>
                                        <p:cTn id="9" dur="5000" fill="hold"/>
                                        <p:tgtEl>
                                          <p:spTgt spid="11"/>
                                        </p:tgtEl>
                                        <p:attrNameLst>
                                          <p:attrName>ppt_x</p:attrName>
                                        </p:attrNameLst>
                                      </p:cBhvr>
                                      <p:tavLst>
                                        <p:tav tm="0">
                                          <p:val>
                                            <p:strVal val="#ppt_x"/>
                                          </p:val>
                                        </p:tav>
                                        <p:tav tm="100000">
                                          <p:val>
                                            <p:strVal val="#ppt_x"/>
                                          </p:val>
                                        </p:tav>
                                      </p:tavLst>
                                    </p:anim>
                                    <p:anim calcmode="lin" valueType="num">
                                      <p:cBhvr>
                                        <p:cTn id="10" dur="5000" fill="hold"/>
                                        <p:tgtEl>
                                          <p:spTgt spid="11"/>
                                        </p:tgtEl>
                                        <p:attrNameLst>
                                          <p:attrName>ppt_y</p:attrName>
                                        </p:attrNameLst>
                                      </p:cBhvr>
                                      <p:tavLst>
                                        <p:tav tm="0">
                                          <p:val>
                                            <p:strVal val="#ppt_h+1"/>
                                          </p:val>
                                        </p:tav>
                                        <p:tav tm="100000">
                                          <p:val>
                                            <p:strVal val="#ppt_y"/>
                                          </p:val>
                                        </p:tav>
                                      </p:tavLst>
                                    </p:anim>
                                    <p:animEffect transition="in" filter="fade">
                                      <p:cBhvr>
                                        <p:cTn id="11" dur="5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6"/>
          <p:cNvSpPr>
            <a:spLocks noGrp="1"/>
          </p:cNvSpPr>
          <p:nvPr>
            <p:ph type="title"/>
          </p:nvPr>
        </p:nvSpPr>
        <p:spPr>
          <a:xfrm>
            <a:off x="457200" y="228600"/>
            <a:ext cx="8229600" cy="1143000"/>
          </a:xfrm>
        </p:spPr>
        <p:txBody>
          <a:bodyPr/>
          <a:lstStyle/>
          <a:p>
            <a:pPr algn="ctr" eaLnBrk="1" fontAlgn="auto" hangingPunct="1">
              <a:spcAft>
                <a:spcPts val="0"/>
              </a:spcAft>
              <a:defRPr/>
            </a:pPr>
            <a:r>
              <a:rPr lang="ru-RU" b="1" dirty="0" smtClean="0">
                <a:solidFill>
                  <a:schemeClr val="tx1"/>
                </a:solidFill>
                <a:latin typeface="Monotype Corsiva" pitchFamily="66" charset="0"/>
              </a:rPr>
              <a:t>Оцени себя сам!</a:t>
            </a:r>
          </a:p>
        </p:txBody>
      </p:sp>
      <p:sp>
        <p:nvSpPr>
          <p:cNvPr id="17412" name="TextBox 5"/>
          <p:cNvSpPr txBox="1">
            <a:spLocks noChangeArrowheads="1"/>
          </p:cNvSpPr>
          <p:nvPr/>
        </p:nvSpPr>
        <p:spPr bwMode="auto">
          <a:xfrm>
            <a:off x="457200" y="4724400"/>
            <a:ext cx="3505200" cy="400050"/>
          </a:xfrm>
          <a:prstGeom prst="rect">
            <a:avLst/>
          </a:prstGeom>
          <a:noFill/>
          <a:ln w="9525">
            <a:noFill/>
            <a:miter lim="800000"/>
            <a:headEnd/>
            <a:tailEnd/>
          </a:ln>
        </p:spPr>
        <p:txBody>
          <a:bodyPr>
            <a:spAutoFit/>
          </a:bodyPr>
          <a:lstStyle/>
          <a:p>
            <a:pPr algn="ctr"/>
            <a:r>
              <a:rPr lang="ru-RU" sz="2000" i="1">
                <a:latin typeface="Georgia" pitchFamily="18" charset="0"/>
              </a:rPr>
              <a:t>. </a:t>
            </a:r>
          </a:p>
        </p:txBody>
      </p:sp>
      <p:sp>
        <p:nvSpPr>
          <p:cNvPr id="25604" name="Прямоугольник 7"/>
          <p:cNvSpPr>
            <a:spLocks noChangeArrowheads="1"/>
          </p:cNvSpPr>
          <p:nvPr/>
        </p:nvSpPr>
        <p:spPr bwMode="auto">
          <a:xfrm>
            <a:off x="539750" y="2060575"/>
            <a:ext cx="2698750" cy="708025"/>
          </a:xfrm>
          <a:prstGeom prst="rect">
            <a:avLst/>
          </a:prstGeom>
          <a:noFill/>
          <a:ln w="9525">
            <a:noFill/>
            <a:miter lim="800000"/>
            <a:headEnd/>
            <a:tailEnd/>
          </a:ln>
        </p:spPr>
        <p:txBody>
          <a:bodyPr wrap="none">
            <a:spAutoFit/>
          </a:bodyPr>
          <a:lstStyle/>
          <a:p>
            <a:r>
              <a:rPr lang="ru-RU" sz="4000" b="1">
                <a:latin typeface="Monotype Corsiva" pitchFamily="66" charset="0"/>
              </a:rPr>
              <a:t>Если набрал:</a:t>
            </a:r>
          </a:p>
        </p:txBody>
      </p:sp>
      <p:sp>
        <p:nvSpPr>
          <p:cNvPr id="25605" name="Прямоугольник 8"/>
          <p:cNvSpPr>
            <a:spLocks noChangeArrowheads="1"/>
          </p:cNvSpPr>
          <p:nvPr/>
        </p:nvSpPr>
        <p:spPr bwMode="auto">
          <a:xfrm>
            <a:off x="2286000" y="2828925"/>
            <a:ext cx="4572000" cy="2308225"/>
          </a:xfrm>
          <a:prstGeom prst="rect">
            <a:avLst/>
          </a:prstGeom>
          <a:noFill/>
          <a:ln w="9525">
            <a:noFill/>
            <a:miter lim="800000"/>
            <a:headEnd/>
            <a:tailEnd/>
          </a:ln>
        </p:spPr>
        <p:txBody>
          <a:bodyPr>
            <a:spAutoFit/>
          </a:bodyPr>
          <a:lstStyle/>
          <a:p>
            <a:pPr algn="ctr"/>
            <a:r>
              <a:rPr lang="ru-RU" sz="3600" b="1">
                <a:solidFill>
                  <a:srgbClr val="FF0000"/>
                </a:solidFill>
                <a:latin typeface="Monotype Corsiva" pitchFamily="66" charset="0"/>
              </a:rPr>
              <a:t>14-12 баллов - «оценка 5»</a:t>
            </a:r>
          </a:p>
          <a:p>
            <a:pPr algn="ctr"/>
            <a:r>
              <a:rPr lang="ru-RU" sz="3600" b="1">
                <a:solidFill>
                  <a:srgbClr val="FF0000"/>
                </a:solidFill>
                <a:latin typeface="Monotype Corsiva" pitchFamily="66" charset="0"/>
              </a:rPr>
              <a:t>10-11 баллов – «оценка 4»</a:t>
            </a:r>
          </a:p>
          <a:p>
            <a:pPr algn="ctr"/>
            <a:r>
              <a:rPr lang="ru-RU" sz="3600" b="1" i="1">
                <a:solidFill>
                  <a:srgbClr val="FF0000"/>
                </a:solidFill>
                <a:latin typeface="Monotype Corsiva" pitchFamily="66" charset="0"/>
              </a:rPr>
              <a:t>7-9 баллов – «оценка 3»</a:t>
            </a:r>
          </a:p>
          <a:p>
            <a:pPr algn="ctr"/>
            <a:r>
              <a:rPr lang="ru-RU" sz="3600" b="1" i="1">
                <a:solidFill>
                  <a:srgbClr val="FF0000"/>
                </a:solidFill>
                <a:latin typeface="Monotype Corsiva" pitchFamily="66" charset="0"/>
              </a:rPr>
              <a:t>1-6 баллов – «оце</a:t>
            </a:r>
            <a:r>
              <a:rPr lang="ru-RU" sz="3600" b="1">
                <a:solidFill>
                  <a:srgbClr val="FF0000"/>
                </a:solidFill>
                <a:latin typeface="Monotype Corsiva" pitchFamily="66" charset="0"/>
              </a:rPr>
              <a:t>нка 2»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17412"/>
                                        </p:tgtEl>
                                        <p:attrNameLst>
                                          <p:attrName>style.visibility</p:attrName>
                                        </p:attrNameLst>
                                      </p:cBhvr>
                                      <p:to>
                                        <p:strVal val="visible"/>
                                      </p:to>
                                    </p:set>
                                    <p:anim calcmode="lin" valueType="num">
                                      <p:cBhvr>
                                        <p:cTn id="7" dur="5000" fill="hold"/>
                                        <p:tgtEl>
                                          <p:spTgt spid="17412"/>
                                        </p:tgtEl>
                                        <p:attrNameLst>
                                          <p:attrName>ppt_w</p:attrName>
                                        </p:attrNameLst>
                                      </p:cBhvr>
                                      <p:tavLst>
                                        <p:tav tm="0">
                                          <p:val>
                                            <p:fltVal val="0"/>
                                          </p:val>
                                        </p:tav>
                                        <p:tav tm="100000">
                                          <p:val>
                                            <p:strVal val="#ppt_w"/>
                                          </p:val>
                                        </p:tav>
                                      </p:tavLst>
                                    </p:anim>
                                    <p:anim calcmode="lin" valueType="num">
                                      <p:cBhvr>
                                        <p:cTn id="8" dur="5000" fill="hold"/>
                                        <p:tgtEl>
                                          <p:spTgt spid="17412"/>
                                        </p:tgtEl>
                                        <p:attrNameLst>
                                          <p:attrName>ppt_h</p:attrName>
                                        </p:attrNameLst>
                                      </p:cBhvr>
                                      <p:tavLst>
                                        <p:tav tm="0">
                                          <p:val>
                                            <p:fltVal val="0"/>
                                          </p:val>
                                        </p:tav>
                                        <p:tav tm="100000">
                                          <p:val>
                                            <p:strVal val="#ppt_h"/>
                                          </p:val>
                                        </p:tav>
                                      </p:tavLst>
                                    </p:anim>
                                    <p:animEffect transition="in" filter="fade">
                                      <p:cBhvr>
                                        <p:cTn id="9" dur="50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6627" name="TextBox 2"/>
          <p:cNvSpPr txBox="1">
            <a:spLocks noChangeArrowheads="1"/>
          </p:cNvSpPr>
          <p:nvPr/>
        </p:nvSpPr>
        <p:spPr bwMode="auto">
          <a:xfrm>
            <a:off x="1476375" y="549275"/>
            <a:ext cx="6335713" cy="584200"/>
          </a:xfrm>
          <a:prstGeom prst="rect">
            <a:avLst/>
          </a:prstGeom>
          <a:noFill/>
          <a:ln w="9525">
            <a:noFill/>
            <a:miter lim="800000"/>
            <a:headEnd/>
            <a:tailEnd/>
          </a:ln>
        </p:spPr>
        <p:txBody>
          <a:bodyPr>
            <a:spAutoFit/>
          </a:bodyPr>
          <a:lstStyle/>
          <a:p>
            <a:pPr algn="ctr"/>
            <a:r>
              <a:rPr lang="ru-RU" sz="3200" b="1">
                <a:solidFill>
                  <a:srgbClr val="FF0000"/>
                </a:solidFill>
                <a:latin typeface="Arial Black" pitchFamily="34" charset="0"/>
              </a:rPr>
              <a:t>ПРОБЛЕМНЫЙ ВОПРОС:</a:t>
            </a:r>
          </a:p>
        </p:txBody>
      </p:sp>
      <p:sp>
        <p:nvSpPr>
          <p:cNvPr id="26628" name="TextBox 3"/>
          <p:cNvSpPr txBox="1">
            <a:spLocks noChangeArrowheads="1"/>
          </p:cNvSpPr>
          <p:nvPr/>
        </p:nvSpPr>
        <p:spPr bwMode="auto">
          <a:xfrm>
            <a:off x="1331913" y="1412875"/>
            <a:ext cx="4032250" cy="3970338"/>
          </a:xfrm>
          <a:prstGeom prst="rect">
            <a:avLst/>
          </a:prstGeom>
          <a:noFill/>
          <a:ln w="9525">
            <a:noFill/>
            <a:miter lim="800000"/>
            <a:headEnd/>
            <a:tailEnd/>
          </a:ln>
        </p:spPr>
        <p:txBody>
          <a:bodyPr>
            <a:spAutoFit/>
          </a:bodyPr>
          <a:lstStyle/>
          <a:p>
            <a:r>
              <a:rPr lang="ru-RU" sz="3600" b="1">
                <a:latin typeface="a_BodoniNova" pitchFamily="18" charset="-52"/>
              </a:rPr>
              <a:t>«А можно ли считать роман «Евгений Онегин» энциклопедией русской жизни»?</a:t>
            </a:r>
          </a:p>
        </p:txBody>
      </p:sp>
      <p:pic>
        <p:nvPicPr>
          <p:cNvPr id="26629" name="Picture 2" descr="http://www.auditmi.ru/img/review01.png"/>
          <p:cNvPicPr>
            <a:picLocks noChangeAspect="1" noChangeArrowheads="1"/>
          </p:cNvPicPr>
          <p:nvPr/>
        </p:nvPicPr>
        <p:blipFill>
          <a:blip r:embed="rId3"/>
          <a:srcRect/>
          <a:stretch>
            <a:fillRect/>
          </a:stretch>
        </p:blipFill>
        <p:spPr bwMode="auto">
          <a:xfrm>
            <a:off x="4500563" y="1196975"/>
            <a:ext cx="4392612"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27651" name="TextBox 2"/>
          <p:cNvSpPr txBox="1">
            <a:spLocks noChangeArrowheads="1"/>
          </p:cNvSpPr>
          <p:nvPr/>
        </p:nvSpPr>
        <p:spPr bwMode="auto">
          <a:xfrm>
            <a:off x="1403350" y="692150"/>
            <a:ext cx="6553200" cy="831850"/>
          </a:xfrm>
          <a:prstGeom prst="rect">
            <a:avLst/>
          </a:prstGeom>
          <a:noFill/>
          <a:ln w="9525">
            <a:noFill/>
            <a:miter lim="800000"/>
            <a:headEnd/>
            <a:tailEnd/>
          </a:ln>
        </p:spPr>
        <p:txBody>
          <a:bodyPr>
            <a:spAutoFit/>
          </a:bodyPr>
          <a:lstStyle/>
          <a:p>
            <a:pPr algn="ctr"/>
            <a:r>
              <a:rPr lang="ru-RU" sz="2400" b="1">
                <a:solidFill>
                  <a:srgbClr val="FF0000"/>
                </a:solidFill>
                <a:latin typeface="a_BodoniNova" pitchFamily="18" charset="-52"/>
              </a:rPr>
              <a:t>РОМАН «ЕВГЕНИЙ ОНЕГИН» -                  ЭНЦИКЛОПЕДИЯ РУССКОЙ ЖИЗНИ</a:t>
            </a:r>
          </a:p>
        </p:txBody>
      </p:sp>
      <p:sp>
        <p:nvSpPr>
          <p:cNvPr id="4" name="Стрелка вниз 3"/>
          <p:cNvSpPr/>
          <p:nvPr/>
        </p:nvSpPr>
        <p:spPr>
          <a:xfrm>
            <a:off x="4427538" y="1412875"/>
            <a:ext cx="360362" cy="647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3" name="TextBox 4"/>
          <p:cNvSpPr txBox="1">
            <a:spLocks noChangeArrowheads="1"/>
          </p:cNvSpPr>
          <p:nvPr/>
        </p:nvSpPr>
        <p:spPr bwMode="auto">
          <a:xfrm>
            <a:off x="1979613" y="2133600"/>
            <a:ext cx="5545137" cy="460375"/>
          </a:xfrm>
          <a:prstGeom prst="rect">
            <a:avLst/>
          </a:prstGeom>
          <a:noFill/>
          <a:ln w="9525">
            <a:noFill/>
            <a:miter lim="800000"/>
            <a:headEnd/>
            <a:tailEnd/>
          </a:ln>
        </p:spPr>
        <p:txBody>
          <a:bodyPr>
            <a:spAutoFit/>
          </a:bodyPr>
          <a:lstStyle/>
          <a:p>
            <a:pPr algn="ctr"/>
            <a:r>
              <a:rPr lang="ru-RU" sz="2400" b="1">
                <a:latin typeface="Constantia" pitchFamily="18" charset="0"/>
              </a:rPr>
              <a:t>КАРТИНЫ ПРИРОДЫ И ЖИЗНИ</a:t>
            </a:r>
          </a:p>
        </p:txBody>
      </p:sp>
      <p:sp>
        <p:nvSpPr>
          <p:cNvPr id="6" name="Стрелка вниз 5"/>
          <p:cNvSpPr/>
          <p:nvPr/>
        </p:nvSpPr>
        <p:spPr>
          <a:xfrm rot="2516800">
            <a:off x="2924175" y="2413000"/>
            <a:ext cx="466725" cy="1273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Стрелка вниз 6"/>
          <p:cNvSpPr/>
          <p:nvPr/>
        </p:nvSpPr>
        <p:spPr>
          <a:xfrm rot="19505647">
            <a:off x="5780088" y="2413000"/>
            <a:ext cx="433387" cy="127476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27656" name="TextBox 7"/>
          <p:cNvSpPr txBox="1">
            <a:spLocks noChangeArrowheads="1"/>
          </p:cNvSpPr>
          <p:nvPr/>
        </p:nvSpPr>
        <p:spPr bwMode="auto">
          <a:xfrm>
            <a:off x="1331913" y="3644900"/>
            <a:ext cx="2447925" cy="646113"/>
          </a:xfrm>
          <a:prstGeom prst="rect">
            <a:avLst/>
          </a:prstGeom>
          <a:noFill/>
          <a:ln w="9525">
            <a:noFill/>
            <a:miter lim="800000"/>
            <a:headEnd/>
            <a:tailEnd/>
          </a:ln>
        </p:spPr>
        <p:txBody>
          <a:bodyPr>
            <a:spAutoFit/>
          </a:bodyPr>
          <a:lstStyle/>
          <a:p>
            <a:r>
              <a:rPr lang="ru-RU" b="1">
                <a:latin typeface="Constantia" pitchFamily="18" charset="0"/>
              </a:rPr>
              <a:t>ЗИМА, ВЕСНА, ЛЕТО, ОСЕНЬ</a:t>
            </a:r>
          </a:p>
        </p:txBody>
      </p:sp>
      <p:sp>
        <p:nvSpPr>
          <p:cNvPr id="27657" name="TextBox 8"/>
          <p:cNvSpPr txBox="1">
            <a:spLocks noChangeArrowheads="1"/>
          </p:cNvSpPr>
          <p:nvPr/>
        </p:nvSpPr>
        <p:spPr bwMode="auto">
          <a:xfrm>
            <a:off x="4500563" y="3644900"/>
            <a:ext cx="3455987" cy="2032000"/>
          </a:xfrm>
          <a:prstGeom prst="rect">
            <a:avLst/>
          </a:prstGeom>
          <a:noFill/>
          <a:ln w="9525">
            <a:noFill/>
            <a:miter lim="800000"/>
            <a:headEnd/>
            <a:tailEnd/>
          </a:ln>
        </p:spPr>
        <p:txBody>
          <a:bodyPr>
            <a:spAutoFit/>
          </a:bodyPr>
          <a:lstStyle/>
          <a:p>
            <a:r>
              <a:rPr lang="ru-RU" b="1">
                <a:latin typeface="Constantia" pitchFamily="18" charset="0"/>
              </a:rPr>
              <a:t>Жизнь столичного и </a:t>
            </a:r>
          </a:p>
          <a:p>
            <a:r>
              <a:rPr lang="ru-RU" b="1">
                <a:latin typeface="Constantia" pitchFamily="18" charset="0"/>
              </a:rPr>
              <a:t>московского дворянства. </a:t>
            </a:r>
          </a:p>
          <a:p>
            <a:r>
              <a:rPr lang="ru-RU" b="1">
                <a:latin typeface="Constantia" pitchFamily="18" charset="0"/>
              </a:rPr>
              <a:t>Жизнь  поместного дворянства.</a:t>
            </a:r>
          </a:p>
          <a:p>
            <a:r>
              <a:rPr lang="ru-RU" b="1">
                <a:latin typeface="Constantia" pitchFamily="18" charset="0"/>
              </a:rPr>
              <a:t>Жизнь  крестьян</a:t>
            </a:r>
          </a:p>
          <a:p>
            <a:endParaRPr lang="ru-RU" b="1">
              <a:latin typeface="Constantia" pitchFamily="18" charset="0"/>
            </a:endParaRPr>
          </a:p>
          <a:p>
            <a:endParaRPr lang="ru-RU" b="1">
              <a:latin typeface="Constantia"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8675" name="Picture 3" descr="D:\Documents and Settings\Admin\Мои документы\2013-2014уч.год\фоны школьные 3\475px-Fon.jpg"/>
          <p:cNvPicPr>
            <a:picLocks noChangeAspect="1" noChangeArrowheads="1"/>
          </p:cNvPicPr>
          <p:nvPr/>
        </p:nvPicPr>
        <p:blipFill>
          <a:blip r:embed="rId3"/>
          <a:srcRect/>
          <a:stretch>
            <a:fillRect/>
          </a:stretch>
        </p:blipFill>
        <p:spPr bwMode="auto">
          <a:xfrm>
            <a:off x="1116013" y="404813"/>
            <a:ext cx="6719887" cy="5040312"/>
          </a:xfrm>
          <a:prstGeom prst="rect">
            <a:avLst/>
          </a:prstGeom>
          <a:noFill/>
          <a:ln w="9525">
            <a:noFill/>
            <a:miter lim="800000"/>
            <a:headEnd/>
            <a:tailEnd/>
          </a:ln>
        </p:spPr>
      </p:pic>
      <p:sp>
        <p:nvSpPr>
          <p:cNvPr id="4" name="Заголовок 1"/>
          <p:cNvSpPr txBox="1">
            <a:spLocks/>
          </p:cNvSpPr>
          <p:nvPr/>
        </p:nvSpPr>
        <p:spPr>
          <a:xfrm>
            <a:off x="1619250" y="1341438"/>
            <a:ext cx="6408738" cy="2271712"/>
          </a:xfrm>
          <a:prstGeom prst="rect">
            <a:avLst/>
          </a:prstGeom>
        </p:spPr>
        <p:txBody>
          <a:bodyPr lIns="0" rIns="0" bIns="0" anchor="b"/>
          <a:lstStyle/>
          <a:p>
            <a:pPr algn="ctr" fontAlgn="auto">
              <a:spcAft>
                <a:spcPts val="0"/>
              </a:spcAft>
              <a:defRPr/>
            </a:pPr>
            <a:r>
              <a:rPr lang="ru-RU" sz="4000" b="1" dirty="0">
                <a:latin typeface="a_BodoniNova" pitchFamily="18" charset="-52"/>
                <a:ea typeface="+mj-ea"/>
                <a:cs typeface="+mj-cs"/>
              </a:rPr>
              <a:t>«Календарь»</a:t>
            </a:r>
          </a:p>
          <a:p>
            <a:pPr algn="ctr" fontAlgn="auto">
              <a:spcAft>
                <a:spcPts val="0"/>
              </a:spcAft>
              <a:defRPr/>
            </a:pPr>
            <a:r>
              <a:rPr lang="ru-RU" sz="4000" b="1" dirty="0">
                <a:latin typeface="a_BodoniNova" pitchFamily="18" charset="-52"/>
                <a:ea typeface="+mj-ea"/>
                <a:cs typeface="+mj-cs"/>
              </a:rPr>
              <a:t> романа</a:t>
            </a:r>
            <a:br>
              <a:rPr lang="ru-RU" sz="4000" b="1" dirty="0">
                <a:latin typeface="a_BodoniNova" pitchFamily="18" charset="-52"/>
                <a:ea typeface="+mj-ea"/>
                <a:cs typeface="+mj-cs"/>
              </a:rPr>
            </a:br>
            <a:r>
              <a:rPr lang="ru-RU" sz="4000" b="1" dirty="0">
                <a:latin typeface="a_BodoniNova" pitchFamily="18" charset="-52"/>
                <a:ea typeface="+mj-ea"/>
                <a:cs typeface="+mj-cs"/>
              </a:rPr>
              <a:t> «Евгений  Онегин»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29699" name="Picture 2" descr="G:\0009-005-Kompozitsija.jpg"/>
          <p:cNvPicPr>
            <a:picLocks noChangeAspect="1" noChangeArrowheads="1"/>
          </p:cNvPicPr>
          <p:nvPr/>
        </p:nvPicPr>
        <p:blipFill>
          <a:blip r:embed="rId3"/>
          <a:srcRect/>
          <a:stretch>
            <a:fillRect/>
          </a:stretch>
        </p:blipFill>
        <p:spPr bwMode="auto">
          <a:xfrm>
            <a:off x="900113" y="1557338"/>
            <a:ext cx="2428875" cy="2347912"/>
          </a:xfrm>
          <a:prstGeom prst="rect">
            <a:avLst/>
          </a:prstGeom>
          <a:noFill/>
          <a:ln w="9525">
            <a:noFill/>
            <a:miter lim="800000"/>
            <a:headEnd/>
            <a:tailEnd/>
          </a:ln>
        </p:spPr>
      </p:pic>
      <p:sp>
        <p:nvSpPr>
          <p:cNvPr id="29700" name="Прямоугольник 3"/>
          <p:cNvSpPr>
            <a:spLocks noChangeArrowheads="1"/>
          </p:cNvSpPr>
          <p:nvPr/>
        </p:nvSpPr>
        <p:spPr bwMode="auto">
          <a:xfrm>
            <a:off x="3348038" y="404813"/>
            <a:ext cx="4968875" cy="5703887"/>
          </a:xfrm>
          <a:prstGeom prst="rect">
            <a:avLst/>
          </a:prstGeom>
          <a:noFill/>
          <a:ln w="9525">
            <a:noFill/>
            <a:miter lim="800000"/>
            <a:headEnd/>
            <a:tailEnd/>
          </a:ln>
        </p:spPr>
        <p:txBody>
          <a:bodyPr>
            <a:spAutoFit/>
          </a:bodyPr>
          <a:lstStyle/>
          <a:p>
            <a:pPr algn="ctr"/>
            <a:r>
              <a:rPr lang="ru-RU" sz="2400">
                <a:latin typeface="Arial Black" pitchFamily="34" charset="0"/>
              </a:rPr>
              <a:t>«…В «Онегине» мы видим поэтически воспроизведенную картину русского общества, взятого в одном из интереснейших моментов его развития», - писал В.Г.Белинский о романе</a:t>
            </a:r>
          </a:p>
          <a:p>
            <a:pPr algn="ctr"/>
            <a:r>
              <a:rPr lang="ru-RU" sz="2400">
                <a:latin typeface="Arial Black" pitchFamily="34" charset="0"/>
              </a:rPr>
              <a:t> Пушкина «Евгений Онегин», </a:t>
            </a:r>
          </a:p>
          <a:p>
            <a:pPr algn="ctr"/>
            <a:r>
              <a:rPr lang="ru-RU" sz="2400">
                <a:latin typeface="Arial Black" pitchFamily="34" charset="0"/>
              </a:rPr>
              <a:t>рассматривая его как первое </a:t>
            </a:r>
          </a:p>
          <a:p>
            <a:pPr algn="ctr"/>
            <a:r>
              <a:rPr lang="ru-RU" sz="2400">
                <a:latin typeface="Arial Black" pitchFamily="34" charset="0"/>
              </a:rPr>
              <a:t>истинно реалистическое </a:t>
            </a:r>
          </a:p>
          <a:p>
            <a:pPr algn="ctr"/>
            <a:r>
              <a:rPr lang="ru-RU" sz="2400">
                <a:latin typeface="Arial Black" pitchFamily="34" charset="0"/>
              </a:rPr>
              <a:t>произведение.</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0723" name="Picture 2" descr="G:\imgh1344744.png"/>
          <p:cNvPicPr>
            <a:picLocks noChangeAspect="1" noChangeArrowheads="1"/>
          </p:cNvPicPr>
          <p:nvPr/>
        </p:nvPicPr>
        <p:blipFill>
          <a:blip r:embed="rId3"/>
          <a:srcRect/>
          <a:stretch>
            <a:fillRect/>
          </a:stretch>
        </p:blipFill>
        <p:spPr bwMode="auto">
          <a:xfrm>
            <a:off x="1476375" y="1052513"/>
            <a:ext cx="2473325" cy="4076700"/>
          </a:xfrm>
          <a:prstGeom prst="rect">
            <a:avLst/>
          </a:prstGeom>
          <a:noFill/>
          <a:ln w="9525">
            <a:noFill/>
            <a:miter lim="800000"/>
            <a:headEnd/>
            <a:tailEnd/>
          </a:ln>
        </p:spPr>
      </p:pic>
      <p:sp>
        <p:nvSpPr>
          <p:cNvPr id="30724" name="Заголовок 1"/>
          <p:cNvSpPr>
            <a:spLocks noGrp="1"/>
          </p:cNvSpPr>
          <p:nvPr>
            <p:ph type="title"/>
          </p:nvPr>
        </p:nvSpPr>
        <p:spPr>
          <a:xfrm>
            <a:off x="4140200" y="620713"/>
            <a:ext cx="3898900" cy="4895850"/>
          </a:xfrm>
        </p:spPr>
        <p:txBody>
          <a:bodyPr anchor="t"/>
          <a:lstStyle/>
          <a:p>
            <a:pPr algn="ctr" eaLnBrk="1" hangingPunct="1"/>
            <a:r>
              <a:rPr lang="ru-RU" sz="2000" b="1" smtClean="0">
                <a:solidFill>
                  <a:schemeClr val="tx1"/>
                </a:solidFill>
                <a:latin typeface="Arial Black" pitchFamily="34" charset="0"/>
              </a:rPr>
              <a:t>Внутренняя хронология в романе </a:t>
            </a:r>
            <a:r>
              <a:rPr lang="ru-RU" sz="2000" smtClean="0">
                <a:solidFill>
                  <a:schemeClr val="tx1"/>
                </a:solidFill>
                <a:latin typeface="Arial Black" pitchFamily="34" charset="0"/>
              </a:rPr>
              <a:t>соотнесена с реальным временем.</a:t>
            </a:r>
            <a:br>
              <a:rPr lang="ru-RU" sz="2000" smtClean="0">
                <a:solidFill>
                  <a:schemeClr val="tx1"/>
                </a:solidFill>
                <a:latin typeface="Arial Black" pitchFamily="34" charset="0"/>
              </a:rPr>
            </a:br>
            <a:r>
              <a:rPr lang="ru-RU" sz="2000" b="1" smtClean="0">
                <a:solidFill>
                  <a:schemeClr val="tx1"/>
                </a:solidFill>
                <a:latin typeface="Arial Black" pitchFamily="34" charset="0"/>
              </a:rPr>
              <a:t>Интересно, что при этом автор почти не затрагивает исторических событий, но дает определенные сигналы, которые давали возможность его современникам четко соотнести то, что происходит в романе, с эпохой, когда он создавался.</a:t>
            </a:r>
            <a:r>
              <a:rPr lang="ru-RU" sz="2000" smtClean="0"/>
              <a:t/>
            </a:r>
            <a:br>
              <a:rPr lang="ru-RU" sz="2000" smtClean="0"/>
            </a:br>
            <a:endParaRPr lang="ru-RU" sz="2000" smtClean="0">
              <a:solidFill>
                <a:schemeClr val="tx1"/>
              </a:solidFill>
              <a:latin typeface="Bookman Old Style"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1747" name="Picture 2"/>
          <p:cNvPicPr>
            <a:picLocks noChangeAspect="1" noChangeArrowheads="1"/>
          </p:cNvPicPr>
          <p:nvPr/>
        </p:nvPicPr>
        <p:blipFill>
          <a:blip r:embed="rId3"/>
          <a:srcRect/>
          <a:stretch>
            <a:fillRect/>
          </a:stretch>
        </p:blipFill>
        <p:spPr bwMode="auto">
          <a:xfrm>
            <a:off x="1042988" y="476250"/>
            <a:ext cx="2665412" cy="2305050"/>
          </a:xfrm>
          <a:prstGeom prst="rect">
            <a:avLst/>
          </a:prstGeom>
          <a:noFill/>
          <a:ln w="9525">
            <a:noFill/>
            <a:miter lim="800000"/>
            <a:headEnd/>
            <a:tailEnd/>
          </a:ln>
        </p:spPr>
      </p:pic>
      <p:pic>
        <p:nvPicPr>
          <p:cNvPr id="31748" name="Picture 3"/>
          <p:cNvPicPr>
            <a:picLocks noChangeAspect="1" noChangeArrowheads="1"/>
          </p:cNvPicPr>
          <p:nvPr/>
        </p:nvPicPr>
        <p:blipFill>
          <a:blip r:embed="rId4"/>
          <a:srcRect/>
          <a:stretch>
            <a:fillRect/>
          </a:stretch>
        </p:blipFill>
        <p:spPr bwMode="auto">
          <a:xfrm>
            <a:off x="5724525" y="3868738"/>
            <a:ext cx="2324100" cy="1700212"/>
          </a:xfrm>
          <a:prstGeom prst="rect">
            <a:avLst/>
          </a:prstGeom>
          <a:noFill/>
          <a:ln w="9525">
            <a:noFill/>
            <a:miter lim="800000"/>
            <a:headEnd/>
            <a:tailEnd/>
          </a:ln>
        </p:spPr>
      </p:pic>
      <p:sp>
        <p:nvSpPr>
          <p:cNvPr id="31749" name="Прямоугольник 4"/>
          <p:cNvSpPr>
            <a:spLocks noChangeArrowheads="1"/>
          </p:cNvSpPr>
          <p:nvPr/>
        </p:nvSpPr>
        <p:spPr bwMode="auto">
          <a:xfrm>
            <a:off x="3779838" y="476250"/>
            <a:ext cx="4464050" cy="2554288"/>
          </a:xfrm>
          <a:prstGeom prst="rect">
            <a:avLst/>
          </a:prstGeom>
          <a:noFill/>
          <a:ln w="9525">
            <a:noFill/>
            <a:miter lim="800000"/>
            <a:headEnd/>
            <a:tailEnd/>
          </a:ln>
        </p:spPr>
        <p:txBody>
          <a:bodyPr>
            <a:spAutoFit/>
          </a:bodyPr>
          <a:lstStyle/>
          <a:p>
            <a:r>
              <a:rPr lang="ru-RU" sz="2000">
                <a:latin typeface="Arial Black" pitchFamily="34" charset="0"/>
              </a:rPr>
              <a:t>Опорной точкой для большинства исследователей является указание Пушкина в предисловии к отдельному изданию первой главы на то, что начало событий романа – 1819 год.</a:t>
            </a:r>
          </a:p>
        </p:txBody>
      </p:sp>
      <p:sp>
        <p:nvSpPr>
          <p:cNvPr id="31750" name="TextBox 5"/>
          <p:cNvSpPr txBox="1">
            <a:spLocks noChangeArrowheads="1"/>
          </p:cNvSpPr>
          <p:nvPr/>
        </p:nvSpPr>
        <p:spPr bwMode="auto">
          <a:xfrm>
            <a:off x="1187450" y="2997200"/>
            <a:ext cx="6769100" cy="830263"/>
          </a:xfrm>
          <a:prstGeom prst="rect">
            <a:avLst/>
          </a:prstGeom>
          <a:noFill/>
          <a:ln w="9525">
            <a:noFill/>
            <a:miter lim="800000"/>
            <a:headEnd/>
            <a:tailEnd/>
          </a:ln>
        </p:spPr>
        <p:txBody>
          <a:bodyPr>
            <a:spAutoFit/>
          </a:bodyPr>
          <a:lstStyle/>
          <a:p>
            <a:pPr algn="ctr"/>
            <a:r>
              <a:rPr lang="ru-RU" sz="2400" b="1">
                <a:solidFill>
                  <a:srgbClr val="FF0000"/>
                </a:solidFill>
                <a:latin typeface="Bookman Old Style" pitchFamily="18" charset="0"/>
              </a:rPr>
              <a:t>Действие первой главы – зима 1819 – весна 1820 года</a:t>
            </a:r>
          </a:p>
        </p:txBody>
      </p:sp>
      <p:sp>
        <p:nvSpPr>
          <p:cNvPr id="31751" name="Прямоугольник 6"/>
          <p:cNvSpPr>
            <a:spLocks noChangeArrowheads="1"/>
          </p:cNvSpPr>
          <p:nvPr/>
        </p:nvSpPr>
        <p:spPr bwMode="auto">
          <a:xfrm>
            <a:off x="1116013" y="4221163"/>
            <a:ext cx="4572000" cy="1016000"/>
          </a:xfrm>
          <a:prstGeom prst="rect">
            <a:avLst/>
          </a:prstGeom>
          <a:noFill/>
          <a:ln w="9525">
            <a:noFill/>
            <a:miter lim="800000"/>
            <a:headEnd/>
            <a:tailEnd/>
          </a:ln>
        </p:spPr>
        <p:txBody>
          <a:bodyPr>
            <a:spAutoFit/>
          </a:bodyPr>
          <a:lstStyle/>
          <a:p>
            <a:r>
              <a:rPr lang="ru-RU" sz="2000" b="1">
                <a:latin typeface="Arial Black" pitchFamily="34" charset="0"/>
              </a:rPr>
              <a:t>Исходя из этого, можно рассчитать основные даты, связанные с жизнью героев.</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2771" name="Заголовок 1"/>
          <p:cNvSpPr>
            <a:spLocks noGrp="1"/>
          </p:cNvSpPr>
          <p:nvPr>
            <p:ph type="title"/>
          </p:nvPr>
        </p:nvSpPr>
        <p:spPr>
          <a:xfrm>
            <a:off x="468313" y="549275"/>
            <a:ext cx="8229600" cy="709613"/>
          </a:xfrm>
        </p:spPr>
        <p:txBody>
          <a:bodyPr/>
          <a:lstStyle/>
          <a:p>
            <a:pPr algn="ctr" eaLnBrk="1" hangingPunct="1"/>
            <a:r>
              <a:rPr lang="ru-RU" sz="4000" b="1" smtClean="0">
                <a:solidFill>
                  <a:srgbClr val="FF0000"/>
                </a:solidFill>
                <a:latin typeface="Bookman Old Style" pitchFamily="18" charset="0"/>
              </a:rPr>
              <a:t>Возраст главного героя</a:t>
            </a:r>
          </a:p>
        </p:txBody>
      </p:sp>
      <p:pic>
        <p:nvPicPr>
          <p:cNvPr id="32772" name="Picture 2"/>
          <p:cNvPicPr>
            <a:picLocks noChangeAspect="1" noChangeArrowheads="1"/>
          </p:cNvPicPr>
          <p:nvPr/>
        </p:nvPicPr>
        <p:blipFill>
          <a:blip r:embed="rId3"/>
          <a:srcRect/>
          <a:stretch>
            <a:fillRect/>
          </a:stretch>
        </p:blipFill>
        <p:spPr bwMode="auto">
          <a:xfrm>
            <a:off x="4668838" y="2133600"/>
            <a:ext cx="3368675" cy="2519363"/>
          </a:xfrm>
          <a:prstGeom prst="rect">
            <a:avLst/>
          </a:prstGeom>
          <a:noFill/>
          <a:ln w="9525">
            <a:noFill/>
            <a:miter lim="800000"/>
            <a:headEnd/>
            <a:tailEnd/>
          </a:ln>
        </p:spPr>
      </p:pic>
      <p:sp>
        <p:nvSpPr>
          <p:cNvPr id="32773" name="TextBox 4"/>
          <p:cNvSpPr txBox="1">
            <a:spLocks noChangeArrowheads="1"/>
          </p:cNvSpPr>
          <p:nvPr/>
        </p:nvSpPr>
        <p:spPr bwMode="auto">
          <a:xfrm>
            <a:off x="1116013" y="1412875"/>
            <a:ext cx="3600450" cy="4832350"/>
          </a:xfrm>
          <a:prstGeom prst="rect">
            <a:avLst/>
          </a:prstGeom>
          <a:noFill/>
          <a:ln w="9525">
            <a:noFill/>
            <a:miter lim="800000"/>
            <a:headEnd/>
            <a:tailEnd/>
          </a:ln>
        </p:spPr>
        <p:txBody>
          <a:bodyPr>
            <a:spAutoFit/>
          </a:bodyPr>
          <a:lstStyle/>
          <a:p>
            <a:pPr algn="ctr"/>
            <a:r>
              <a:rPr lang="ru-RU" sz="2800">
                <a:latin typeface="Arial Black" pitchFamily="34" charset="0"/>
              </a:rPr>
              <a:t>Год рождения Евгения Онегина – 1795 или 1796. Получается, что герой романа немного старше автора и его лицейских друзей.</a:t>
            </a:r>
          </a:p>
          <a:p>
            <a:pPr algn="ctr"/>
            <a:endParaRPr lang="ru-RU" sz="2800">
              <a:latin typeface="Arial Black"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3795" name="Заголовок 1"/>
          <p:cNvSpPr>
            <a:spLocks noGrp="1"/>
          </p:cNvSpPr>
          <p:nvPr>
            <p:ph type="title"/>
          </p:nvPr>
        </p:nvSpPr>
        <p:spPr>
          <a:xfrm>
            <a:off x="457200" y="274638"/>
            <a:ext cx="8229600" cy="1143000"/>
          </a:xfrm>
        </p:spPr>
        <p:txBody>
          <a:bodyPr/>
          <a:lstStyle/>
          <a:p>
            <a:pPr algn="ctr" eaLnBrk="1" hangingPunct="1"/>
            <a:r>
              <a:rPr lang="ru-RU" sz="3600" b="1" smtClean="0">
                <a:solidFill>
                  <a:srgbClr val="FF0000"/>
                </a:solidFill>
                <a:latin typeface="Bookman Old Style" pitchFamily="18" charset="0"/>
              </a:rPr>
              <a:t>Как же вычисляется дата рождения героя?</a:t>
            </a:r>
          </a:p>
        </p:txBody>
      </p:sp>
      <p:sp>
        <p:nvSpPr>
          <p:cNvPr id="33796" name="Прямоугольник 3"/>
          <p:cNvSpPr>
            <a:spLocks noChangeArrowheads="1"/>
          </p:cNvSpPr>
          <p:nvPr/>
        </p:nvSpPr>
        <p:spPr bwMode="auto">
          <a:xfrm>
            <a:off x="1476375" y="1557338"/>
            <a:ext cx="3743325" cy="2308225"/>
          </a:xfrm>
          <a:prstGeom prst="rect">
            <a:avLst/>
          </a:prstGeom>
          <a:noFill/>
          <a:ln w="9525">
            <a:noFill/>
            <a:miter lim="800000"/>
            <a:headEnd/>
            <a:tailEnd/>
          </a:ln>
        </p:spPr>
        <p:txBody>
          <a:bodyPr>
            <a:spAutoFit/>
          </a:bodyPr>
          <a:lstStyle/>
          <a:p>
            <a:pPr algn="ctr"/>
            <a:r>
              <a:rPr lang="ru-RU" sz="2400" b="1">
                <a:latin typeface="Arial Black" pitchFamily="34" charset="0"/>
              </a:rPr>
              <a:t>В 8 главе романа сказано, что после дуэли с Ленским Онегин уезжает из деревни, когда ему было 26 лет.</a:t>
            </a:r>
          </a:p>
        </p:txBody>
      </p:sp>
      <p:sp>
        <p:nvSpPr>
          <p:cNvPr id="33797" name="Прямоугольник 4"/>
          <p:cNvSpPr>
            <a:spLocks noChangeArrowheads="1"/>
          </p:cNvSpPr>
          <p:nvPr/>
        </p:nvSpPr>
        <p:spPr bwMode="auto">
          <a:xfrm>
            <a:off x="1331913" y="4292600"/>
            <a:ext cx="4535487" cy="1016000"/>
          </a:xfrm>
          <a:prstGeom prst="rect">
            <a:avLst/>
          </a:prstGeom>
          <a:noFill/>
          <a:ln w="9525">
            <a:noFill/>
            <a:miter lim="800000"/>
            <a:headEnd/>
            <a:tailEnd/>
          </a:ln>
        </p:spPr>
        <p:txBody>
          <a:bodyPr>
            <a:spAutoFit/>
          </a:bodyPr>
          <a:lstStyle/>
          <a:p>
            <a:pPr algn="ctr"/>
            <a:r>
              <a:rPr lang="ru-RU" sz="2000" b="1">
                <a:latin typeface="a_BodoniNova" pitchFamily="18" charset="-52"/>
              </a:rPr>
              <a:t>«…Убив на поединке друга,</a:t>
            </a:r>
          </a:p>
          <a:p>
            <a:pPr algn="ctr"/>
            <a:r>
              <a:rPr lang="ru-RU" sz="2000" b="1">
                <a:latin typeface="a_BodoniNova" pitchFamily="18" charset="-52"/>
              </a:rPr>
              <a:t>Дожив без цели, без трудов</a:t>
            </a:r>
          </a:p>
          <a:p>
            <a:pPr algn="ctr"/>
            <a:r>
              <a:rPr lang="ru-RU" sz="2000" b="1">
                <a:latin typeface="a_BodoniNova" pitchFamily="18" charset="-52"/>
              </a:rPr>
              <a:t>До двадцати шести годов…»</a:t>
            </a:r>
          </a:p>
        </p:txBody>
      </p:sp>
      <p:pic>
        <p:nvPicPr>
          <p:cNvPr id="33798" name="Picture 2"/>
          <p:cNvPicPr>
            <a:picLocks noChangeAspect="1" noChangeArrowheads="1"/>
          </p:cNvPicPr>
          <p:nvPr/>
        </p:nvPicPr>
        <p:blipFill>
          <a:blip r:embed="rId3"/>
          <a:srcRect/>
          <a:stretch>
            <a:fillRect/>
          </a:stretch>
        </p:blipFill>
        <p:spPr bwMode="auto">
          <a:xfrm>
            <a:off x="5364163" y="1773238"/>
            <a:ext cx="2543175" cy="2447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71" name="Rectangle 1"/>
          <p:cNvSpPr>
            <a:spLocks noChangeArrowheads="1"/>
          </p:cNvSpPr>
          <p:nvPr/>
        </p:nvSpPr>
        <p:spPr bwMode="auto">
          <a:xfrm>
            <a:off x="3995738" y="611188"/>
            <a:ext cx="4105275" cy="4708525"/>
          </a:xfrm>
          <a:prstGeom prst="rect">
            <a:avLst/>
          </a:prstGeom>
          <a:noFill/>
          <a:ln w="9525">
            <a:noFill/>
            <a:miter lim="800000"/>
            <a:headEnd/>
            <a:tailEnd/>
          </a:ln>
        </p:spPr>
        <p:txBody>
          <a:bodyPr anchor="ctr">
            <a:spAutoFit/>
          </a:bodyPr>
          <a:lstStyle/>
          <a:p>
            <a:r>
              <a:rPr lang="ru-RU" sz="2000">
                <a:latin typeface="Arial Black" pitchFamily="34" charset="0"/>
                <a:ea typeface="Calibri" pitchFamily="34" charset="0"/>
                <a:cs typeface="Times New Roman" pitchFamily="18" charset="0"/>
              </a:rPr>
              <a:t>«</a:t>
            </a:r>
            <a:r>
              <a:rPr lang="ru-RU" sz="2000" b="1">
                <a:latin typeface="Arial Black" pitchFamily="34" charset="0"/>
                <a:ea typeface="Calibri" pitchFamily="34" charset="0"/>
                <a:cs typeface="Times New Roman" pitchFamily="18" charset="0"/>
              </a:rPr>
              <a:t>В своей поэме он </a:t>
            </a:r>
            <a:r>
              <a:rPr lang="en-US" sz="2000" b="1">
                <a:latin typeface="Arial Black" pitchFamily="34" charset="0"/>
                <a:ea typeface="Calibri" pitchFamily="34" charset="0"/>
                <a:cs typeface="Times New Roman" pitchFamily="18" charset="0"/>
              </a:rPr>
              <a:t>[</a:t>
            </a:r>
            <a:r>
              <a:rPr lang="ru-RU" sz="2000" b="1">
                <a:latin typeface="Arial Black" pitchFamily="34" charset="0"/>
                <a:ea typeface="Calibri" pitchFamily="34" charset="0"/>
                <a:cs typeface="Times New Roman" pitchFamily="18" charset="0"/>
              </a:rPr>
              <a:t>Пушкин</a:t>
            </a:r>
            <a:r>
              <a:rPr lang="en-US" sz="2000" b="1">
                <a:latin typeface="Arial Black" pitchFamily="34" charset="0"/>
                <a:ea typeface="Calibri" pitchFamily="34" charset="0"/>
                <a:cs typeface="Times New Roman" pitchFamily="18" charset="0"/>
              </a:rPr>
              <a:t>]</a:t>
            </a:r>
            <a:r>
              <a:rPr lang="ru-RU" sz="2000" b="1">
                <a:latin typeface="Arial Black" pitchFamily="34" charset="0"/>
                <a:ea typeface="Calibri" pitchFamily="34" charset="0"/>
                <a:cs typeface="Times New Roman" pitchFamily="18" charset="0"/>
              </a:rPr>
              <a:t> умел коснуться так многого, намекнуть о столь многом, что принадлежит исключительно к миру русской природы, к миру русского общества.  «Онегина» можно назвать энциклопедией русской жизни и в высшей степени народным произведением</a:t>
            </a:r>
            <a:r>
              <a:rPr lang="ru-RU" sz="2000">
                <a:latin typeface="Arial Black" pitchFamily="34" charset="0"/>
                <a:ea typeface="Calibri" pitchFamily="34" charset="0"/>
                <a:cs typeface="Times New Roman" pitchFamily="18" charset="0"/>
              </a:rPr>
              <a:t>»</a:t>
            </a:r>
          </a:p>
          <a:p>
            <a:r>
              <a:rPr lang="ru-RU" sz="2000">
                <a:latin typeface="Arial Black" pitchFamily="34" charset="0"/>
                <a:ea typeface="Calibri" pitchFamily="34" charset="0"/>
                <a:cs typeface="Times New Roman" pitchFamily="18" charset="0"/>
              </a:rPr>
              <a:t>                           </a:t>
            </a:r>
          </a:p>
          <a:p>
            <a:r>
              <a:rPr lang="ru-RU" sz="2000">
                <a:latin typeface="Arial Black" pitchFamily="34" charset="0"/>
                <a:ea typeface="Calibri" pitchFamily="34" charset="0"/>
                <a:cs typeface="Times New Roman" pitchFamily="18" charset="0"/>
              </a:rPr>
              <a:t>                       В.Белинский</a:t>
            </a:r>
          </a:p>
        </p:txBody>
      </p:sp>
      <p:pic>
        <p:nvPicPr>
          <p:cNvPr id="7172" name="Picture 3" descr="http://www.stihi.ru/pics/2011/11/11/3714.jpg"/>
          <p:cNvPicPr>
            <a:picLocks noChangeAspect="1" noChangeArrowheads="1"/>
          </p:cNvPicPr>
          <p:nvPr/>
        </p:nvPicPr>
        <p:blipFill>
          <a:blip r:embed="rId3"/>
          <a:srcRect/>
          <a:stretch>
            <a:fillRect/>
          </a:stretch>
        </p:blipFill>
        <p:spPr bwMode="auto">
          <a:xfrm>
            <a:off x="1104900" y="1341438"/>
            <a:ext cx="2867025" cy="30178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4819" name="Заголовок 1"/>
          <p:cNvSpPr>
            <a:spLocks noGrp="1"/>
          </p:cNvSpPr>
          <p:nvPr>
            <p:ph type="title"/>
          </p:nvPr>
        </p:nvSpPr>
        <p:spPr>
          <a:xfrm>
            <a:off x="395288" y="260350"/>
            <a:ext cx="8229600" cy="796925"/>
          </a:xfrm>
        </p:spPr>
        <p:txBody>
          <a:bodyPr/>
          <a:lstStyle/>
          <a:p>
            <a:pPr algn="ctr" eaLnBrk="1" hangingPunct="1"/>
            <a:r>
              <a:rPr lang="ru-RU" sz="4400" b="1" smtClean="0">
                <a:solidFill>
                  <a:srgbClr val="FF0000"/>
                </a:solidFill>
                <a:latin typeface="Arial Black" pitchFamily="34" charset="0"/>
              </a:rPr>
              <a:t>Год рождения Ленского</a:t>
            </a:r>
          </a:p>
        </p:txBody>
      </p:sp>
      <p:sp>
        <p:nvSpPr>
          <p:cNvPr id="34820" name="TextBox 3"/>
          <p:cNvSpPr txBox="1">
            <a:spLocks noChangeArrowheads="1"/>
          </p:cNvSpPr>
          <p:nvPr/>
        </p:nvSpPr>
        <p:spPr bwMode="auto">
          <a:xfrm>
            <a:off x="1042988" y="981075"/>
            <a:ext cx="4249737" cy="5078413"/>
          </a:xfrm>
          <a:prstGeom prst="rect">
            <a:avLst/>
          </a:prstGeom>
          <a:noFill/>
          <a:ln w="9525">
            <a:noFill/>
            <a:miter lim="800000"/>
            <a:headEnd/>
            <a:tailEnd/>
          </a:ln>
        </p:spPr>
        <p:txBody>
          <a:bodyPr>
            <a:spAutoFit/>
          </a:bodyPr>
          <a:lstStyle/>
          <a:p>
            <a:pPr algn="ctr"/>
            <a:r>
              <a:rPr lang="ru-RU" sz="2400" b="1">
                <a:latin typeface="Bookman Old Style" pitchFamily="18" charset="0"/>
              </a:rPr>
              <a:t>Можно рассчитать относительно даты рождения Онегина: </a:t>
            </a:r>
            <a:r>
              <a:rPr lang="ru-RU" sz="2400">
                <a:latin typeface="a_BodoniNova" pitchFamily="18" charset="-52"/>
              </a:rPr>
              <a:t>Онегин оказался в деревне в 1820 году, куда летом из Гетингена возвращается молодой поэт, которому в то время было 18 лет. Значит, дата рождения Ленского – </a:t>
            </a:r>
            <a:r>
              <a:rPr lang="ru-RU" sz="3600" b="1" u="sng">
                <a:solidFill>
                  <a:srgbClr val="FF0000"/>
                </a:solidFill>
                <a:latin typeface="a_BodoniNova" pitchFamily="18" charset="-52"/>
              </a:rPr>
              <a:t>1830 год. </a:t>
            </a:r>
          </a:p>
          <a:p>
            <a:pPr algn="ctr"/>
            <a:endParaRPr lang="ru-RU" sz="2400" b="1">
              <a:latin typeface="Bookman Old Style" pitchFamily="18" charset="0"/>
            </a:endParaRPr>
          </a:p>
          <a:p>
            <a:pPr algn="ctr"/>
            <a:endParaRPr lang="ru-RU" sz="2400" b="1">
              <a:latin typeface="Bookman Old Style" pitchFamily="18" charset="0"/>
            </a:endParaRPr>
          </a:p>
        </p:txBody>
      </p:sp>
      <p:pic>
        <p:nvPicPr>
          <p:cNvPr id="34821" name="Picture 3"/>
          <p:cNvPicPr>
            <a:picLocks noChangeAspect="1" noChangeArrowheads="1"/>
          </p:cNvPicPr>
          <p:nvPr/>
        </p:nvPicPr>
        <p:blipFill>
          <a:blip r:embed="rId3"/>
          <a:srcRect/>
          <a:stretch>
            <a:fillRect/>
          </a:stretch>
        </p:blipFill>
        <p:spPr bwMode="auto">
          <a:xfrm>
            <a:off x="5364163" y="1628775"/>
            <a:ext cx="2620962" cy="3384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5843" name="Заголовок 1"/>
          <p:cNvSpPr>
            <a:spLocks noGrp="1"/>
          </p:cNvSpPr>
          <p:nvPr>
            <p:ph type="title"/>
          </p:nvPr>
        </p:nvSpPr>
        <p:spPr>
          <a:xfrm>
            <a:off x="457200" y="274638"/>
            <a:ext cx="8229600" cy="1143000"/>
          </a:xfrm>
        </p:spPr>
        <p:txBody>
          <a:bodyPr/>
          <a:lstStyle/>
          <a:p>
            <a:pPr algn="ctr" eaLnBrk="1" hangingPunct="1"/>
            <a:r>
              <a:rPr lang="ru-RU" sz="3600" b="1" smtClean="0">
                <a:solidFill>
                  <a:srgbClr val="FF0000"/>
                </a:solidFill>
                <a:latin typeface="Bookman Old Style" pitchFamily="18" charset="0"/>
              </a:rPr>
              <a:t>Вероятный год рождения Татьяны - 1803</a:t>
            </a:r>
          </a:p>
        </p:txBody>
      </p:sp>
      <p:pic>
        <p:nvPicPr>
          <p:cNvPr id="35844" name="Picture 2" descr="G:\25051110_1210876305_2.jpg"/>
          <p:cNvPicPr>
            <a:picLocks noChangeAspect="1" noChangeArrowheads="1"/>
          </p:cNvPicPr>
          <p:nvPr/>
        </p:nvPicPr>
        <p:blipFill>
          <a:blip r:embed="rId3"/>
          <a:srcRect/>
          <a:stretch>
            <a:fillRect/>
          </a:stretch>
        </p:blipFill>
        <p:spPr bwMode="auto">
          <a:xfrm>
            <a:off x="1403350" y="1557338"/>
            <a:ext cx="2921000" cy="3746500"/>
          </a:xfrm>
          <a:prstGeom prst="rect">
            <a:avLst/>
          </a:prstGeom>
          <a:noFill/>
          <a:ln w="9525">
            <a:noFill/>
            <a:miter lim="800000"/>
            <a:headEnd/>
            <a:tailEnd/>
          </a:ln>
        </p:spPr>
      </p:pic>
      <p:sp>
        <p:nvSpPr>
          <p:cNvPr id="35845" name="TextBox 4"/>
          <p:cNvSpPr txBox="1">
            <a:spLocks noChangeArrowheads="1"/>
          </p:cNvSpPr>
          <p:nvPr/>
        </p:nvSpPr>
        <p:spPr bwMode="auto">
          <a:xfrm>
            <a:off x="4284663" y="1773238"/>
            <a:ext cx="4464050" cy="2246312"/>
          </a:xfrm>
          <a:prstGeom prst="rect">
            <a:avLst/>
          </a:prstGeom>
          <a:noFill/>
          <a:ln w="9525">
            <a:noFill/>
            <a:miter lim="800000"/>
            <a:headEnd/>
            <a:tailEnd/>
          </a:ln>
        </p:spPr>
        <p:txBody>
          <a:bodyPr>
            <a:spAutoFit/>
          </a:bodyPr>
          <a:lstStyle/>
          <a:p>
            <a:pPr algn="ctr"/>
            <a:r>
              <a:rPr lang="ru-RU" sz="2800" b="1">
                <a:latin typeface="Bookman Old Style" pitchFamily="18" charset="0"/>
              </a:rPr>
              <a:t>Во время описываемых событий в деревне ей тоже 17-18 лет, как и Ленскому</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6867" name="TextBox 2"/>
          <p:cNvSpPr txBox="1">
            <a:spLocks noChangeArrowheads="1"/>
          </p:cNvSpPr>
          <p:nvPr/>
        </p:nvSpPr>
        <p:spPr bwMode="auto">
          <a:xfrm>
            <a:off x="2195513" y="476250"/>
            <a:ext cx="5184775" cy="646113"/>
          </a:xfrm>
          <a:prstGeom prst="rect">
            <a:avLst/>
          </a:prstGeom>
          <a:noFill/>
          <a:ln w="9525">
            <a:noFill/>
            <a:miter lim="800000"/>
            <a:headEnd/>
            <a:tailEnd/>
          </a:ln>
        </p:spPr>
        <p:txBody>
          <a:bodyPr>
            <a:spAutoFit/>
          </a:bodyPr>
          <a:lstStyle/>
          <a:p>
            <a:pPr algn="ctr"/>
            <a:r>
              <a:rPr lang="ru-RU" sz="3600" b="1">
                <a:solidFill>
                  <a:srgbClr val="FF0000"/>
                </a:solidFill>
                <a:latin typeface="Constantia" pitchFamily="18" charset="0"/>
              </a:rPr>
              <a:t>Вторая-третья главы</a:t>
            </a:r>
          </a:p>
        </p:txBody>
      </p:sp>
      <p:sp>
        <p:nvSpPr>
          <p:cNvPr id="36868" name="TextBox 3"/>
          <p:cNvSpPr txBox="1">
            <a:spLocks noChangeArrowheads="1"/>
          </p:cNvSpPr>
          <p:nvPr/>
        </p:nvSpPr>
        <p:spPr bwMode="auto">
          <a:xfrm>
            <a:off x="611188" y="1052513"/>
            <a:ext cx="7929562" cy="523875"/>
          </a:xfrm>
          <a:prstGeom prst="rect">
            <a:avLst/>
          </a:prstGeom>
          <a:noFill/>
          <a:ln w="9525">
            <a:noFill/>
            <a:miter lim="800000"/>
            <a:headEnd/>
            <a:tailEnd/>
          </a:ln>
        </p:spPr>
        <p:txBody>
          <a:bodyPr>
            <a:spAutoFit/>
          </a:bodyPr>
          <a:lstStyle/>
          <a:p>
            <a:pPr algn="ctr"/>
            <a:r>
              <a:rPr lang="ru-RU" sz="2800" b="1">
                <a:solidFill>
                  <a:srgbClr val="FF0000"/>
                </a:solidFill>
                <a:latin typeface="Bookman Old Style" pitchFamily="18" charset="0"/>
              </a:rPr>
              <a:t>Весна-лето 1820 года</a:t>
            </a:r>
          </a:p>
        </p:txBody>
      </p:sp>
      <p:pic>
        <p:nvPicPr>
          <p:cNvPr id="36869" name="Picture 2" descr="G:\0a3000c39700d5a6aa7ddf48c0337064.jpg"/>
          <p:cNvPicPr>
            <a:picLocks noGrp="1" noChangeAspect="1" noChangeArrowheads="1"/>
          </p:cNvPicPr>
          <p:nvPr>
            <p:ph idx="1"/>
          </p:nvPr>
        </p:nvPicPr>
        <p:blipFill>
          <a:blip r:embed="rId3"/>
          <a:srcRect/>
          <a:stretch>
            <a:fillRect/>
          </a:stretch>
        </p:blipFill>
        <p:spPr>
          <a:xfrm>
            <a:off x="2484438" y="1700213"/>
            <a:ext cx="4175125" cy="2651125"/>
          </a:xfrm>
        </p:spPr>
      </p:pic>
      <p:sp>
        <p:nvSpPr>
          <p:cNvPr id="36870" name="Заголовок 1"/>
          <p:cNvSpPr>
            <a:spLocks noGrp="1"/>
          </p:cNvSpPr>
          <p:nvPr>
            <p:ph type="title"/>
          </p:nvPr>
        </p:nvSpPr>
        <p:spPr>
          <a:xfrm>
            <a:off x="684213" y="4365625"/>
            <a:ext cx="8229600" cy="1143000"/>
          </a:xfrm>
        </p:spPr>
        <p:txBody>
          <a:bodyPr/>
          <a:lstStyle/>
          <a:p>
            <a:pPr algn="ctr" eaLnBrk="1" hangingPunct="1"/>
            <a:r>
              <a:rPr lang="ru-RU" sz="3600" b="1" smtClean="0">
                <a:solidFill>
                  <a:srgbClr val="FF0000"/>
                </a:solidFill>
                <a:latin typeface="Bookman Old Style" pitchFamily="18" charset="0"/>
              </a:rPr>
              <a:t>История любви Татьяны                   к Онегину</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7891" name="Прямоугольник 2"/>
          <p:cNvSpPr>
            <a:spLocks noChangeArrowheads="1"/>
          </p:cNvSpPr>
          <p:nvPr/>
        </p:nvSpPr>
        <p:spPr bwMode="auto">
          <a:xfrm>
            <a:off x="971550" y="549275"/>
            <a:ext cx="7056438" cy="1938338"/>
          </a:xfrm>
          <a:prstGeom prst="rect">
            <a:avLst/>
          </a:prstGeom>
          <a:noFill/>
          <a:ln w="9525">
            <a:noFill/>
            <a:miter lim="800000"/>
            <a:headEnd/>
            <a:tailEnd/>
          </a:ln>
        </p:spPr>
        <p:txBody>
          <a:bodyPr>
            <a:spAutoFit/>
          </a:bodyPr>
          <a:lstStyle/>
          <a:p>
            <a:pPr algn="ctr"/>
            <a:r>
              <a:rPr lang="ru-RU" sz="2000" b="1">
                <a:latin typeface="Arial Black" pitchFamily="34" charset="0"/>
              </a:rPr>
              <a:t>Весной Онегин приехал в деревню, познакомился с вернувшимся домой Ленским, который представил Онегина семье Лариных.  Татьяна влюбилась в Онегина и написала ему письмо, после получения которого Онегин объясняется с ней в саду.</a:t>
            </a:r>
          </a:p>
        </p:txBody>
      </p:sp>
      <p:pic>
        <p:nvPicPr>
          <p:cNvPr id="4" name="Picture 6" descr="39"/>
          <p:cNvPicPr>
            <a:picLocks noGrp="1" noChangeAspect="1" noChangeArrowheads="1"/>
          </p:cNvPicPr>
          <p:nvPr>
            <p:ph sz="half" idx="4294967295"/>
          </p:nvPr>
        </p:nvPicPr>
        <p:blipFill>
          <a:blip r:embed="rId3"/>
          <a:srcRect/>
          <a:stretch>
            <a:fillRect/>
          </a:stretch>
        </p:blipFill>
        <p:spPr>
          <a:xfrm>
            <a:off x="2532063" y="2492375"/>
            <a:ext cx="4079875" cy="316865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8915" name="Объект 2"/>
          <p:cNvSpPr>
            <a:spLocks noGrp="1"/>
          </p:cNvSpPr>
          <p:nvPr>
            <p:ph idx="1"/>
          </p:nvPr>
        </p:nvSpPr>
        <p:spPr>
          <a:xfrm>
            <a:off x="468313" y="476250"/>
            <a:ext cx="8229600" cy="1135063"/>
          </a:xfrm>
        </p:spPr>
        <p:txBody>
          <a:bodyPr/>
          <a:lstStyle/>
          <a:p>
            <a:pPr algn="ctr" eaLnBrk="1" hangingPunct="1">
              <a:buFont typeface="Wingdings 2" pitchFamily="18" charset="2"/>
              <a:buNone/>
            </a:pPr>
            <a:r>
              <a:rPr lang="ru-RU" sz="3600" b="1" smtClean="0">
                <a:solidFill>
                  <a:srgbClr val="FF0000"/>
                </a:solidFill>
                <a:latin typeface="Bookman Old Style" pitchFamily="18" charset="0"/>
              </a:rPr>
              <a:t>Лето – осень 1820 года –           время действия четвертой главы</a:t>
            </a:r>
          </a:p>
        </p:txBody>
      </p:sp>
      <p:pic>
        <p:nvPicPr>
          <p:cNvPr id="38916" name="Picture 4" descr="http://s42.radikal.ru/i098/1203/4a/1625b459b364.jpg"/>
          <p:cNvPicPr>
            <a:picLocks noChangeAspect="1" noChangeArrowheads="1"/>
          </p:cNvPicPr>
          <p:nvPr/>
        </p:nvPicPr>
        <p:blipFill>
          <a:blip r:embed="rId3"/>
          <a:srcRect/>
          <a:stretch>
            <a:fillRect/>
          </a:stretch>
        </p:blipFill>
        <p:spPr bwMode="auto">
          <a:xfrm>
            <a:off x="1042988" y="1773238"/>
            <a:ext cx="2630487" cy="1971675"/>
          </a:xfrm>
          <a:prstGeom prst="rect">
            <a:avLst/>
          </a:prstGeom>
          <a:noFill/>
          <a:ln w="9525">
            <a:noFill/>
            <a:miter lim="800000"/>
            <a:headEnd/>
            <a:tailEnd/>
          </a:ln>
        </p:spPr>
      </p:pic>
      <p:pic>
        <p:nvPicPr>
          <p:cNvPr id="38917" name="Picture 2" descr="http://susanin.udm.ru/upload/iblock/2a1/967cf75d-73c6-4508-a701-14f3e0079479.jpg"/>
          <p:cNvPicPr>
            <a:picLocks noChangeAspect="1" noChangeArrowheads="1"/>
          </p:cNvPicPr>
          <p:nvPr/>
        </p:nvPicPr>
        <p:blipFill>
          <a:blip r:embed="rId4"/>
          <a:srcRect/>
          <a:stretch>
            <a:fillRect/>
          </a:stretch>
        </p:blipFill>
        <p:spPr bwMode="auto">
          <a:xfrm>
            <a:off x="5795963" y="1700213"/>
            <a:ext cx="2139950" cy="2376487"/>
          </a:xfrm>
          <a:prstGeom prst="rect">
            <a:avLst/>
          </a:prstGeom>
          <a:noFill/>
          <a:ln w="9525">
            <a:noFill/>
            <a:miter lim="800000"/>
            <a:headEnd/>
            <a:tailEnd/>
          </a:ln>
        </p:spPr>
      </p:pic>
      <p:sp>
        <p:nvSpPr>
          <p:cNvPr id="38918" name="Прямоугольник 5"/>
          <p:cNvSpPr>
            <a:spLocks noChangeArrowheads="1"/>
          </p:cNvSpPr>
          <p:nvPr/>
        </p:nvSpPr>
        <p:spPr bwMode="auto">
          <a:xfrm>
            <a:off x="1042988" y="3789363"/>
            <a:ext cx="7129462" cy="1630362"/>
          </a:xfrm>
          <a:prstGeom prst="rect">
            <a:avLst/>
          </a:prstGeom>
          <a:noFill/>
          <a:ln w="9525">
            <a:noFill/>
            <a:miter lim="800000"/>
            <a:headEnd/>
            <a:tailEnd/>
          </a:ln>
        </p:spPr>
        <p:txBody>
          <a:bodyPr>
            <a:spAutoFit/>
          </a:bodyPr>
          <a:lstStyle/>
          <a:p>
            <a:r>
              <a:rPr lang="ru-RU" sz="2000" b="1">
                <a:latin typeface="Bookman Old Style" pitchFamily="18" charset="0"/>
              </a:rPr>
              <a:t>В начале ее продолжается сцена объяснения в саду, а в конце говорится о наступлении осени:</a:t>
            </a:r>
          </a:p>
          <a:p>
            <a:pPr algn="ctr"/>
            <a:r>
              <a:rPr lang="ru-RU" sz="2000" b="1" i="1">
                <a:latin typeface="Bookman Old Style" pitchFamily="18" charset="0"/>
              </a:rPr>
              <a:t>«Уж небо осенью дышало,</a:t>
            </a:r>
          </a:p>
          <a:p>
            <a:pPr algn="ctr"/>
            <a:r>
              <a:rPr lang="ru-RU" sz="2000" b="1" i="1">
                <a:latin typeface="Bookman Old Style" pitchFamily="18" charset="0"/>
              </a:rPr>
              <a:t>Уж реже солнышко блистало,</a:t>
            </a:r>
          </a:p>
          <a:p>
            <a:pPr algn="ctr"/>
            <a:r>
              <a:rPr lang="ru-RU" sz="2000" b="1" i="1">
                <a:latin typeface="Bookman Old Style" pitchFamily="18" charset="0"/>
              </a:rPr>
              <a:t>Короче становился день…»</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9939" name="Объект 2"/>
          <p:cNvSpPr>
            <a:spLocks noGrp="1"/>
          </p:cNvSpPr>
          <p:nvPr>
            <p:ph idx="1"/>
          </p:nvPr>
        </p:nvSpPr>
        <p:spPr>
          <a:xfrm>
            <a:off x="539750" y="404813"/>
            <a:ext cx="8229600" cy="936625"/>
          </a:xfrm>
        </p:spPr>
        <p:txBody>
          <a:bodyPr/>
          <a:lstStyle/>
          <a:p>
            <a:pPr algn="ctr" eaLnBrk="1" hangingPunct="1">
              <a:buFont typeface="Wingdings 2" pitchFamily="18" charset="2"/>
              <a:buNone/>
            </a:pPr>
            <a:r>
              <a:rPr lang="ru-RU" sz="3600" b="1" smtClean="0">
                <a:solidFill>
                  <a:srgbClr val="FF0000"/>
                </a:solidFill>
                <a:latin typeface="Bookman Old Style" pitchFamily="18" charset="0"/>
              </a:rPr>
              <a:t>Время действия пятой главы – зима 1820-1821 года</a:t>
            </a:r>
          </a:p>
        </p:txBody>
      </p:sp>
      <p:pic>
        <p:nvPicPr>
          <p:cNvPr id="39940" name="Picture 2" descr="http://www.krasfun.ru/wp-content/uploads/2009/02/zimnie-zarisovki-ot-fotografa-doberman-foto-mb-photoru-4.jpg"/>
          <p:cNvPicPr>
            <a:picLocks noChangeAspect="1" noChangeArrowheads="1"/>
          </p:cNvPicPr>
          <p:nvPr/>
        </p:nvPicPr>
        <p:blipFill>
          <a:blip r:embed="rId3"/>
          <a:srcRect/>
          <a:stretch>
            <a:fillRect/>
          </a:stretch>
        </p:blipFill>
        <p:spPr bwMode="auto">
          <a:xfrm>
            <a:off x="684213" y="1989138"/>
            <a:ext cx="3721100" cy="2519362"/>
          </a:xfrm>
          <a:prstGeom prst="rect">
            <a:avLst/>
          </a:prstGeom>
          <a:noFill/>
          <a:ln w="9525">
            <a:noFill/>
            <a:miter lim="800000"/>
            <a:headEnd/>
            <a:tailEnd/>
          </a:ln>
        </p:spPr>
      </p:pic>
      <p:sp>
        <p:nvSpPr>
          <p:cNvPr id="39941" name="Прямоугольник 5"/>
          <p:cNvSpPr>
            <a:spLocks noChangeArrowheads="1"/>
          </p:cNvSpPr>
          <p:nvPr/>
        </p:nvSpPr>
        <p:spPr bwMode="auto">
          <a:xfrm>
            <a:off x="4211638" y="1773238"/>
            <a:ext cx="4032250" cy="3970337"/>
          </a:xfrm>
          <a:prstGeom prst="rect">
            <a:avLst/>
          </a:prstGeom>
          <a:noFill/>
          <a:ln w="9525">
            <a:noFill/>
            <a:miter lim="800000"/>
            <a:headEnd/>
            <a:tailEnd/>
          </a:ln>
        </p:spPr>
        <p:txBody>
          <a:bodyPr>
            <a:spAutoFit/>
          </a:bodyPr>
          <a:lstStyle/>
          <a:p>
            <a:pPr algn="ctr"/>
            <a:r>
              <a:rPr lang="ru-RU" sz="2800" b="1">
                <a:latin typeface="Constantia" pitchFamily="18" charset="0"/>
              </a:rPr>
              <a:t>В первой строфе говорится о выпавшем снеге – «на третье в ночь». Это время зимних праздников, Рождественских гуляний и святочных гаданий.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0963" name="Заголовок 1"/>
          <p:cNvSpPr>
            <a:spLocks noGrp="1"/>
          </p:cNvSpPr>
          <p:nvPr>
            <p:ph type="title"/>
          </p:nvPr>
        </p:nvSpPr>
        <p:spPr>
          <a:xfrm>
            <a:off x="684213" y="476250"/>
            <a:ext cx="8229600" cy="782638"/>
          </a:xfrm>
        </p:spPr>
        <p:txBody>
          <a:bodyPr/>
          <a:lstStyle/>
          <a:p>
            <a:pPr algn="ctr" eaLnBrk="1" hangingPunct="1"/>
            <a:r>
              <a:rPr lang="ru-RU" sz="2800" b="1" smtClean="0">
                <a:solidFill>
                  <a:srgbClr val="FF0000"/>
                </a:solidFill>
                <a:latin typeface="Bookman Old Style" pitchFamily="18" charset="0"/>
              </a:rPr>
              <a:t>Именины Татьяны – 12 января по старому стилю</a:t>
            </a:r>
          </a:p>
        </p:txBody>
      </p:sp>
      <p:pic>
        <p:nvPicPr>
          <p:cNvPr id="40964" name="Picture 2" descr="G:\1841010.jpg"/>
          <p:cNvPicPr>
            <a:picLocks noChangeAspect="1" noChangeArrowheads="1"/>
          </p:cNvPicPr>
          <p:nvPr/>
        </p:nvPicPr>
        <p:blipFill>
          <a:blip r:embed="rId3"/>
          <a:srcRect/>
          <a:stretch>
            <a:fillRect/>
          </a:stretch>
        </p:blipFill>
        <p:spPr bwMode="auto">
          <a:xfrm>
            <a:off x="2411413" y="1196975"/>
            <a:ext cx="4257675" cy="2719388"/>
          </a:xfrm>
          <a:prstGeom prst="rect">
            <a:avLst/>
          </a:prstGeom>
          <a:noFill/>
          <a:ln w="9525">
            <a:noFill/>
            <a:miter lim="800000"/>
            <a:headEnd/>
            <a:tailEnd/>
          </a:ln>
        </p:spPr>
      </p:pic>
      <p:sp>
        <p:nvSpPr>
          <p:cNvPr id="40965" name="Прямоугольник 4"/>
          <p:cNvSpPr>
            <a:spLocks noChangeArrowheads="1"/>
          </p:cNvSpPr>
          <p:nvPr/>
        </p:nvSpPr>
        <p:spPr bwMode="auto">
          <a:xfrm>
            <a:off x="1187450" y="3789363"/>
            <a:ext cx="7056438" cy="2030412"/>
          </a:xfrm>
          <a:prstGeom prst="rect">
            <a:avLst/>
          </a:prstGeom>
          <a:noFill/>
          <a:ln w="9525">
            <a:noFill/>
            <a:miter lim="800000"/>
            <a:headEnd/>
            <a:tailEnd/>
          </a:ln>
        </p:spPr>
        <p:txBody>
          <a:bodyPr>
            <a:spAutoFit/>
          </a:bodyPr>
          <a:lstStyle/>
          <a:p>
            <a:pPr algn="ctr"/>
            <a:r>
              <a:rPr lang="ru-RU" b="1">
                <a:latin typeface="Arial Black" pitchFamily="34" charset="0"/>
              </a:rPr>
              <a:t>Приехав к Лариным вместе с Ленским, Онегин злится на друга, который не предупредил его о том, что здесь соберутся все соседи-помещики, которых избегает наш герой. В результате злой шутки Онегина – он приглашает на танец Ольгу и как будто ухаживает за ней – взбешенный Ленский вызывает его на дуэль.</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Заголовок 1"/>
          <p:cNvSpPr>
            <a:spLocks noGrp="1"/>
          </p:cNvSpPr>
          <p:nvPr>
            <p:ph type="title"/>
          </p:nvPr>
        </p:nvSpPr>
        <p:spPr>
          <a:xfrm>
            <a:off x="539750" y="476250"/>
            <a:ext cx="8229600" cy="509588"/>
          </a:xfrm>
        </p:spPr>
        <p:txBody>
          <a:bodyPr>
            <a:normAutofit fontScale="90000"/>
          </a:bodyPr>
          <a:lstStyle/>
          <a:p>
            <a:pPr algn="ctr" eaLnBrk="1" fontAlgn="auto" hangingPunct="1">
              <a:spcAft>
                <a:spcPts val="0"/>
              </a:spcAft>
              <a:defRPr/>
            </a:pPr>
            <a:r>
              <a:rPr lang="ru-RU" sz="3600" b="1" dirty="0" smtClean="0">
                <a:solidFill>
                  <a:srgbClr val="FF0000"/>
                </a:solidFill>
                <a:latin typeface="Bookman Old Style" pitchFamily="18" charset="0"/>
              </a:rPr>
              <a:t>Время действия шестой главы </a:t>
            </a:r>
            <a:endParaRPr lang="ru-RU" sz="3600" b="1" dirty="0">
              <a:solidFill>
                <a:srgbClr val="FF0000"/>
              </a:solidFill>
              <a:latin typeface="Bookman Old Style" pitchFamily="18" charset="0"/>
            </a:endParaRPr>
          </a:p>
        </p:txBody>
      </p:sp>
      <p:sp>
        <p:nvSpPr>
          <p:cNvPr id="4" name="Содержимое 2"/>
          <p:cNvSpPr>
            <a:spLocks noGrp="1"/>
          </p:cNvSpPr>
          <p:nvPr>
            <p:ph idx="1"/>
          </p:nvPr>
        </p:nvSpPr>
        <p:spPr>
          <a:xfrm>
            <a:off x="1692275" y="981075"/>
            <a:ext cx="6119813" cy="1295400"/>
          </a:xfrm>
        </p:spPr>
        <p:txBody>
          <a:bodyPr>
            <a:normAutofit lnSpcReduction="10000"/>
          </a:bodyPr>
          <a:lstStyle/>
          <a:p>
            <a:pPr marL="274320" indent="-274320" algn="ctr" eaLnBrk="1" fontAlgn="auto" hangingPunct="1">
              <a:spcAft>
                <a:spcPts val="0"/>
              </a:spcAft>
              <a:buClr>
                <a:schemeClr val="accent3"/>
              </a:buClr>
              <a:buFont typeface="Wingdings 2"/>
              <a:buNone/>
              <a:defRPr/>
            </a:pPr>
            <a:r>
              <a:rPr lang="ru-RU" b="1" dirty="0" smtClean="0">
                <a:solidFill>
                  <a:srgbClr val="FF0000"/>
                </a:solidFill>
                <a:latin typeface="Bookman Old Style" pitchFamily="18" charset="0"/>
              </a:rPr>
              <a:t>13 января – весна 1821 года</a:t>
            </a:r>
          </a:p>
          <a:p>
            <a:pPr marL="274320" indent="-274320" algn="ctr" eaLnBrk="1" fontAlgn="auto" hangingPunct="1">
              <a:spcAft>
                <a:spcPts val="0"/>
              </a:spcAft>
              <a:buClr>
                <a:schemeClr val="accent3"/>
              </a:buClr>
              <a:buFont typeface="Wingdings 2"/>
              <a:buNone/>
              <a:defRPr/>
            </a:pPr>
            <a:r>
              <a:rPr lang="ru-RU" b="1" dirty="0" smtClean="0">
                <a:solidFill>
                  <a:srgbClr val="FF0000"/>
                </a:solidFill>
                <a:latin typeface="Bookman Old Style" pitchFamily="18" charset="0"/>
              </a:rPr>
              <a:t>Время роковой дуэли -                     14 января 1821 года</a:t>
            </a:r>
          </a:p>
          <a:p>
            <a:pPr marL="274320" indent="-274320" algn="ctr" eaLnBrk="1" fontAlgn="auto" hangingPunct="1">
              <a:spcAft>
                <a:spcPts val="0"/>
              </a:spcAft>
              <a:buClr>
                <a:schemeClr val="accent3"/>
              </a:buClr>
              <a:buFont typeface="Wingdings 2"/>
              <a:buNone/>
              <a:defRPr/>
            </a:pPr>
            <a:endParaRPr lang="ru-RU" b="1" dirty="0">
              <a:solidFill>
                <a:srgbClr val="FF0000"/>
              </a:solidFill>
              <a:latin typeface="Bookman Old Style" pitchFamily="18" charset="0"/>
            </a:endParaRPr>
          </a:p>
        </p:txBody>
      </p:sp>
      <p:pic>
        <p:nvPicPr>
          <p:cNvPr id="41989" name="Picture 3" descr="G:\8_1.jpg"/>
          <p:cNvPicPr>
            <a:picLocks noChangeAspect="1" noChangeArrowheads="1"/>
          </p:cNvPicPr>
          <p:nvPr/>
        </p:nvPicPr>
        <p:blipFill>
          <a:blip r:embed="rId3"/>
          <a:srcRect/>
          <a:stretch>
            <a:fillRect/>
          </a:stretch>
        </p:blipFill>
        <p:spPr bwMode="auto">
          <a:xfrm>
            <a:off x="1258888" y="2276475"/>
            <a:ext cx="2608262" cy="3352800"/>
          </a:xfrm>
          <a:prstGeom prst="rect">
            <a:avLst/>
          </a:prstGeom>
          <a:noFill/>
          <a:ln w="9525">
            <a:noFill/>
            <a:miter lim="800000"/>
            <a:headEnd/>
            <a:tailEnd/>
          </a:ln>
        </p:spPr>
      </p:pic>
      <p:sp>
        <p:nvSpPr>
          <p:cNvPr id="41990" name="Прямоугольник 5"/>
          <p:cNvSpPr>
            <a:spLocks noChangeArrowheads="1"/>
          </p:cNvSpPr>
          <p:nvPr/>
        </p:nvSpPr>
        <p:spPr bwMode="auto">
          <a:xfrm>
            <a:off x="4067175" y="2349500"/>
            <a:ext cx="4068763" cy="3108325"/>
          </a:xfrm>
          <a:prstGeom prst="rect">
            <a:avLst/>
          </a:prstGeom>
          <a:noFill/>
          <a:ln w="9525">
            <a:noFill/>
            <a:miter lim="800000"/>
            <a:headEnd/>
            <a:tailEnd/>
          </a:ln>
        </p:spPr>
        <p:txBody>
          <a:bodyPr>
            <a:spAutoFit/>
          </a:bodyPr>
          <a:lstStyle/>
          <a:p>
            <a:pPr algn="ctr"/>
            <a:r>
              <a:rPr lang="ru-RU" sz="2800" b="1">
                <a:latin typeface="Constantia" pitchFamily="18" charset="0"/>
              </a:rPr>
              <a:t>Сразу  после  дуэли Онегин вынужден уехать из деревни. Он отправляется путешествовать по России на целых три года.</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3011" name="Заголовок 1"/>
          <p:cNvSpPr>
            <a:spLocks noGrp="1"/>
          </p:cNvSpPr>
          <p:nvPr>
            <p:ph type="title"/>
          </p:nvPr>
        </p:nvSpPr>
        <p:spPr>
          <a:xfrm>
            <a:off x="457200" y="274638"/>
            <a:ext cx="8229600" cy="1143000"/>
          </a:xfrm>
        </p:spPr>
        <p:txBody>
          <a:bodyPr/>
          <a:lstStyle/>
          <a:p>
            <a:pPr algn="ctr" eaLnBrk="1" hangingPunct="1"/>
            <a:r>
              <a:rPr lang="ru-RU" sz="3600" b="1" smtClean="0">
                <a:solidFill>
                  <a:srgbClr val="FF0000"/>
                </a:solidFill>
                <a:latin typeface="Bookman Old Style" pitchFamily="18" charset="0"/>
              </a:rPr>
              <a:t>Встреча Онегина и Татьяны           в Петербурге</a:t>
            </a:r>
          </a:p>
        </p:txBody>
      </p:sp>
      <p:pic>
        <p:nvPicPr>
          <p:cNvPr id="43012" name="Picture 2"/>
          <p:cNvPicPr>
            <a:picLocks noGrp="1" noChangeAspect="1" noChangeArrowheads="1"/>
          </p:cNvPicPr>
          <p:nvPr>
            <p:ph idx="1"/>
          </p:nvPr>
        </p:nvPicPr>
        <p:blipFill>
          <a:blip r:embed="rId3"/>
          <a:srcRect/>
          <a:stretch>
            <a:fillRect/>
          </a:stretch>
        </p:blipFill>
        <p:spPr>
          <a:xfrm>
            <a:off x="1403350" y="1557338"/>
            <a:ext cx="3074988" cy="4032250"/>
          </a:xfrm>
        </p:spPr>
      </p:pic>
      <p:sp>
        <p:nvSpPr>
          <p:cNvPr id="43013" name="TextBox 4"/>
          <p:cNvSpPr txBox="1">
            <a:spLocks noChangeArrowheads="1"/>
          </p:cNvSpPr>
          <p:nvPr/>
        </p:nvSpPr>
        <p:spPr bwMode="auto">
          <a:xfrm>
            <a:off x="4572000" y="1928813"/>
            <a:ext cx="4214813" cy="1200150"/>
          </a:xfrm>
          <a:prstGeom prst="rect">
            <a:avLst/>
          </a:prstGeom>
          <a:noFill/>
          <a:ln w="9525">
            <a:noFill/>
            <a:miter lim="800000"/>
            <a:headEnd/>
            <a:tailEnd/>
          </a:ln>
        </p:spPr>
        <p:txBody>
          <a:bodyPr>
            <a:spAutoFit/>
          </a:bodyPr>
          <a:lstStyle/>
          <a:p>
            <a:pPr algn="ctr"/>
            <a:r>
              <a:rPr lang="ru-RU" sz="3600" b="1">
                <a:solidFill>
                  <a:srgbClr val="FF0000"/>
                </a:solidFill>
                <a:latin typeface="Bookman Old Style" pitchFamily="18" charset="0"/>
              </a:rPr>
              <a:t>Осень             1824 года</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Заголовок 1"/>
          <p:cNvSpPr>
            <a:spLocks noGrp="1"/>
          </p:cNvSpPr>
          <p:nvPr>
            <p:ph type="title"/>
          </p:nvPr>
        </p:nvSpPr>
        <p:spPr>
          <a:xfrm>
            <a:off x="539750" y="549275"/>
            <a:ext cx="8229600" cy="508000"/>
          </a:xfrm>
        </p:spPr>
        <p:txBody>
          <a:bodyPr>
            <a:normAutofit fontScale="90000"/>
          </a:bodyPr>
          <a:lstStyle/>
          <a:p>
            <a:pPr algn="ctr" eaLnBrk="1" fontAlgn="auto" hangingPunct="1">
              <a:spcAft>
                <a:spcPts val="0"/>
              </a:spcAft>
              <a:defRPr/>
            </a:pPr>
            <a:r>
              <a:rPr lang="ru-RU" sz="3600" b="1" dirty="0" smtClean="0">
                <a:solidFill>
                  <a:srgbClr val="FF0000"/>
                </a:solidFill>
                <a:latin typeface="Bookman Old Style" pitchFamily="18" charset="0"/>
              </a:rPr>
              <a:t>Седьмая глава </a:t>
            </a:r>
            <a:endParaRPr lang="ru-RU" sz="3600" b="1" dirty="0">
              <a:solidFill>
                <a:srgbClr val="FF0000"/>
              </a:solidFill>
              <a:latin typeface="Bookman Old Style" pitchFamily="18" charset="0"/>
            </a:endParaRPr>
          </a:p>
        </p:txBody>
      </p:sp>
      <p:pic>
        <p:nvPicPr>
          <p:cNvPr id="4" name="Picture 2" descr="http://www.edu54.ru/sites/default/files/images/2011/03/54ab5e33d8c6f935a11c3d2f21df36d615bc95b2.preview.jpg"/>
          <p:cNvPicPr>
            <a:picLocks noChangeAspect="1" noChangeArrowheads="1"/>
          </p:cNvPicPr>
          <p:nvPr/>
        </p:nvPicPr>
        <p:blipFill>
          <a:blip r:embed="rId3"/>
          <a:srcRect/>
          <a:stretch>
            <a:fillRect/>
          </a:stretch>
        </p:blipFill>
        <p:spPr bwMode="auto">
          <a:xfrm>
            <a:off x="1258888" y="2924175"/>
            <a:ext cx="3600450" cy="2700338"/>
          </a:xfrm>
          <a:prstGeom prst="rect">
            <a:avLst/>
          </a:prstGeom>
          <a:noFill/>
          <a:ln w="9525">
            <a:noFill/>
            <a:miter lim="800000"/>
            <a:headEnd/>
            <a:tailEnd/>
          </a:ln>
        </p:spPr>
      </p:pic>
      <p:sp>
        <p:nvSpPr>
          <p:cNvPr id="44037" name="Содержимое 2"/>
          <p:cNvSpPr>
            <a:spLocks noGrp="1"/>
          </p:cNvSpPr>
          <p:nvPr>
            <p:ph idx="1"/>
          </p:nvPr>
        </p:nvSpPr>
        <p:spPr>
          <a:xfrm>
            <a:off x="468313" y="1125538"/>
            <a:ext cx="8229600" cy="1036637"/>
          </a:xfrm>
        </p:spPr>
        <p:txBody>
          <a:bodyPr/>
          <a:lstStyle/>
          <a:p>
            <a:pPr algn="ctr" eaLnBrk="1" hangingPunct="1">
              <a:buFont typeface="Wingdings 2" pitchFamily="18" charset="2"/>
              <a:buNone/>
            </a:pPr>
            <a:r>
              <a:rPr lang="ru-RU" sz="2800" b="1" smtClean="0">
                <a:solidFill>
                  <a:srgbClr val="FF0000"/>
                </a:solidFill>
                <a:latin typeface="Bookman Old Style" pitchFamily="18" charset="0"/>
              </a:rPr>
              <a:t>Весна 1821 – февраль 1822 года</a:t>
            </a:r>
          </a:p>
          <a:p>
            <a:pPr algn="r" eaLnBrk="1" hangingPunct="1">
              <a:buFont typeface="Wingdings 2" pitchFamily="18" charset="2"/>
              <a:buNone/>
            </a:pPr>
            <a:r>
              <a:rPr lang="ru-RU" sz="2000" b="1" i="1" smtClean="0">
                <a:latin typeface="Bookman Old Style" pitchFamily="18" charset="0"/>
              </a:rPr>
              <a:t>«Гонимы вешними лучами,</a:t>
            </a:r>
          </a:p>
          <a:p>
            <a:pPr algn="r" eaLnBrk="1" hangingPunct="1">
              <a:buFont typeface="Wingdings 2" pitchFamily="18" charset="2"/>
              <a:buNone/>
            </a:pPr>
            <a:r>
              <a:rPr lang="ru-RU" sz="2000" b="1" i="1" smtClean="0">
                <a:latin typeface="Bookman Old Style" pitchFamily="18" charset="0"/>
              </a:rPr>
              <a:t>С окрестных гор уже снега</a:t>
            </a:r>
          </a:p>
          <a:p>
            <a:pPr algn="r" eaLnBrk="1" hangingPunct="1">
              <a:buFont typeface="Wingdings 2" pitchFamily="18" charset="2"/>
              <a:buNone/>
            </a:pPr>
            <a:r>
              <a:rPr lang="ru-RU" sz="2000" b="1" i="1" smtClean="0">
                <a:latin typeface="Bookman Old Style" pitchFamily="18" charset="0"/>
              </a:rPr>
              <a:t>Сбежали мутными ручьями </a:t>
            </a:r>
          </a:p>
          <a:p>
            <a:pPr algn="r" eaLnBrk="1" hangingPunct="1">
              <a:buFont typeface="Wingdings 2" pitchFamily="18" charset="2"/>
              <a:buNone/>
            </a:pPr>
            <a:r>
              <a:rPr lang="ru-RU" sz="2000" b="1" i="1" smtClean="0">
                <a:latin typeface="Bookman Old Style" pitchFamily="18" charset="0"/>
              </a:rPr>
              <a:t>На потопленные луга.»</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5" name="TextBox 2"/>
          <p:cNvSpPr txBox="1">
            <a:spLocks noChangeArrowheads="1"/>
          </p:cNvSpPr>
          <p:nvPr/>
        </p:nvSpPr>
        <p:spPr bwMode="auto">
          <a:xfrm>
            <a:off x="1476375" y="549275"/>
            <a:ext cx="6335713" cy="584200"/>
          </a:xfrm>
          <a:prstGeom prst="rect">
            <a:avLst/>
          </a:prstGeom>
          <a:noFill/>
          <a:ln w="9525">
            <a:noFill/>
            <a:miter lim="800000"/>
            <a:headEnd/>
            <a:tailEnd/>
          </a:ln>
        </p:spPr>
        <p:txBody>
          <a:bodyPr>
            <a:spAutoFit/>
          </a:bodyPr>
          <a:lstStyle/>
          <a:p>
            <a:pPr algn="ctr"/>
            <a:r>
              <a:rPr lang="ru-RU" sz="3200" b="1">
                <a:solidFill>
                  <a:srgbClr val="FF0000"/>
                </a:solidFill>
                <a:latin typeface="Arial Black" pitchFamily="34" charset="0"/>
              </a:rPr>
              <a:t>ПРОБЛЕМНЫЙ ВОПРОС:</a:t>
            </a:r>
          </a:p>
        </p:txBody>
      </p:sp>
      <p:sp>
        <p:nvSpPr>
          <p:cNvPr id="8196" name="TextBox 3"/>
          <p:cNvSpPr txBox="1">
            <a:spLocks noChangeArrowheads="1"/>
          </p:cNvSpPr>
          <p:nvPr/>
        </p:nvSpPr>
        <p:spPr bwMode="auto">
          <a:xfrm>
            <a:off x="1331913" y="1412875"/>
            <a:ext cx="4032250" cy="3970338"/>
          </a:xfrm>
          <a:prstGeom prst="rect">
            <a:avLst/>
          </a:prstGeom>
          <a:noFill/>
          <a:ln w="9525">
            <a:noFill/>
            <a:miter lim="800000"/>
            <a:headEnd/>
            <a:tailEnd/>
          </a:ln>
        </p:spPr>
        <p:txBody>
          <a:bodyPr>
            <a:spAutoFit/>
          </a:bodyPr>
          <a:lstStyle/>
          <a:p>
            <a:r>
              <a:rPr lang="ru-RU" sz="3600" b="1">
                <a:latin typeface="a_BodoniNova" pitchFamily="18" charset="-52"/>
              </a:rPr>
              <a:t>«А можно ли считать роман «Евгений Онегин» энциклопедией русской жизни»?</a:t>
            </a:r>
          </a:p>
        </p:txBody>
      </p:sp>
      <p:pic>
        <p:nvPicPr>
          <p:cNvPr id="8197" name="Picture 2" descr="http://www.auditmi.ru/img/review01.png"/>
          <p:cNvPicPr>
            <a:picLocks noChangeAspect="1" noChangeArrowheads="1"/>
          </p:cNvPicPr>
          <p:nvPr/>
        </p:nvPicPr>
        <p:blipFill>
          <a:blip r:embed="rId3"/>
          <a:srcRect/>
          <a:stretch>
            <a:fillRect/>
          </a:stretch>
        </p:blipFill>
        <p:spPr bwMode="auto">
          <a:xfrm>
            <a:off x="4500563" y="1196975"/>
            <a:ext cx="4392612" cy="43926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5059" name="Прямоугольник 2"/>
          <p:cNvSpPr>
            <a:spLocks noChangeArrowheads="1"/>
          </p:cNvSpPr>
          <p:nvPr/>
        </p:nvSpPr>
        <p:spPr bwMode="auto">
          <a:xfrm>
            <a:off x="827088" y="404813"/>
            <a:ext cx="7489825" cy="1076325"/>
          </a:xfrm>
          <a:prstGeom prst="rect">
            <a:avLst/>
          </a:prstGeom>
          <a:noFill/>
          <a:ln w="9525">
            <a:noFill/>
            <a:miter lim="800000"/>
            <a:headEnd/>
            <a:tailEnd/>
          </a:ln>
        </p:spPr>
        <p:txBody>
          <a:bodyPr>
            <a:spAutoFit/>
          </a:bodyPr>
          <a:lstStyle/>
          <a:p>
            <a:pPr algn="ctr"/>
            <a:r>
              <a:rPr lang="ru-RU" sz="3200" b="1">
                <a:solidFill>
                  <a:srgbClr val="FF0000"/>
                </a:solidFill>
                <a:latin typeface="Bookman Old Style" pitchFamily="18" charset="0"/>
              </a:rPr>
              <a:t>Татьяна на «ярмарке невест»     в Москве</a:t>
            </a:r>
            <a:endParaRPr lang="ru-RU" sz="3200" b="1">
              <a:solidFill>
                <a:srgbClr val="FF0000"/>
              </a:solidFill>
              <a:latin typeface="Constantia" pitchFamily="18" charset="0"/>
            </a:endParaRPr>
          </a:p>
        </p:txBody>
      </p:sp>
      <p:sp>
        <p:nvSpPr>
          <p:cNvPr id="45060" name="Содержимое 2"/>
          <p:cNvSpPr>
            <a:spLocks noGrp="1"/>
          </p:cNvSpPr>
          <p:nvPr>
            <p:ph idx="1"/>
          </p:nvPr>
        </p:nvSpPr>
        <p:spPr>
          <a:xfrm>
            <a:off x="611188" y="1412875"/>
            <a:ext cx="8229600" cy="676275"/>
          </a:xfrm>
        </p:spPr>
        <p:txBody>
          <a:bodyPr/>
          <a:lstStyle/>
          <a:p>
            <a:pPr algn="ctr" eaLnBrk="1" hangingPunct="1">
              <a:buFont typeface="Wingdings 2" pitchFamily="18" charset="2"/>
              <a:buNone/>
            </a:pPr>
            <a:r>
              <a:rPr lang="ru-RU" b="1" smtClean="0">
                <a:solidFill>
                  <a:srgbClr val="FF0000"/>
                </a:solidFill>
                <a:latin typeface="Bookman Old Style" pitchFamily="18" charset="0"/>
              </a:rPr>
              <a:t>Зима – весна 1822 года</a:t>
            </a:r>
          </a:p>
          <a:p>
            <a:pPr algn="ctr" eaLnBrk="1" hangingPunct="1">
              <a:buFont typeface="Wingdings 2" pitchFamily="18" charset="2"/>
              <a:buNone/>
            </a:pPr>
            <a:endParaRPr lang="ru-RU" b="1" smtClean="0">
              <a:solidFill>
                <a:srgbClr val="FF0000"/>
              </a:solidFill>
              <a:latin typeface="Bookman Old Style" pitchFamily="18" charset="0"/>
            </a:endParaRPr>
          </a:p>
        </p:txBody>
      </p:sp>
      <p:pic>
        <p:nvPicPr>
          <p:cNvPr id="45061" name="Picture 2" descr="http://img0.liveinternet.ru/images/attach/c/0/37/584/37584773_m18_novuyy_razmer.jpg"/>
          <p:cNvPicPr>
            <a:picLocks noChangeAspect="1" noChangeArrowheads="1"/>
          </p:cNvPicPr>
          <p:nvPr/>
        </p:nvPicPr>
        <p:blipFill>
          <a:blip r:embed="rId3"/>
          <a:srcRect/>
          <a:stretch>
            <a:fillRect/>
          </a:stretch>
        </p:blipFill>
        <p:spPr bwMode="auto">
          <a:xfrm>
            <a:off x="755650" y="2349500"/>
            <a:ext cx="3344863" cy="2611438"/>
          </a:xfrm>
          <a:prstGeom prst="rect">
            <a:avLst/>
          </a:prstGeom>
          <a:noFill/>
          <a:ln w="9525">
            <a:noFill/>
            <a:miter lim="800000"/>
            <a:headEnd/>
            <a:tailEnd/>
          </a:ln>
        </p:spPr>
      </p:pic>
      <p:sp>
        <p:nvSpPr>
          <p:cNvPr id="45062" name="Прямоугольник 5"/>
          <p:cNvSpPr>
            <a:spLocks noChangeArrowheads="1"/>
          </p:cNvSpPr>
          <p:nvPr/>
        </p:nvSpPr>
        <p:spPr bwMode="auto">
          <a:xfrm>
            <a:off x="4284663" y="1916113"/>
            <a:ext cx="4067175" cy="3786187"/>
          </a:xfrm>
          <a:prstGeom prst="rect">
            <a:avLst/>
          </a:prstGeom>
          <a:noFill/>
          <a:ln w="9525">
            <a:noFill/>
            <a:miter lim="800000"/>
            <a:headEnd/>
            <a:tailEnd/>
          </a:ln>
        </p:spPr>
        <p:txBody>
          <a:bodyPr>
            <a:spAutoFit/>
          </a:bodyPr>
          <a:lstStyle/>
          <a:p>
            <a:r>
              <a:rPr lang="ru-RU" sz="2000" b="1">
                <a:latin typeface="Constantia" pitchFamily="18" charset="0"/>
              </a:rPr>
              <a:t>Вскоре она знакомится с «важным генералом» – своим будущим мужем, за которого выходит замуж в том же году – осенью или зимой. В качестве подтверждения приводят слова князя </a:t>
            </a:r>
            <a:r>
              <a:rPr lang="en-US" sz="2000" b="1">
                <a:latin typeface="Constantia" pitchFamily="18" charset="0"/>
              </a:rPr>
              <a:t>N</a:t>
            </a:r>
            <a:r>
              <a:rPr lang="ru-RU" sz="2000" b="1">
                <a:latin typeface="Constantia" pitchFamily="18" charset="0"/>
              </a:rPr>
              <a:t>, мужа Татьяны, в разговоре с Онегиным в восьмой главе: он сообщает недавно прибывшему в Петербург Онегину, что женат уже «около двух лет».</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6083" name="Прямоугольник 2"/>
          <p:cNvSpPr>
            <a:spLocks noChangeArrowheads="1"/>
          </p:cNvSpPr>
          <p:nvPr/>
        </p:nvSpPr>
        <p:spPr bwMode="auto">
          <a:xfrm>
            <a:off x="2803525" y="549275"/>
            <a:ext cx="3829050" cy="646113"/>
          </a:xfrm>
          <a:prstGeom prst="rect">
            <a:avLst/>
          </a:prstGeom>
          <a:noFill/>
          <a:ln w="9525">
            <a:noFill/>
            <a:miter lim="800000"/>
            <a:headEnd/>
            <a:tailEnd/>
          </a:ln>
        </p:spPr>
        <p:txBody>
          <a:bodyPr wrap="none">
            <a:spAutoFit/>
          </a:bodyPr>
          <a:lstStyle/>
          <a:p>
            <a:pPr algn="ctr"/>
            <a:r>
              <a:rPr lang="ru-RU" sz="3600" b="1">
                <a:solidFill>
                  <a:srgbClr val="FF0000"/>
                </a:solidFill>
                <a:latin typeface="Bookman Old Style" pitchFamily="18" charset="0"/>
              </a:rPr>
              <a:t>Восьмая глава</a:t>
            </a:r>
            <a:endParaRPr lang="ru-RU" sz="3600" b="1">
              <a:solidFill>
                <a:srgbClr val="FF0000"/>
              </a:solidFill>
              <a:latin typeface="Constantia" pitchFamily="18" charset="0"/>
            </a:endParaRPr>
          </a:p>
        </p:txBody>
      </p:sp>
      <p:sp>
        <p:nvSpPr>
          <p:cNvPr id="46084" name="Содержимое 2"/>
          <p:cNvSpPr>
            <a:spLocks noGrp="1"/>
          </p:cNvSpPr>
          <p:nvPr>
            <p:ph idx="1"/>
          </p:nvPr>
        </p:nvSpPr>
        <p:spPr>
          <a:xfrm>
            <a:off x="395288" y="1125538"/>
            <a:ext cx="8229600" cy="503237"/>
          </a:xfrm>
        </p:spPr>
        <p:txBody>
          <a:bodyPr/>
          <a:lstStyle/>
          <a:p>
            <a:pPr algn="ctr" eaLnBrk="1" hangingPunct="1">
              <a:buFont typeface="Wingdings 2" pitchFamily="18" charset="2"/>
              <a:buNone/>
            </a:pPr>
            <a:r>
              <a:rPr lang="ru-RU" b="1" smtClean="0">
                <a:solidFill>
                  <a:srgbClr val="FF0000"/>
                </a:solidFill>
                <a:latin typeface="Bookman Old Style" pitchFamily="18" charset="0"/>
              </a:rPr>
              <a:t>Осень 1824 – весна 1825 года</a:t>
            </a:r>
          </a:p>
          <a:p>
            <a:pPr algn="ctr" eaLnBrk="1" hangingPunct="1">
              <a:buFont typeface="Wingdings 2" pitchFamily="18" charset="2"/>
              <a:buNone/>
            </a:pPr>
            <a:endParaRPr lang="ru-RU" b="1" smtClean="0">
              <a:solidFill>
                <a:srgbClr val="FF0000"/>
              </a:solidFill>
              <a:latin typeface="Bookman Old Style" pitchFamily="18" charset="0"/>
            </a:endParaRPr>
          </a:p>
        </p:txBody>
      </p:sp>
      <p:pic>
        <p:nvPicPr>
          <p:cNvPr id="46085" name="Picture 1" descr="G:\1f054763d66a.png"/>
          <p:cNvPicPr>
            <a:picLocks noChangeAspect="1" noChangeArrowheads="1"/>
          </p:cNvPicPr>
          <p:nvPr/>
        </p:nvPicPr>
        <p:blipFill>
          <a:blip r:embed="rId3"/>
          <a:srcRect/>
          <a:stretch>
            <a:fillRect/>
          </a:stretch>
        </p:blipFill>
        <p:spPr bwMode="auto">
          <a:xfrm>
            <a:off x="4787900" y="2060575"/>
            <a:ext cx="3863975" cy="2566988"/>
          </a:xfrm>
          <a:prstGeom prst="rect">
            <a:avLst/>
          </a:prstGeom>
          <a:noFill/>
          <a:ln w="9525">
            <a:noFill/>
            <a:miter lim="800000"/>
            <a:headEnd/>
            <a:tailEnd/>
          </a:ln>
        </p:spPr>
      </p:pic>
      <p:sp>
        <p:nvSpPr>
          <p:cNvPr id="46086" name="Прямоугольник 5"/>
          <p:cNvSpPr>
            <a:spLocks noChangeArrowheads="1"/>
          </p:cNvSpPr>
          <p:nvPr/>
        </p:nvSpPr>
        <p:spPr bwMode="auto">
          <a:xfrm>
            <a:off x="900113" y="1700213"/>
            <a:ext cx="4248150" cy="3416300"/>
          </a:xfrm>
          <a:prstGeom prst="rect">
            <a:avLst/>
          </a:prstGeom>
          <a:noFill/>
          <a:ln w="9525">
            <a:noFill/>
            <a:miter lim="800000"/>
            <a:headEnd/>
            <a:tailEnd/>
          </a:ln>
        </p:spPr>
        <p:txBody>
          <a:bodyPr>
            <a:spAutoFit/>
          </a:bodyPr>
          <a:lstStyle/>
          <a:p>
            <a:pPr algn="ctr"/>
            <a:r>
              <a:rPr lang="ru-RU" sz="2400" b="1">
                <a:latin typeface="Constantia" pitchFamily="18" charset="0"/>
              </a:rPr>
              <a:t>Онегин влюбляется в Татьяну, пытается ухаживать за ней, но она остается непреклонной.  Все это происходит той же осенью, а зиму страдающий от любовного недуга Онегин проводит, запершись у себя дома.</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7107" name="Прямоугольник 2"/>
          <p:cNvSpPr>
            <a:spLocks noChangeArrowheads="1"/>
          </p:cNvSpPr>
          <p:nvPr/>
        </p:nvSpPr>
        <p:spPr bwMode="auto">
          <a:xfrm>
            <a:off x="2540000" y="549275"/>
            <a:ext cx="4291013" cy="646113"/>
          </a:xfrm>
          <a:prstGeom prst="rect">
            <a:avLst/>
          </a:prstGeom>
          <a:noFill/>
          <a:ln w="9525">
            <a:noFill/>
            <a:miter lim="800000"/>
            <a:headEnd/>
            <a:tailEnd/>
          </a:ln>
        </p:spPr>
        <p:txBody>
          <a:bodyPr wrap="none">
            <a:spAutoFit/>
          </a:bodyPr>
          <a:lstStyle/>
          <a:p>
            <a:pPr algn="ctr"/>
            <a:r>
              <a:rPr lang="ru-RU" sz="3600" b="1">
                <a:solidFill>
                  <a:srgbClr val="FF0000"/>
                </a:solidFill>
                <a:latin typeface="Bookman Old Style" pitchFamily="18" charset="0"/>
              </a:rPr>
              <a:t>Март 1825 года </a:t>
            </a:r>
            <a:endParaRPr lang="ru-RU" sz="3600" b="1">
              <a:solidFill>
                <a:srgbClr val="FF0000"/>
              </a:solidFill>
              <a:latin typeface="Constantia" pitchFamily="18" charset="0"/>
            </a:endParaRPr>
          </a:p>
        </p:txBody>
      </p:sp>
      <p:sp>
        <p:nvSpPr>
          <p:cNvPr id="47108" name="Прямоугольник 3"/>
          <p:cNvSpPr>
            <a:spLocks noChangeArrowheads="1"/>
          </p:cNvSpPr>
          <p:nvPr/>
        </p:nvSpPr>
        <p:spPr bwMode="auto">
          <a:xfrm>
            <a:off x="3851275" y="1125538"/>
            <a:ext cx="4033838" cy="4154487"/>
          </a:xfrm>
          <a:prstGeom prst="rect">
            <a:avLst/>
          </a:prstGeom>
          <a:noFill/>
          <a:ln w="9525">
            <a:noFill/>
            <a:miter lim="800000"/>
            <a:headEnd/>
            <a:tailEnd/>
          </a:ln>
        </p:spPr>
        <p:txBody>
          <a:bodyPr>
            <a:spAutoFit/>
          </a:bodyPr>
          <a:lstStyle/>
          <a:p>
            <a:r>
              <a:rPr lang="ru-RU" sz="2400" b="1">
                <a:latin typeface="Constantia" pitchFamily="18" charset="0"/>
              </a:rPr>
              <a:t>Лишь в первые дни весны 1825 года, когда лед на Неве и снег на улицах еще не растаяли, он решается последний раз объясниться с Татьяной. Таким образом, их встреча, происходит приблизительно в марте 1825 года – и на этом роман заканчивается. </a:t>
            </a:r>
          </a:p>
        </p:txBody>
      </p:sp>
      <p:pic>
        <p:nvPicPr>
          <p:cNvPr id="5" name="Picture 6" descr="onegin"/>
          <p:cNvPicPr>
            <a:picLocks noGrp="1" noChangeAspect="1" noChangeArrowheads="1"/>
          </p:cNvPicPr>
          <p:nvPr>
            <p:ph sz="half" idx="4294967295"/>
          </p:nvPr>
        </p:nvPicPr>
        <p:blipFill>
          <a:blip r:embed="rId3"/>
          <a:srcRect/>
          <a:stretch>
            <a:fillRect/>
          </a:stretch>
        </p:blipFill>
        <p:spPr>
          <a:xfrm>
            <a:off x="1258888" y="1700213"/>
            <a:ext cx="2592387" cy="253047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48131" name="Содержимое 2"/>
          <p:cNvSpPr>
            <a:spLocks noGrp="1"/>
          </p:cNvSpPr>
          <p:nvPr>
            <p:ph idx="1"/>
          </p:nvPr>
        </p:nvSpPr>
        <p:spPr>
          <a:xfrm>
            <a:off x="1116013" y="404813"/>
            <a:ext cx="7416800" cy="1368425"/>
          </a:xfrm>
        </p:spPr>
        <p:txBody>
          <a:bodyPr/>
          <a:lstStyle/>
          <a:p>
            <a:pPr algn="ctr" eaLnBrk="1" hangingPunct="1">
              <a:buFont typeface="Wingdings 2" pitchFamily="18" charset="2"/>
              <a:buNone/>
            </a:pPr>
            <a:r>
              <a:rPr lang="ru-RU" b="1" smtClean="0">
                <a:latin typeface="Bookman Old Style" pitchFamily="18" charset="0"/>
              </a:rPr>
              <a:t>Действие романа начинается                 </a:t>
            </a:r>
            <a:r>
              <a:rPr lang="ru-RU" b="1" smtClean="0">
                <a:solidFill>
                  <a:srgbClr val="FF0000"/>
                </a:solidFill>
                <a:latin typeface="Bookman Old Style" pitchFamily="18" charset="0"/>
              </a:rPr>
              <a:t>весной 1820 года </a:t>
            </a:r>
            <a:r>
              <a:rPr lang="ru-RU" b="1" smtClean="0">
                <a:latin typeface="Bookman Old Style" pitchFamily="18" charset="0"/>
              </a:rPr>
              <a:t>и завершается             </a:t>
            </a:r>
            <a:r>
              <a:rPr lang="ru-RU" b="1" smtClean="0">
                <a:solidFill>
                  <a:srgbClr val="FF0000"/>
                </a:solidFill>
                <a:latin typeface="Bookman Old Style" pitchFamily="18" charset="0"/>
              </a:rPr>
              <a:t>весной 1825 года.</a:t>
            </a:r>
          </a:p>
        </p:txBody>
      </p:sp>
      <p:sp>
        <p:nvSpPr>
          <p:cNvPr id="48132" name="Прямоугольник 3"/>
          <p:cNvSpPr>
            <a:spLocks noChangeArrowheads="1"/>
          </p:cNvSpPr>
          <p:nvPr/>
        </p:nvSpPr>
        <p:spPr bwMode="auto">
          <a:xfrm>
            <a:off x="1331913" y="1628775"/>
            <a:ext cx="6624637" cy="3786188"/>
          </a:xfrm>
          <a:prstGeom prst="rect">
            <a:avLst/>
          </a:prstGeom>
          <a:noFill/>
          <a:ln w="9525">
            <a:noFill/>
            <a:miter lim="800000"/>
            <a:headEnd/>
            <a:tailEnd/>
          </a:ln>
        </p:spPr>
        <p:txBody>
          <a:bodyPr>
            <a:spAutoFit/>
          </a:bodyPr>
          <a:lstStyle/>
          <a:p>
            <a:pPr algn="ctr"/>
            <a:r>
              <a:rPr lang="ru-RU" sz="2400" b="1">
                <a:latin typeface="Arial Black" pitchFamily="34" charset="0"/>
              </a:rPr>
              <a:t>Это произведение поражает нас не только тем, что в этот недолгий временной отрезок уложилась настоящая «энциклопедия русской жизни» России первой четверти 19 века, но и продуманностью композиции, общей художественной структуры и, как ее неотъемлемой части, внутренней хронологии сюжета – календарем романа.</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graphicFrame>
        <p:nvGraphicFramePr>
          <p:cNvPr id="9" name="Схема 8"/>
          <p:cNvGraphicFramePr/>
          <p:nvPr/>
        </p:nvGraphicFramePr>
        <p:xfrm>
          <a:off x="611560" y="620688"/>
          <a:ext cx="8141652" cy="53544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Прямоугольник 9"/>
          <p:cNvSpPr/>
          <p:nvPr/>
        </p:nvSpPr>
        <p:spPr>
          <a:xfrm>
            <a:off x="1634854" y="404664"/>
            <a:ext cx="6537546" cy="1323439"/>
          </a:xfrm>
          <a:prstGeom prst="rect">
            <a:avLst/>
          </a:prstGeom>
          <a:noFill/>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ru-RU" sz="4000" b="1" spc="50" dirty="0">
                <a:ln w="11430"/>
                <a:solidFill>
                  <a:srgbClr val="FF0000"/>
                </a:solidFill>
                <a:effectLst>
                  <a:outerShdw blurRad="76200" dist="50800" dir="5400000" algn="tl" rotWithShape="0">
                    <a:srgbClr val="000000">
                      <a:alpha val="65000"/>
                    </a:srgbClr>
                  </a:outerShdw>
                </a:effectLst>
                <a:latin typeface="+mn-lt"/>
                <a:cs typeface="+mn-cs"/>
              </a:rPr>
              <a:t>Система образов</a:t>
            </a:r>
          </a:p>
          <a:p>
            <a:pPr algn="ctr" fontAlgn="auto">
              <a:spcBef>
                <a:spcPts val="0"/>
              </a:spcBef>
              <a:spcAft>
                <a:spcPts val="0"/>
              </a:spcAft>
              <a:defRPr/>
            </a:pPr>
            <a:r>
              <a:rPr lang="ru-RU" sz="4000" b="1" spc="50" dirty="0">
                <a:ln w="11430"/>
                <a:solidFill>
                  <a:srgbClr val="FF0000"/>
                </a:solidFill>
                <a:effectLst>
                  <a:outerShdw blurRad="76200" dist="50800" dir="5400000" algn="tl" rotWithShape="0">
                    <a:srgbClr val="000000">
                      <a:alpha val="65000"/>
                    </a:srgbClr>
                  </a:outerShdw>
                </a:effectLst>
                <a:latin typeface="+mn-lt"/>
                <a:cs typeface="+mn-cs"/>
              </a:rPr>
              <a:t> романа</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5" name="Rectangle 5"/>
          <p:cNvSpPr>
            <a:spLocks noGrp="1" noChangeArrowheads="1"/>
          </p:cNvSpPr>
          <p:nvPr>
            <p:ph type="title"/>
          </p:nvPr>
        </p:nvSpPr>
        <p:spPr>
          <a:xfrm>
            <a:off x="457200" y="274638"/>
            <a:ext cx="8229600" cy="633412"/>
          </a:xfrm>
        </p:spPr>
        <p:txBody>
          <a:bodyPr>
            <a:normAutofit/>
          </a:bodyPr>
          <a:lstStyle/>
          <a:p>
            <a:pPr algn="ctr" eaLnBrk="1" fontAlgn="auto" hangingPunct="1">
              <a:spcAft>
                <a:spcPts val="0"/>
              </a:spcAft>
              <a:defRPr/>
            </a:pPr>
            <a:r>
              <a:rPr lang="ru-RU" sz="2800" b="1" dirty="0" smtClean="0">
                <a:solidFill>
                  <a:srgbClr val="CC0000"/>
                </a:solidFill>
                <a:effectLst>
                  <a:outerShdw blurRad="38100" dist="38100" dir="2700000" algn="tl">
                    <a:srgbClr val="C0C0C0"/>
                  </a:outerShdw>
                </a:effectLst>
                <a:latin typeface="Monotype Corsiva" pitchFamily="66" charset="0"/>
              </a:rPr>
              <a:t>Сюжетные  линии</a:t>
            </a:r>
          </a:p>
        </p:txBody>
      </p:sp>
      <p:sp>
        <p:nvSpPr>
          <p:cNvPr id="50180" name="Овал 5"/>
          <p:cNvSpPr>
            <a:spLocks noChangeArrowheads="1"/>
          </p:cNvSpPr>
          <p:nvPr/>
        </p:nvSpPr>
        <p:spPr bwMode="auto">
          <a:xfrm>
            <a:off x="3635375" y="2565400"/>
            <a:ext cx="1944688" cy="1368425"/>
          </a:xfrm>
          <a:prstGeom prst="ellipse">
            <a:avLst/>
          </a:prstGeom>
          <a:solidFill>
            <a:schemeClr val="accent1"/>
          </a:solidFill>
          <a:ln w="9525" algn="ctr">
            <a:solidFill>
              <a:schemeClr val="tx1"/>
            </a:solidFill>
            <a:round/>
            <a:headEnd/>
            <a:tailEnd/>
          </a:ln>
        </p:spPr>
        <p:txBody>
          <a:bodyPr/>
          <a:lstStyle/>
          <a:p>
            <a:endParaRPr lang="ru-RU">
              <a:latin typeface="Constantia" pitchFamily="18" charset="0"/>
            </a:endParaRPr>
          </a:p>
          <a:p>
            <a:pPr algn="ctr"/>
            <a:r>
              <a:rPr lang="ru-RU" b="1">
                <a:latin typeface="Constantia" pitchFamily="18" charset="0"/>
              </a:rPr>
              <a:t>АВТОР</a:t>
            </a:r>
          </a:p>
        </p:txBody>
      </p:sp>
      <p:sp>
        <p:nvSpPr>
          <p:cNvPr id="50181" name="Овал 6"/>
          <p:cNvSpPr>
            <a:spLocks noChangeArrowheads="1"/>
          </p:cNvSpPr>
          <p:nvPr/>
        </p:nvSpPr>
        <p:spPr bwMode="auto">
          <a:xfrm>
            <a:off x="1403350" y="1268413"/>
            <a:ext cx="1944688" cy="1368425"/>
          </a:xfrm>
          <a:prstGeom prst="ellipse">
            <a:avLst/>
          </a:prstGeom>
          <a:solidFill>
            <a:schemeClr val="accent1"/>
          </a:solidFill>
          <a:ln w="9525" algn="ctr">
            <a:solidFill>
              <a:schemeClr val="tx1"/>
            </a:solidFill>
            <a:round/>
            <a:headEnd/>
            <a:tailEnd/>
          </a:ln>
        </p:spPr>
        <p:txBody>
          <a:bodyPr/>
          <a:lstStyle/>
          <a:p>
            <a:endParaRPr lang="ru-RU">
              <a:latin typeface="Constantia" pitchFamily="18" charset="0"/>
            </a:endParaRPr>
          </a:p>
          <a:p>
            <a:pPr algn="ctr"/>
            <a:r>
              <a:rPr lang="ru-RU" b="1">
                <a:latin typeface="Constantia" pitchFamily="18" charset="0"/>
              </a:rPr>
              <a:t>ТАТЬЯНА</a:t>
            </a:r>
          </a:p>
        </p:txBody>
      </p:sp>
      <p:sp>
        <p:nvSpPr>
          <p:cNvPr id="50182" name="Овал 8"/>
          <p:cNvSpPr>
            <a:spLocks noChangeArrowheads="1"/>
          </p:cNvSpPr>
          <p:nvPr/>
        </p:nvSpPr>
        <p:spPr bwMode="auto">
          <a:xfrm>
            <a:off x="5724525" y="1196975"/>
            <a:ext cx="1943100" cy="1368425"/>
          </a:xfrm>
          <a:prstGeom prst="ellipse">
            <a:avLst/>
          </a:prstGeom>
          <a:solidFill>
            <a:schemeClr val="accent1"/>
          </a:solidFill>
          <a:ln w="9525" algn="ctr">
            <a:solidFill>
              <a:schemeClr val="tx1"/>
            </a:solidFill>
            <a:round/>
            <a:headEnd/>
            <a:tailEnd/>
          </a:ln>
        </p:spPr>
        <p:txBody>
          <a:bodyPr/>
          <a:lstStyle/>
          <a:p>
            <a:endParaRPr lang="ru-RU">
              <a:latin typeface="Constantia" pitchFamily="18" charset="0"/>
            </a:endParaRPr>
          </a:p>
          <a:p>
            <a:pPr algn="ctr"/>
            <a:r>
              <a:rPr lang="ru-RU" b="1">
                <a:latin typeface="Constantia" pitchFamily="18" charset="0"/>
              </a:rPr>
              <a:t>ОНЕГИН</a:t>
            </a:r>
          </a:p>
        </p:txBody>
      </p:sp>
      <p:sp>
        <p:nvSpPr>
          <p:cNvPr id="50183" name="Овал 9"/>
          <p:cNvSpPr>
            <a:spLocks noChangeArrowheads="1"/>
          </p:cNvSpPr>
          <p:nvPr/>
        </p:nvSpPr>
        <p:spPr bwMode="auto">
          <a:xfrm>
            <a:off x="5724525" y="4005263"/>
            <a:ext cx="2087563" cy="1368425"/>
          </a:xfrm>
          <a:prstGeom prst="ellipse">
            <a:avLst/>
          </a:prstGeom>
          <a:solidFill>
            <a:schemeClr val="accent1"/>
          </a:solidFill>
          <a:ln w="9525" algn="ctr">
            <a:solidFill>
              <a:schemeClr val="tx1"/>
            </a:solidFill>
            <a:round/>
            <a:headEnd/>
            <a:tailEnd/>
          </a:ln>
        </p:spPr>
        <p:txBody>
          <a:bodyPr/>
          <a:lstStyle/>
          <a:p>
            <a:endParaRPr lang="ru-RU">
              <a:latin typeface="Constantia" pitchFamily="18" charset="0"/>
            </a:endParaRPr>
          </a:p>
          <a:p>
            <a:pPr algn="ctr"/>
            <a:r>
              <a:rPr lang="ru-RU" b="1">
                <a:latin typeface="Constantia" pitchFamily="18" charset="0"/>
              </a:rPr>
              <a:t>ЛЕНСКИЙ</a:t>
            </a:r>
          </a:p>
        </p:txBody>
      </p:sp>
      <p:sp>
        <p:nvSpPr>
          <p:cNvPr id="50184" name="Овал 10"/>
          <p:cNvSpPr>
            <a:spLocks noChangeArrowheads="1"/>
          </p:cNvSpPr>
          <p:nvPr/>
        </p:nvSpPr>
        <p:spPr bwMode="auto">
          <a:xfrm>
            <a:off x="1403350" y="4005263"/>
            <a:ext cx="1944688" cy="1368425"/>
          </a:xfrm>
          <a:prstGeom prst="ellipse">
            <a:avLst/>
          </a:prstGeom>
          <a:solidFill>
            <a:schemeClr val="accent1"/>
          </a:solidFill>
          <a:ln w="9525" algn="ctr">
            <a:solidFill>
              <a:schemeClr val="tx1"/>
            </a:solidFill>
            <a:round/>
            <a:headEnd/>
            <a:tailEnd/>
          </a:ln>
        </p:spPr>
        <p:txBody>
          <a:bodyPr/>
          <a:lstStyle/>
          <a:p>
            <a:endParaRPr lang="ru-RU">
              <a:latin typeface="Constantia" pitchFamily="18" charset="0"/>
            </a:endParaRPr>
          </a:p>
          <a:p>
            <a:pPr algn="ctr"/>
            <a:r>
              <a:rPr lang="ru-RU" b="1">
                <a:latin typeface="Constantia" pitchFamily="18" charset="0"/>
              </a:rPr>
              <a:t>ОЛЬГА</a:t>
            </a:r>
          </a:p>
        </p:txBody>
      </p:sp>
      <p:sp>
        <p:nvSpPr>
          <p:cNvPr id="50185" name="Стрелка вниз 15"/>
          <p:cNvSpPr>
            <a:spLocks noChangeArrowheads="1"/>
          </p:cNvSpPr>
          <p:nvPr/>
        </p:nvSpPr>
        <p:spPr bwMode="auto">
          <a:xfrm rot="-5400000">
            <a:off x="4564063" y="1277938"/>
            <a:ext cx="287337" cy="846137"/>
          </a:xfrm>
          <a:prstGeom prst="downArrow">
            <a:avLst>
              <a:gd name="adj1" fmla="val 50000"/>
              <a:gd name="adj2" fmla="val 50047"/>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50186" name="Стрелка вниз 17"/>
          <p:cNvSpPr>
            <a:spLocks noChangeArrowheads="1"/>
          </p:cNvSpPr>
          <p:nvPr/>
        </p:nvSpPr>
        <p:spPr bwMode="auto">
          <a:xfrm rot="5400000">
            <a:off x="4563269" y="1637507"/>
            <a:ext cx="288925" cy="846137"/>
          </a:xfrm>
          <a:prstGeom prst="downArrow">
            <a:avLst>
              <a:gd name="adj1" fmla="val 50000"/>
              <a:gd name="adj2" fmla="val 49772"/>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50187" name="Двойная стрелка вверх/вниз 18"/>
          <p:cNvSpPr>
            <a:spLocks noChangeArrowheads="1"/>
          </p:cNvSpPr>
          <p:nvPr/>
        </p:nvSpPr>
        <p:spPr bwMode="auto">
          <a:xfrm rot="5400000">
            <a:off x="4463256" y="4256882"/>
            <a:ext cx="288925" cy="1081088"/>
          </a:xfrm>
          <a:prstGeom prst="upDownArrow">
            <a:avLst>
              <a:gd name="adj1" fmla="val 50000"/>
              <a:gd name="adj2" fmla="val 49890"/>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50188" name="Двойная стрелка вверх/вниз 19"/>
          <p:cNvSpPr>
            <a:spLocks noChangeArrowheads="1"/>
          </p:cNvSpPr>
          <p:nvPr/>
        </p:nvSpPr>
        <p:spPr bwMode="auto">
          <a:xfrm rot="10800000">
            <a:off x="6588125" y="2708275"/>
            <a:ext cx="287338" cy="1081088"/>
          </a:xfrm>
          <a:prstGeom prst="upDownArrow">
            <a:avLst>
              <a:gd name="adj1" fmla="val 50000"/>
              <a:gd name="adj2" fmla="val 50166"/>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50189" name="Двойная стрелка вверх/вниз 21"/>
          <p:cNvSpPr>
            <a:spLocks noChangeArrowheads="1"/>
          </p:cNvSpPr>
          <p:nvPr/>
        </p:nvSpPr>
        <p:spPr bwMode="auto">
          <a:xfrm rot="-7671908">
            <a:off x="3360738" y="3548063"/>
            <a:ext cx="287337" cy="719137"/>
          </a:xfrm>
          <a:prstGeom prst="upDownArrow">
            <a:avLst>
              <a:gd name="adj1" fmla="val 50000"/>
              <a:gd name="adj2" fmla="val 50055"/>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50190" name="Двойная стрелка вверх/вниз 22"/>
          <p:cNvSpPr>
            <a:spLocks noChangeArrowheads="1"/>
          </p:cNvSpPr>
          <p:nvPr/>
        </p:nvSpPr>
        <p:spPr bwMode="auto">
          <a:xfrm rot="-3744592">
            <a:off x="3374232" y="2210594"/>
            <a:ext cx="287337" cy="720725"/>
          </a:xfrm>
          <a:prstGeom prst="upDownArrow">
            <a:avLst>
              <a:gd name="adj1" fmla="val 50000"/>
              <a:gd name="adj2" fmla="val 50166"/>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50191" name="Двойная стрелка вверх/вниз 23"/>
          <p:cNvSpPr>
            <a:spLocks noChangeArrowheads="1"/>
          </p:cNvSpPr>
          <p:nvPr/>
        </p:nvSpPr>
        <p:spPr bwMode="auto">
          <a:xfrm rot="3173893">
            <a:off x="5521325" y="2176463"/>
            <a:ext cx="288925" cy="720725"/>
          </a:xfrm>
          <a:prstGeom prst="upDownArrow">
            <a:avLst>
              <a:gd name="adj1" fmla="val 50000"/>
              <a:gd name="adj2" fmla="val 49890"/>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50192" name="Двойная стрелка вверх/вниз 26"/>
          <p:cNvSpPr>
            <a:spLocks noChangeArrowheads="1"/>
          </p:cNvSpPr>
          <p:nvPr/>
        </p:nvSpPr>
        <p:spPr bwMode="auto">
          <a:xfrm rot="7214886">
            <a:off x="5676107" y="3518694"/>
            <a:ext cx="287337" cy="720725"/>
          </a:xfrm>
          <a:prstGeom prst="upDownArrow">
            <a:avLst>
              <a:gd name="adj1" fmla="val 50000"/>
              <a:gd name="adj2" fmla="val 50166"/>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51203" name="Рисунок 1" descr="Onegin_b.jpg"/>
          <p:cNvPicPr>
            <a:picLocks noChangeAspect="1"/>
          </p:cNvPicPr>
          <p:nvPr/>
        </p:nvPicPr>
        <p:blipFill>
          <a:blip r:embed="rId3"/>
          <a:srcRect/>
          <a:stretch>
            <a:fillRect/>
          </a:stretch>
        </p:blipFill>
        <p:spPr bwMode="auto">
          <a:xfrm>
            <a:off x="900113" y="1557338"/>
            <a:ext cx="2808287" cy="3875087"/>
          </a:xfrm>
          <a:prstGeom prst="rect">
            <a:avLst/>
          </a:prstGeom>
          <a:noFill/>
          <a:ln w="9525">
            <a:noFill/>
            <a:miter lim="800000"/>
            <a:headEnd/>
            <a:tailEnd/>
          </a:ln>
        </p:spPr>
      </p:pic>
      <p:sp>
        <p:nvSpPr>
          <p:cNvPr id="51204" name="TextBox 3"/>
          <p:cNvSpPr txBox="1">
            <a:spLocks noChangeArrowheads="1"/>
          </p:cNvSpPr>
          <p:nvPr/>
        </p:nvSpPr>
        <p:spPr bwMode="auto">
          <a:xfrm>
            <a:off x="1763713" y="476250"/>
            <a:ext cx="6192837" cy="585788"/>
          </a:xfrm>
          <a:prstGeom prst="rect">
            <a:avLst/>
          </a:prstGeom>
          <a:noFill/>
          <a:ln w="9525">
            <a:noFill/>
            <a:miter lim="800000"/>
            <a:headEnd/>
            <a:tailEnd/>
          </a:ln>
        </p:spPr>
        <p:txBody>
          <a:bodyPr>
            <a:spAutoFit/>
          </a:bodyPr>
          <a:lstStyle/>
          <a:p>
            <a:r>
              <a:rPr lang="ru-RU" sz="3200" b="1">
                <a:solidFill>
                  <a:srgbClr val="FF0000"/>
                </a:solidFill>
                <a:latin typeface="Constantia" pitchFamily="18" charset="0"/>
              </a:rPr>
              <a:t>ОБРАЗ ЕВГЕНИЯ ОНЕГИНА</a:t>
            </a:r>
          </a:p>
        </p:txBody>
      </p:sp>
      <p:sp>
        <p:nvSpPr>
          <p:cNvPr id="51205" name="Прямоугольник 4"/>
          <p:cNvSpPr>
            <a:spLocks noChangeArrowheads="1"/>
          </p:cNvSpPr>
          <p:nvPr/>
        </p:nvSpPr>
        <p:spPr bwMode="auto">
          <a:xfrm>
            <a:off x="3779838" y="1052513"/>
            <a:ext cx="4643437" cy="4402137"/>
          </a:xfrm>
          <a:prstGeom prst="rect">
            <a:avLst/>
          </a:prstGeom>
          <a:noFill/>
          <a:ln w="9525">
            <a:noFill/>
            <a:miter lim="800000"/>
            <a:headEnd/>
            <a:tailEnd/>
          </a:ln>
        </p:spPr>
        <p:txBody>
          <a:bodyPr>
            <a:spAutoFit/>
          </a:bodyPr>
          <a:lstStyle/>
          <a:p>
            <a:r>
              <a:rPr lang="ru-RU" sz="2000" b="1">
                <a:latin typeface="Constantia" pitchFamily="18" charset="0"/>
              </a:rPr>
              <a:t>Евгений Онегин – центральное действующее лицо одноименного романа А.С. Пушкина. Вокруг этого образа строится сюжет произведения, о судьбе Онегина автор рассказывает на протяжении восьми глав. </a:t>
            </a:r>
            <a:br>
              <a:rPr lang="ru-RU" sz="2000" b="1">
                <a:latin typeface="Constantia" pitchFamily="18" charset="0"/>
              </a:rPr>
            </a:br>
            <a:r>
              <a:rPr lang="ru-RU" sz="2000" b="1">
                <a:latin typeface="Constantia" pitchFamily="18" charset="0"/>
              </a:rPr>
              <a:t>Евгений – современник Пушкина, его «добрый приятель», и многие критики отождествляют автора и его героя. Но сам поэт постоянно проводит границу:</a:t>
            </a:r>
          </a:p>
          <a:p>
            <a:r>
              <a:rPr lang="ru-RU" sz="2000" b="1">
                <a:solidFill>
                  <a:srgbClr val="FF0000"/>
                </a:solidFill>
                <a:latin typeface="a_BodoniNova" pitchFamily="18" charset="-52"/>
              </a:rPr>
              <a:t>Всегда рад заметить разность </a:t>
            </a:r>
            <a:br>
              <a:rPr lang="ru-RU" sz="2000" b="1">
                <a:solidFill>
                  <a:srgbClr val="FF0000"/>
                </a:solidFill>
                <a:latin typeface="a_BodoniNova" pitchFamily="18" charset="-52"/>
              </a:rPr>
            </a:br>
            <a:r>
              <a:rPr lang="ru-RU" sz="2000" b="1">
                <a:solidFill>
                  <a:srgbClr val="FF0000"/>
                </a:solidFill>
                <a:latin typeface="a_BodoniNova" pitchFamily="18" charset="-52"/>
              </a:rPr>
              <a:t>Между Онегиным и мной </a:t>
            </a:r>
            <a:endParaRPr lang="ru-RU" sz="2000" b="1">
              <a:latin typeface="a_BodoniNova" pitchFamily="18" charset="-52"/>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2227" name="Прямоугольник 2"/>
          <p:cNvSpPr>
            <a:spLocks noChangeArrowheads="1"/>
          </p:cNvSpPr>
          <p:nvPr/>
        </p:nvSpPr>
        <p:spPr bwMode="auto">
          <a:xfrm>
            <a:off x="1187450" y="476250"/>
            <a:ext cx="3529013" cy="5078413"/>
          </a:xfrm>
          <a:prstGeom prst="rect">
            <a:avLst/>
          </a:prstGeom>
          <a:noFill/>
          <a:ln w="9525">
            <a:noFill/>
            <a:miter lim="800000"/>
            <a:headEnd/>
            <a:tailEnd/>
          </a:ln>
        </p:spPr>
        <p:txBody>
          <a:bodyPr>
            <a:spAutoFit/>
          </a:bodyPr>
          <a:lstStyle/>
          <a:p>
            <a:r>
              <a:rPr lang="ru-RU">
                <a:latin typeface="Arial Black" pitchFamily="34" charset="0"/>
              </a:rPr>
              <a:t>С первых страниц романа читатели узнают о том, как воспитывался пушкинский герой, чем интересовался, какие привычки имел. Воспитание Евгения, по моде того времени, было доверено гувернерам-французам. Эти люди в отечестве своем служили парикмахерами, булочниками, портными, поэтому вряд ли могли дать русским «недорослям» достойное образование. </a:t>
            </a:r>
          </a:p>
        </p:txBody>
      </p:sp>
      <p:pic>
        <p:nvPicPr>
          <p:cNvPr id="52228" name="Picture 4" descr="36"/>
          <p:cNvPicPr>
            <a:picLocks noGrp="1" noChangeAspect="1" noChangeArrowheads="1"/>
          </p:cNvPicPr>
          <p:nvPr>
            <p:ph sz="half" idx="4294967295"/>
          </p:nvPr>
        </p:nvPicPr>
        <p:blipFill>
          <a:blip r:embed="rId3"/>
          <a:srcRect/>
          <a:stretch>
            <a:fillRect/>
          </a:stretch>
        </p:blipFill>
        <p:spPr>
          <a:xfrm>
            <a:off x="4859338" y="692150"/>
            <a:ext cx="3360737" cy="4530725"/>
          </a:xfr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3251" name="Прямоугольник 2"/>
          <p:cNvSpPr>
            <a:spLocks noChangeArrowheads="1"/>
          </p:cNvSpPr>
          <p:nvPr/>
        </p:nvSpPr>
        <p:spPr bwMode="auto">
          <a:xfrm>
            <a:off x="3708400" y="333375"/>
            <a:ext cx="4572000" cy="5630863"/>
          </a:xfrm>
          <a:prstGeom prst="rect">
            <a:avLst/>
          </a:prstGeom>
          <a:noFill/>
          <a:ln w="9525">
            <a:noFill/>
            <a:miter lim="800000"/>
            <a:headEnd/>
            <a:tailEnd/>
          </a:ln>
        </p:spPr>
        <p:txBody>
          <a:bodyPr>
            <a:spAutoFit/>
          </a:bodyPr>
          <a:lstStyle/>
          <a:p>
            <a:r>
              <a:rPr lang="ru-RU" b="1">
                <a:latin typeface="Constantia" pitchFamily="18" charset="0"/>
              </a:rPr>
              <a:t>В провинции Онегин знакомится с образованным, романтичным молодым поэтом Ленским, который верил в прогрессивное преобразование общества, “верил, что друзья готовы за честь его приять оковы... Что их бессмертная семья неотразимыми лучами когда-нибудь нас озарит и мир блаженством одарит”. Энтузиазм, восторженность, мечтательность, “пылкий разговор” юного поэта вызывал снисходительную улыбку разочарованного жизнью, не питающего никаких иллюзий, не имеющего идеалов, не верящего “мира совершенству” Онегина. Но ум, образованность, неприятие окружающего мира расчетливости и без духовности сблизили героев. </a:t>
            </a:r>
          </a:p>
        </p:txBody>
      </p:sp>
      <p:pic>
        <p:nvPicPr>
          <p:cNvPr id="53252" name="Picture 4" descr="077"/>
          <p:cNvPicPr>
            <a:picLocks noGrp="1" noChangeAspect="1" noChangeArrowheads="1"/>
          </p:cNvPicPr>
          <p:nvPr>
            <p:ph sz="half" idx="1"/>
          </p:nvPr>
        </p:nvPicPr>
        <p:blipFill>
          <a:blip r:embed="rId3"/>
          <a:srcRect/>
          <a:stretch>
            <a:fillRect/>
          </a:stretch>
        </p:blipFill>
        <p:spPr>
          <a:xfrm>
            <a:off x="323850" y="981075"/>
            <a:ext cx="3330575" cy="4303713"/>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4275" name="Прямоугольник 2"/>
          <p:cNvSpPr>
            <a:spLocks noChangeArrowheads="1"/>
          </p:cNvSpPr>
          <p:nvPr/>
        </p:nvSpPr>
        <p:spPr bwMode="auto">
          <a:xfrm>
            <a:off x="755650" y="549275"/>
            <a:ext cx="7488238" cy="5324475"/>
          </a:xfrm>
          <a:prstGeom prst="rect">
            <a:avLst/>
          </a:prstGeom>
          <a:noFill/>
          <a:ln w="9525">
            <a:noFill/>
            <a:miter lim="800000"/>
            <a:headEnd/>
            <a:tailEnd/>
          </a:ln>
        </p:spPr>
        <p:txBody>
          <a:bodyPr>
            <a:spAutoFit/>
          </a:bodyPr>
          <a:lstStyle/>
          <a:p>
            <a:pPr algn="ctr"/>
            <a:r>
              <a:rPr lang="ru-RU" sz="2000" b="1">
                <a:latin typeface="Constantia" pitchFamily="18" charset="0"/>
              </a:rPr>
              <a:t>Владимир Ленский – полная противоположность Онегину, он поклонник идеалистической философии Канта, поэт, романтик. Образ Ленского необходим Пушкину для того, чтобы показать, насколько далеки эти герои друг от друга: </a:t>
            </a:r>
            <a:br>
              <a:rPr lang="ru-RU" sz="2000" b="1">
                <a:latin typeface="Constantia" pitchFamily="18" charset="0"/>
              </a:rPr>
            </a:br>
            <a:r>
              <a:rPr lang="ru-RU" sz="2000" b="1">
                <a:solidFill>
                  <a:srgbClr val="FF0000"/>
                </a:solidFill>
                <a:latin typeface="a_BodoniNova" pitchFamily="18" charset="-52"/>
              </a:rPr>
              <a:t>Меж ними все рождало споры, </a:t>
            </a:r>
            <a:br>
              <a:rPr lang="ru-RU" sz="2000" b="1">
                <a:solidFill>
                  <a:srgbClr val="FF0000"/>
                </a:solidFill>
                <a:latin typeface="a_BodoniNova" pitchFamily="18" charset="-52"/>
              </a:rPr>
            </a:br>
            <a:r>
              <a:rPr lang="ru-RU" sz="2000" b="1">
                <a:solidFill>
                  <a:srgbClr val="FF0000"/>
                </a:solidFill>
                <a:latin typeface="a_BodoniNova" pitchFamily="18" charset="-52"/>
              </a:rPr>
              <a:t>И к размышлению влекло: </a:t>
            </a:r>
            <a:br>
              <a:rPr lang="ru-RU" sz="2000" b="1">
                <a:solidFill>
                  <a:srgbClr val="FF0000"/>
                </a:solidFill>
                <a:latin typeface="a_BodoniNova" pitchFamily="18" charset="-52"/>
              </a:rPr>
            </a:br>
            <a:r>
              <a:rPr lang="ru-RU" sz="2000" b="1">
                <a:solidFill>
                  <a:srgbClr val="FF0000"/>
                </a:solidFill>
                <a:latin typeface="a_BodoniNova" pitchFamily="18" charset="-52"/>
              </a:rPr>
              <a:t>Племен минувших договоры, </a:t>
            </a:r>
            <a:br>
              <a:rPr lang="ru-RU" sz="2000" b="1">
                <a:solidFill>
                  <a:srgbClr val="FF0000"/>
                </a:solidFill>
                <a:latin typeface="a_BodoniNova" pitchFamily="18" charset="-52"/>
              </a:rPr>
            </a:br>
            <a:r>
              <a:rPr lang="ru-RU" sz="2000" b="1">
                <a:solidFill>
                  <a:srgbClr val="FF0000"/>
                </a:solidFill>
                <a:latin typeface="a_BodoniNova" pitchFamily="18" charset="-52"/>
              </a:rPr>
              <a:t>Плоды наук, добро и зло… </a:t>
            </a:r>
            <a:r>
              <a:rPr lang="ru-RU" sz="2000" b="1">
                <a:latin typeface="Constantia" pitchFamily="18" charset="0"/>
              </a:rPr>
              <a:t/>
            </a:r>
            <a:br>
              <a:rPr lang="ru-RU" sz="2000" b="1">
                <a:latin typeface="Constantia" pitchFamily="18" charset="0"/>
              </a:rPr>
            </a:br>
            <a:r>
              <a:rPr lang="ru-RU" sz="2000" b="1">
                <a:latin typeface="Constantia" pitchFamily="18" charset="0"/>
              </a:rPr>
              <a:t>Романтизм Ленского кажется Онегину смешным, нелепой фантазией. Владимир оторван от реальной действительности, он совсем не знает жизни, витает в облаках. Онегин, хотя холоден и расчетлив, живет разумом, а не сердцем. И Евгений, и сам Пушкин иронизируют и смеются над чудаком Ленским. Однако Владимир будто бы восполняет в душе Евгения то, чего ему не хватает. И поэтому герои дружат.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9219" name="TextBox 2"/>
          <p:cNvSpPr txBox="1">
            <a:spLocks noChangeArrowheads="1"/>
          </p:cNvSpPr>
          <p:nvPr/>
        </p:nvSpPr>
        <p:spPr bwMode="auto">
          <a:xfrm>
            <a:off x="1547813" y="765175"/>
            <a:ext cx="6264275" cy="708025"/>
          </a:xfrm>
          <a:prstGeom prst="rect">
            <a:avLst/>
          </a:prstGeom>
          <a:noFill/>
          <a:ln w="9525">
            <a:noFill/>
            <a:miter lim="800000"/>
            <a:headEnd/>
            <a:tailEnd/>
          </a:ln>
        </p:spPr>
        <p:txBody>
          <a:bodyPr>
            <a:spAutoFit/>
          </a:bodyPr>
          <a:lstStyle/>
          <a:p>
            <a:pPr algn="ctr"/>
            <a:r>
              <a:rPr lang="ru-RU" sz="4000">
                <a:solidFill>
                  <a:srgbClr val="FF0000"/>
                </a:solidFill>
                <a:latin typeface="Arial Black" pitchFamily="34" charset="0"/>
              </a:rPr>
              <a:t>Блиц-тест</a:t>
            </a:r>
          </a:p>
        </p:txBody>
      </p:sp>
      <p:pic>
        <p:nvPicPr>
          <p:cNvPr id="9220" name="Picture 6" descr="E:\GIF\Книги\done.gif"/>
          <p:cNvPicPr>
            <a:picLocks noChangeAspect="1" noChangeArrowheads="1"/>
          </p:cNvPicPr>
          <p:nvPr/>
        </p:nvPicPr>
        <p:blipFill>
          <a:blip r:embed="rId3"/>
          <a:srcRect/>
          <a:stretch>
            <a:fillRect/>
          </a:stretch>
        </p:blipFill>
        <p:spPr bwMode="auto">
          <a:xfrm>
            <a:off x="4356100" y="2349500"/>
            <a:ext cx="3508375" cy="3024188"/>
          </a:xfrm>
          <a:prstGeom prst="rect">
            <a:avLst/>
          </a:prstGeom>
          <a:noFill/>
          <a:ln w="9525">
            <a:noFill/>
            <a:miter lim="800000"/>
            <a:headEnd/>
            <a:tailEnd/>
          </a:ln>
        </p:spPr>
      </p:pic>
      <p:pic>
        <p:nvPicPr>
          <p:cNvPr id="9221" name="Picture 5" descr="Рисунок3"/>
          <p:cNvPicPr>
            <a:picLocks noChangeAspect="1" noChangeArrowheads="1"/>
          </p:cNvPicPr>
          <p:nvPr/>
        </p:nvPicPr>
        <p:blipFill>
          <a:blip r:embed="rId4"/>
          <a:srcRect/>
          <a:stretch>
            <a:fillRect/>
          </a:stretch>
        </p:blipFill>
        <p:spPr bwMode="auto">
          <a:xfrm>
            <a:off x="1476375" y="1916113"/>
            <a:ext cx="2374900"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5299" name="Прямоугольник 2"/>
          <p:cNvSpPr>
            <a:spLocks noChangeArrowheads="1"/>
          </p:cNvSpPr>
          <p:nvPr/>
        </p:nvSpPr>
        <p:spPr bwMode="auto">
          <a:xfrm>
            <a:off x="900113" y="260350"/>
            <a:ext cx="4464050" cy="5324475"/>
          </a:xfrm>
          <a:prstGeom prst="rect">
            <a:avLst/>
          </a:prstGeom>
          <a:noFill/>
          <a:ln w="9525">
            <a:noFill/>
            <a:miter lim="800000"/>
            <a:headEnd/>
            <a:tailEnd/>
          </a:ln>
        </p:spPr>
        <p:txBody>
          <a:bodyPr>
            <a:spAutoFit/>
          </a:bodyPr>
          <a:lstStyle/>
          <a:p>
            <a:r>
              <a:rPr lang="ru-RU" sz="2000" b="1">
                <a:latin typeface="Constantia" pitchFamily="18" charset="0"/>
              </a:rPr>
              <a:t>Онегин отвергает любовь милой деревенской дворяночки лишь потому, что считает себя не созданным для семейной жизни, боится потерять свободу. И в то же время он не хочет быть обузой для Татьяны, сделать ее несчастной: </a:t>
            </a:r>
            <a:br>
              <a:rPr lang="ru-RU" sz="2000" b="1">
                <a:latin typeface="Constantia" pitchFamily="18" charset="0"/>
              </a:rPr>
            </a:br>
            <a:r>
              <a:rPr lang="ru-RU" sz="2000" b="1" i="1">
                <a:solidFill>
                  <a:srgbClr val="FF0000"/>
                </a:solidFill>
                <a:latin typeface="Constantia" pitchFamily="18" charset="0"/>
              </a:rPr>
              <a:t>Супружество нам будет мукой. </a:t>
            </a:r>
            <a:r>
              <a:rPr lang="ru-RU" sz="2000" b="1">
                <a:latin typeface="Constantia" pitchFamily="18" charset="0"/>
              </a:rPr>
              <a:t/>
            </a:r>
            <a:br>
              <a:rPr lang="ru-RU" sz="2000" b="1">
                <a:latin typeface="Constantia" pitchFamily="18" charset="0"/>
              </a:rPr>
            </a:br>
            <a:r>
              <a:rPr lang="ru-RU" sz="2000" b="1">
                <a:latin typeface="Constantia" pitchFamily="18" charset="0"/>
              </a:rPr>
              <a:t>Онегин не может изменить себя, свои привычки, а Татьяна для него – слишком чистый и невинный человек, поэтому ему страшно связать себя с ней «узами Гименея». Онегин не может противостоять обычаям общества, в котором он вырос.</a:t>
            </a:r>
          </a:p>
        </p:txBody>
      </p:sp>
      <p:pic>
        <p:nvPicPr>
          <p:cNvPr id="4" name="Рисунок 3" descr="iее.jpg"/>
          <p:cNvPicPr>
            <a:picLocks noChangeAspect="1"/>
          </p:cNvPicPr>
          <p:nvPr/>
        </p:nvPicPr>
        <p:blipFill>
          <a:blip r:embed="rId3"/>
          <a:srcRect t="8519" b="8519"/>
          <a:stretch>
            <a:fillRect/>
          </a:stretch>
        </p:blipFill>
        <p:spPr bwMode="auto">
          <a:xfrm>
            <a:off x="5364163" y="1341438"/>
            <a:ext cx="2820987" cy="3600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6323" name="Прямоугольник 2"/>
          <p:cNvSpPr>
            <a:spLocks noChangeArrowheads="1"/>
          </p:cNvSpPr>
          <p:nvPr/>
        </p:nvSpPr>
        <p:spPr bwMode="auto">
          <a:xfrm>
            <a:off x="1042988" y="476250"/>
            <a:ext cx="6913562" cy="2247900"/>
          </a:xfrm>
          <a:prstGeom prst="rect">
            <a:avLst/>
          </a:prstGeom>
          <a:noFill/>
          <a:ln w="9525">
            <a:noFill/>
            <a:miter lim="800000"/>
            <a:headEnd/>
            <a:tailEnd/>
          </a:ln>
        </p:spPr>
        <p:txBody>
          <a:bodyPr>
            <a:spAutoFit/>
          </a:bodyPr>
          <a:lstStyle/>
          <a:p>
            <a:pPr algn="ctr"/>
            <a:r>
              <a:rPr lang="ru-RU" sz="2000" b="1">
                <a:latin typeface="Arial Black" pitchFamily="34" charset="0"/>
              </a:rPr>
              <a:t>В то время мужчины защищали свою честь на дуэлях. По трагической случайности он убивает своего друга, Владимира Ленского. Но я считаю, что в душе Онегин сожалеет об этом поступке. Он подавлен, отвергнут светом. Чтобы избавиться от страданий, герой уезжает в Петербург.</a:t>
            </a:r>
          </a:p>
        </p:txBody>
      </p:sp>
      <p:pic>
        <p:nvPicPr>
          <p:cNvPr id="4" name="Рисунок 3" descr="17774.jpg"/>
          <p:cNvPicPr>
            <a:picLocks noChangeAspect="1"/>
          </p:cNvPicPr>
          <p:nvPr/>
        </p:nvPicPr>
        <p:blipFill>
          <a:blip r:embed="rId3"/>
          <a:srcRect/>
          <a:stretch>
            <a:fillRect/>
          </a:stretch>
        </p:blipFill>
        <p:spPr bwMode="auto">
          <a:xfrm>
            <a:off x="2249488" y="2781300"/>
            <a:ext cx="4645025" cy="29511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pic>
        <p:nvPicPr>
          <p:cNvPr id="3" name="Рисунок 2" descr="14181766.jpg"/>
          <p:cNvPicPr>
            <a:picLocks noChangeAspect="1"/>
          </p:cNvPicPr>
          <p:nvPr/>
        </p:nvPicPr>
        <p:blipFill>
          <a:blip r:embed="rId3"/>
          <a:srcRect/>
          <a:stretch>
            <a:fillRect/>
          </a:stretch>
        </p:blipFill>
        <p:spPr bwMode="auto">
          <a:xfrm>
            <a:off x="539750" y="1341438"/>
            <a:ext cx="3227388" cy="3602037"/>
          </a:xfrm>
          <a:prstGeom prst="rect">
            <a:avLst/>
          </a:prstGeom>
          <a:noFill/>
          <a:ln w="9525">
            <a:noFill/>
            <a:miter lim="800000"/>
            <a:headEnd/>
            <a:tailEnd/>
          </a:ln>
        </p:spPr>
      </p:pic>
      <p:sp>
        <p:nvSpPr>
          <p:cNvPr id="4" name="Текст 3"/>
          <p:cNvSpPr txBox="1">
            <a:spLocks/>
          </p:cNvSpPr>
          <p:nvPr/>
        </p:nvSpPr>
        <p:spPr>
          <a:xfrm>
            <a:off x="3851275" y="404813"/>
            <a:ext cx="4824413" cy="5688012"/>
          </a:xfrm>
          <a:prstGeom prst="rect">
            <a:avLst/>
          </a:prstGeom>
        </p:spPr>
        <p:txBody>
          <a:bodyPr/>
          <a:lstStyle/>
          <a:p>
            <a:pPr marL="274320" indent="-274320" fontAlgn="auto">
              <a:spcBef>
                <a:spcPct val="20000"/>
              </a:spcBef>
              <a:spcAft>
                <a:spcPts val="0"/>
              </a:spcAft>
              <a:buClr>
                <a:schemeClr val="accent3"/>
              </a:buClr>
              <a:buSzPct val="95000"/>
              <a:defRPr/>
            </a:pPr>
            <a:r>
              <a:rPr lang="ru-RU" b="1" dirty="0">
                <a:latin typeface="+mn-lt"/>
                <a:cs typeface="+mn-cs"/>
              </a:rPr>
              <a:t> Спустя несколько лет Евгений вновь появляется в Петербурге. Это уже не тот человек, которого мы встречаем в начале романа. Жизненные испытания изменили характер героя, он осознает собственные ошибки и пытается их исправить. Через годы Онегин понимает, что он действительно любит Татьяну, но теперь уже она отвергает его. Из провинциальной дворяночки Татьяна превратилась в важную замужнюю даму. И хотя в душе она осталась прежней, семейный долг для нее выше любви, она прислушивается к голосу разума. На этом сюжетное повествование романа завершено, Онегин остается наедине с самим собой. </a:t>
            </a:r>
          </a:p>
          <a:p>
            <a:pPr marL="274320" indent="-274320" fontAlgn="auto">
              <a:spcBef>
                <a:spcPct val="20000"/>
              </a:spcBef>
              <a:spcAft>
                <a:spcPts val="0"/>
              </a:spcAft>
              <a:buClr>
                <a:schemeClr val="accent3"/>
              </a:buClr>
              <a:buSzPct val="95000"/>
              <a:buFont typeface="Wingdings 2"/>
              <a:buChar char=""/>
              <a:defRPr/>
            </a:pPr>
            <a:endParaRPr lang="ru-RU" b="1" dirty="0">
              <a:latin typeface="+mn-lt"/>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4" presetClass="entr" presetSubtype="0" accel="10000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 calcmode="lin" valueType="num">
                                      <p:cBhvr>
                                        <p:cTn id="15" dur="500" fill="hold"/>
                                        <p:tgtEl>
                                          <p:spTgt spid="4">
                                            <p:txEl>
                                              <p:pRg st="0" end="0"/>
                                            </p:txEl>
                                          </p:spTgt>
                                        </p:tgtEl>
                                        <p:attrNameLst>
                                          <p:attrName>ppt_w</p:attrName>
                                        </p:attrNameLst>
                                      </p:cBhvr>
                                      <p:tavLst>
                                        <p:tav tm="0">
                                          <p:val>
                                            <p:strVal val="#ppt_w*0.05"/>
                                          </p:val>
                                        </p:tav>
                                        <p:tav tm="100000">
                                          <p:val>
                                            <p:strVal val="#ppt_w"/>
                                          </p:val>
                                        </p:tav>
                                      </p:tavLst>
                                    </p:anim>
                                    <p:anim calcmode="lin" valueType="num">
                                      <p:cBhvr>
                                        <p:cTn id="16" dur="5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17" dur="500" fill="hold"/>
                                        <p:tgtEl>
                                          <p:spTgt spid="4">
                                            <p:txEl>
                                              <p:pRg st="0" end="0"/>
                                            </p:txEl>
                                          </p:spTgt>
                                        </p:tgtEl>
                                        <p:attrNameLst>
                                          <p:attrName>ppt_x</p:attrName>
                                        </p:attrNameLst>
                                      </p:cBhvr>
                                      <p:tavLst>
                                        <p:tav tm="0">
                                          <p:val>
                                            <p:strVal val="#ppt_x-.2"/>
                                          </p:val>
                                        </p:tav>
                                        <p:tav tm="100000">
                                          <p:val>
                                            <p:strVal val="#ppt_x"/>
                                          </p:val>
                                        </p:tav>
                                      </p:tavLst>
                                    </p:anim>
                                    <p:anim calcmode="lin" valueType="num">
                                      <p:cBhvr>
                                        <p:cTn id="18" dur="500" fill="hold"/>
                                        <p:tgtEl>
                                          <p:spTgt spid="4">
                                            <p:txEl>
                                              <p:pRg st="0" end="0"/>
                                            </p:txEl>
                                          </p:spTgt>
                                        </p:tgtEl>
                                        <p:attrNameLst>
                                          <p:attrName>ppt_y</p:attrName>
                                        </p:attrNameLst>
                                      </p:cBhvr>
                                      <p:tavLst>
                                        <p:tav tm="0">
                                          <p:val>
                                            <p:strVal val="#ppt_y"/>
                                          </p:val>
                                        </p:tav>
                                        <p:tav tm="100000">
                                          <p:val>
                                            <p:strVal val="#ppt_y"/>
                                          </p:val>
                                        </p:tav>
                                      </p:tavLst>
                                    </p:anim>
                                    <p:animEffect transition="in" filter="fade">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8371" name="Прямоугольник 2"/>
          <p:cNvSpPr>
            <a:spLocks noChangeArrowheads="1"/>
          </p:cNvSpPr>
          <p:nvPr/>
        </p:nvSpPr>
        <p:spPr bwMode="auto">
          <a:xfrm>
            <a:off x="900113" y="981075"/>
            <a:ext cx="7488237" cy="4800600"/>
          </a:xfrm>
          <a:prstGeom prst="rect">
            <a:avLst/>
          </a:prstGeom>
          <a:noFill/>
          <a:ln w="9525">
            <a:noFill/>
            <a:miter lim="800000"/>
            <a:headEnd/>
            <a:tailEnd/>
          </a:ln>
        </p:spPr>
        <p:txBody>
          <a:bodyPr>
            <a:spAutoFit/>
          </a:bodyPr>
          <a:lstStyle/>
          <a:p>
            <a:pPr marL="273050" indent="-273050"/>
            <a:r>
              <a:rPr lang="ru-RU" b="1">
                <a:latin typeface="Constantia" pitchFamily="18" charset="0"/>
              </a:rPr>
              <a:t>    Трагедия Онегина в том, что его жизнь, его судьба «испорчена светом». Он пытается найти применение своим силам, быть полезным обществу. Но именно духовная пустота окружающего мира делает героя эгоистичным, безвольным. Он сам от этого страдает и мучается, но не может измениться, стать другим. Онегин способен чувствовать, страдать, но от окружающих его внутренний мир будто бы отгорожен толстой стеной, и поэтому его воспринимают как холодного, расчетливого эгоиста. </a:t>
            </a:r>
            <a:br>
              <a:rPr lang="ru-RU" b="1">
                <a:latin typeface="Constantia" pitchFamily="18" charset="0"/>
              </a:rPr>
            </a:br>
            <a:r>
              <a:rPr lang="ru-RU" b="1">
                <a:latin typeface="Constantia" pitchFamily="18" charset="0"/>
              </a:rPr>
              <a:t>Образ Онегина открывает галерею портретов «лишних людей» в русской литературе. Вслед за ним появятся лермонтовский Печорин, тургеневский Рудин, гончаровский Обломов… Судьба этих героев также «испорчена светом», воспитанием, и они страдают от того, что не могут найти себе применение, быть полезными обществу. Но это не только их личная трагедия, это и трагедия общества, в котором они существуют. </a:t>
            </a:r>
          </a:p>
        </p:txBody>
      </p:sp>
      <p:sp>
        <p:nvSpPr>
          <p:cNvPr id="58372" name="TextBox 3"/>
          <p:cNvSpPr txBox="1">
            <a:spLocks noChangeArrowheads="1"/>
          </p:cNvSpPr>
          <p:nvPr/>
        </p:nvSpPr>
        <p:spPr bwMode="auto">
          <a:xfrm>
            <a:off x="2195513" y="549275"/>
            <a:ext cx="5184775" cy="522288"/>
          </a:xfrm>
          <a:prstGeom prst="rect">
            <a:avLst/>
          </a:prstGeom>
          <a:noFill/>
          <a:ln w="9525">
            <a:noFill/>
            <a:miter lim="800000"/>
            <a:headEnd/>
            <a:tailEnd/>
          </a:ln>
        </p:spPr>
        <p:txBody>
          <a:bodyPr>
            <a:spAutoFit/>
          </a:bodyPr>
          <a:lstStyle/>
          <a:p>
            <a:pPr algn="ctr"/>
            <a:r>
              <a:rPr lang="ru-RU" sz="2800" b="1">
                <a:solidFill>
                  <a:srgbClr val="FF0000"/>
                </a:solidFill>
                <a:latin typeface="Constantia" pitchFamily="18" charset="0"/>
              </a:rPr>
              <a:t>ВЫВОД</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9395" name="TextBox 2"/>
          <p:cNvSpPr txBox="1">
            <a:spLocks noChangeArrowheads="1"/>
          </p:cNvSpPr>
          <p:nvPr/>
        </p:nvSpPr>
        <p:spPr bwMode="auto">
          <a:xfrm>
            <a:off x="1692275" y="404813"/>
            <a:ext cx="6192838" cy="584200"/>
          </a:xfrm>
          <a:prstGeom prst="rect">
            <a:avLst/>
          </a:prstGeom>
          <a:noFill/>
          <a:ln w="9525">
            <a:noFill/>
            <a:miter lim="800000"/>
            <a:headEnd/>
            <a:tailEnd/>
          </a:ln>
        </p:spPr>
        <p:txBody>
          <a:bodyPr>
            <a:spAutoFit/>
          </a:bodyPr>
          <a:lstStyle/>
          <a:p>
            <a:pPr algn="ctr"/>
            <a:r>
              <a:rPr lang="ru-RU" sz="3200" b="1">
                <a:solidFill>
                  <a:srgbClr val="FF0000"/>
                </a:solidFill>
                <a:latin typeface="Constantia" pitchFamily="18" charset="0"/>
              </a:rPr>
              <a:t>ОБРАЗ ТАТЬЯНЫ</a:t>
            </a:r>
          </a:p>
        </p:txBody>
      </p:sp>
      <p:sp>
        <p:nvSpPr>
          <p:cNvPr id="59396" name="Прямоугольник 3"/>
          <p:cNvSpPr>
            <a:spLocks noChangeArrowheads="1"/>
          </p:cNvSpPr>
          <p:nvPr/>
        </p:nvSpPr>
        <p:spPr bwMode="auto">
          <a:xfrm>
            <a:off x="611188" y="908050"/>
            <a:ext cx="4105275" cy="5018088"/>
          </a:xfrm>
          <a:prstGeom prst="rect">
            <a:avLst/>
          </a:prstGeom>
          <a:noFill/>
          <a:ln w="9525">
            <a:noFill/>
            <a:miter lim="800000"/>
            <a:headEnd/>
            <a:tailEnd/>
          </a:ln>
        </p:spPr>
        <p:txBody>
          <a:bodyPr>
            <a:spAutoFit/>
          </a:bodyPr>
          <a:lstStyle/>
          <a:p>
            <a:pPr algn="ctr"/>
            <a:r>
              <a:rPr lang="ru-RU" sz="2000" b="1">
                <a:latin typeface="Arial Black" pitchFamily="34" charset="0"/>
              </a:rPr>
              <a:t>Татьяна Дмитриевна Ларина, в замужестве </a:t>
            </a:r>
            <a:r>
              <a:rPr lang="ru-RU" sz="2000" b="1" i="1">
                <a:latin typeface="Arial Black" pitchFamily="34" charset="0"/>
              </a:rPr>
              <a:t>княгиня N</a:t>
            </a:r>
            <a:r>
              <a:rPr lang="ru-RU" sz="2000" b="1">
                <a:latin typeface="Arial Black" pitchFamily="34" charset="0"/>
              </a:rPr>
              <a:t> — главная героиня романа «Евгений Онегин». Эталон и пример для бесчисленных женских персонажей в произведениях многих русских писателей, «национальный тип» русской женщины, пылкой и чистой, мечтательной и прямодушной, стойкого друга и героической жены.</a:t>
            </a:r>
          </a:p>
        </p:txBody>
      </p:sp>
      <p:pic>
        <p:nvPicPr>
          <p:cNvPr id="59397" name="Picture 6" descr="170564"/>
          <p:cNvPicPr>
            <a:picLocks noGrp="1" noChangeAspect="1" noChangeArrowheads="1"/>
          </p:cNvPicPr>
          <p:nvPr>
            <p:ph sz="half" idx="4294967295"/>
          </p:nvPr>
        </p:nvPicPr>
        <p:blipFill>
          <a:blip r:embed="rId3"/>
          <a:srcRect/>
          <a:stretch>
            <a:fillRect/>
          </a:stretch>
        </p:blipFill>
        <p:spPr>
          <a:xfrm>
            <a:off x="4716463" y="908050"/>
            <a:ext cx="3511550" cy="4530725"/>
          </a:xfr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0419" name="Прямоугольник 3"/>
          <p:cNvSpPr>
            <a:spLocks noChangeArrowheads="1"/>
          </p:cNvSpPr>
          <p:nvPr/>
        </p:nvSpPr>
        <p:spPr bwMode="auto">
          <a:xfrm>
            <a:off x="827088" y="476250"/>
            <a:ext cx="7489825" cy="2554288"/>
          </a:xfrm>
          <a:prstGeom prst="rect">
            <a:avLst/>
          </a:prstGeom>
          <a:noFill/>
          <a:ln w="9525">
            <a:noFill/>
            <a:miter lim="800000"/>
            <a:headEnd/>
            <a:tailEnd/>
          </a:ln>
        </p:spPr>
        <p:txBody>
          <a:bodyPr>
            <a:spAutoFit/>
          </a:bodyPr>
          <a:lstStyle/>
          <a:p>
            <a:pPr algn="ctr"/>
            <a:r>
              <a:rPr lang="ru-RU" sz="2000" b="1">
                <a:latin typeface="Arial Black" pitchFamily="34" charset="0"/>
              </a:rPr>
              <a:t>Татьяна «родилась» в 1803 г. Близость  Татьяны к родной почве, к русской  культуре, народный тип сознания выражаются и в том, что ей близки по духу русские народные обычаи и традиции. Татьяна не задумывалась  над тем, с чем связана эта любовь. Я думаю, не только с уникальной  красотой русской зимней природы, ее спокойствием и величием.</a:t>
            </a:r>
          </a:p>
        </p:txBody>
      </p:sp>
      <p:pic>
        <p:nvPicPr>
          <p:cNvPr id="5" name="Picture 6" descr="215672"/>
          <p:cNvPicPr>
            <a:picLocks noGrp="1" noChangeAspect="1" noChangeArrowheads="1"/>
          </p:cNvPicPr>
          <p:nvPr>
            <p:ph sz="half" idx="1"/>
          </p:nvPr>
        </p:nvPicPr>
        <p:blipFill>
          <a:blip r:embed="rId3"/>
          <a:srcRect/>
          <a:stretch>
            <a:fillRect/>
          </a:stretch>
        </p:blipFill>
        <p:spPr>
          <a:xfrm>
            <a:off x="2484438" y="3068638"/>
            <a:ext cx="4038600" cy="259873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1443" name="Прямоугольник 2"/>
          <p:cNvSpPr>
            <a:spLocks noChangeArrowheads="1"/>
          </p:cNvSpPr>
          <p:nvPr/>
        </p:nvSpPr>
        <p:spPr bwMode="auto">
          <a:xfrm>
            <a:off x="684213" y="476250"/>
            <a:ext cx="3527425" cy="5324475"/>
          </a:xfrm>
          <a:prstGeom prst="rect">
            <a:avLst/>
          </a:prstGeom>
          <a:noFill/>
          <a:ln w="9525">
            <a:noFill/>
            <a:miter lim="800000"/>
            <a:headEnd/>
            <a:tailEnd/>
          </a:ln>
        </p:spPr>
        <p:txBody>
          <a:bodyPr>
            <a:spAutoFit/>
          </a:bodyPr>
          <a:lstStyle/>
          <a:p>
            <a:pPr algn="ctr"/>
            <a:r>
              <a:rPr lang="ru-RU" sz="2000" b="1">
                <a:latin typeface="Constantia" pitchFamily="18" charset="0"/>
              </a:rPr>
              <a:t>Татьяна — натура духовная, а значит, несмотря на внешнюю замкнутость и скрытность, внутренне, на тонком, душевном уровне, она открыта  миру /духовность, попросту говоря, и есть открытость миру/. Связанная </a:t>
            </a:r>
            <a:br>
              <a:rPr lang="ru-RU" sz="2000" b="1">
                <a:latin typeface="Constantia" pitchFamily="18" charset="0"/>
              </a:rPr>
            </a:br>
            <a:r>
              <a:rPr lang="ru-RU" sz="2000" b="1">
                <a:latin typeface="Constantia" pitchFamily="18" charset="0"/>
              </a:rPr>
              <a:t>миллионом невидимых нитей с родной природой, культурой, русским народом, она в то же время ощущает себя частицей бесконечного космоса.</a:t>
            </a:r>
          </a:p>
        </p:txBody>
      </p:sp>
      <p:pic>
        <p:nvPicPr>
          <p:cNvPr id="4" name="Picture 4" descr="548d9c97f4f5"/>
          <p:cNvPicPr>
            <a:picLocks noGrp="1" noChangeAspect="1" noChangeArrowheads="1"/>
          </p:cNvPicPr>
          <p:nvPr>
            <p:ph sz="half" idx="4294967295"/>
          </p:nvPr>
        </p:nvPicPr>
        <p:blipFill>
          <a:blip r:embed="rId3"/>
          <a:srcRect/>
          <a:stretch>
            <a:fillRect/>
          </a:stretch>
        </p:blipFill>
        <p:spPr>
          <a:xfrm>
            <a:off x="4284663" y="765175"/>
            <a:ext cx="3597275" cy="4530725"/>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2467" name="Прямоугольник 2"/>
          <p:cNvSpPr>
            <a:spLocks noChangeArrowheads="1"/>
          </p:cNvSpPr>
          <p:nvPr/>
        </p:nvSpPr>
        <p:spPr bwMode="auto">
          <a:xfrm>
            <a:off x="539750" y="692150"/>
            <a:ext cx="4248150" cy="4402138"/>
          </a:xfrm>
          <a:prstGeom prst="rect">
            <a:avLst/>
          </a:prstGeom>
          <a:noFill/>
          <a:ln w="9525">
            <a:noFill/>
            <a:miter lim="800000"/>
            <a:headEnd/>
            <a:tailEnd/>
          </a:ln>
        </p:spPr>
        <p:txBody>
          <a:bodyPr>
            <a:spAutoFit/>
          </a:bodyPr>
          <a:lstStyle/>
          <a:p>
            <a:pPr algn="ctr"/>
            <a:r>
              <a:rPr lang="ru-RU" sz="2000" b="1">
                <a:latin typeface="Constantia" pitchFamily="18" charset="0"/>
              </a:rPr>
              <a:t>Выстраивая свою жизнь по привычному для нее сюжету романов, Татьяна</a:t>
            </a:r>
          </a:p>
          <a:p>
            <a:pPr algn="ctr"/>
            <a:r>
              <a:rPr lang="ru-RU" sz="2000" b="1">
                <a:latin typeface="Constantia" pitchFamily="18" charset="0"/>
              </a:rPr>
              <a:t> предполагает лишь две возможных разгадки характера Онегина: </a:t>
            </a:r>
          </a:p>
          <a:p>
            <a:pPr algn="ctr"/>
            <a:r>
              <a:rPr lang="ru-RU" sz="2000" b="1">
                <a:latin typeface="Constantia" pitchFamily="18" charset="0"/>
              </a:rPr>
              <a:t>«ангел-хранитель»(Грандисон) или «коварный искуситель»(Ловелас). В первом </a:t>
            </a:r>
          </a:p>
          <a:p>
            <a:pPr algn="ctr"/>
            <a:r>
              <a:rPr lang="ru-RU" sz="2000" b="1">
                <a:latin typeface="Constantia" pitchFamily="18" charset="0"/>
              </a:rPr>
              <a:t>случае ее жизнь должна была превратиться в идиллию, во втором —ее ждала </a:t>
            </a:r>
          </a:p>
          <a:p>
            <a:pPr algn="ctr"/>
            <a:r>
              <a:rPr lang="ru-RU" sz="2000" b="1">
                <a:latin typeface="Constantia" pitchFamily="18" charset="0"/>
              </a:rPr>
              <a:t>гибель («Погибну, Таня говорит, но гибель от него любезна»). </a:t>
            </a:r>
          </a:p>
        </p:txBody>
      </p:sp>
      <p:pic>
        <p:nvPicPr>
          <p:cNvPr id="62468" name="Рисунок 3" descr="Onegin and Tatyana.jpg">
            <a:hlinkClick r:id="rId3"/>
          </p:cNvPr>
          <p:cNvPicPr>
            <a:picLocks noChangeAspect="1" noChangeArrowheads="1"/>
          </p:cNvPicPr>
          <p:nvPr/>
        </p:nvPicPr>
        <p:blipFill>
          <a:blip r:embed="rId4">
            <a:lum bright="-10000" contrast="10000"/>
          </a:blip>
          <a:srcRect/>
          <a:stretch>
            <a:fillRect/>
          </a:stretch>
        </p:blipFill>
        <p:spPr bwMode="auto">
          <a:xfrm>
            <a:off x="4859338" y="836613"/>
            <a:ext cx="2952750" cy="4464050"/>
          </a:xfrm>
          <a:prstGeom prst="rect">
            <a:avLst/>
          </a:prstGeom>
          <a:noFill/>
          <a:ln w="9525">
            <a:solidFill>
              <a:srgbClr val="A86DA9"/>
            </a:solidFill>
            <a:miter lim="800000"/>
            <a:headEnd/>
            <a:tailEnd/>
          </a:ln>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3491" name="Прямоугольник 2"/>
          <p:cNvSpPr>
            <a:spLocks noChangeArrowheads="1"/>
          </p:cNvSpPr>
          <p:nvPr/>
        </p:nvSpPr>
        <p:spPr bwMode="auto">
          <a:xfrm>
            <a:off x="1116013" y="476250"/>
            <a:ext cx="6985000" cy="1939925"/>
          </a:xfrm>
          <a:prstGeom prst="rect">
            <a:avLst/>
          </a:prstGeom>
          <a:noFill/>
          <a:ln w="9525">
            <a:noFill/>
            <a:miter lim="800000"/>
            <a:headEnd/>
            <a:tailEnd/>
          </a:ln>
        </p:spPr>
        <p:txBody>
          <a:bodyPr>
            <a:spAutoFit/>
          </a:bodyPr>
          <a:lstStyle/>
          <a:p>
            <a:pPr algn="ctr"/>
            <a:r>
              <a:rPr lang="ru-RU" sz="2000" b="1">
                <a:latin typeface="Constantia" pitchFamily="18" charset="0"/>
              </a:rPr>
              <a:t>Однако реальная жизнь преподнесла Татьяне неожиданный сюрприз: Онегин повел себя непредсказуемо, он просто спустил ее с небес на</a:t>
            </a:r>
          </a:p>
          <a:p>
            <a:pPr algn="ctr"/>
            <a:r>
              <a:rPr lang="ru-RU" sz="2000" b="1">
                <a:latin typeface="Constantia" pitchFamily="18" charset="0"/>
              </a:rPr>
              <a:t> землю. Отныне «гордое терпенье» и тихая, бескорыстная любовь стали смыслом и содержанием ее жизни. </a:t>
            </a:r>
          </a:p>
        </p:txBody>
      </p:sp>
      <p:pic>
        <p:nvPicPr>
          <p:cNvPr id="63492" name="Picture 6" descr="39422_original"/>
          <p:cNvPicPr>
            <a:picLocks noChangeAspect="1" noChangeArrowheads="1"/>
          </p:cNvPicPr>
          <p:nvPr/>
        </p:nvPicPr>
        <p:blipFill>
          <a:blip r:embed="rId3"/>
          <a:srcRect/>
          <a:stretch>
            <a:fillRect/>
          </a:stretch>
        </p:blipFill>
        <p:spPr bwMode="auto">
          <a:xfrm>
            <a:off x="1547813" y="2349500"/>
            <a:ext cx="2624137" cy="3095625"/>
          </a:xfrm>
          <a:prstGeom prst="rect">
            <a:avLst/>
          </a:prstGeom>
          <a:noFill/>
          <a:ln w="9525">
            <a:noFill/>
            <a:miter lim="800000"/>
            <a:headEnd/>
            <a:tailEnd/>
          </a:ln>
        </p:spPr>
      </p:pic>
      <p:pic>
        <p:nvPicPr>
          <p:cNvPr id="63493" name="Picture 6" descr="TatyanaEvgOneginSamokishSudkovskRishar1899"/>
          <p:cNvPicPr>
            <a:picLocks noChangeAspect="1" noChangeArrowheads="1"/>
          </p:cNvPicPr>
          <p:nvPr/>
        </p:nvPicPr>
        <p:blipFill>
          <a:blip r:embed="rId4"/>
          <a:srcRect/>
          <a:stretch>
            <a:fillRect/>
          </a:stretch>
        </p:blipFill>
        <p:spPr bwMode="auto">
          <a:xfrm>
            <a:off x="5435600" y="2276475"/>
            <a:ext cx="2468563" cy="337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4515" name="Прямоугольник 2"/>
          <p:cNvSpPr>
            <a:spLocks noChangeArrowheads="1"/>
          </p:cNvSpPr>
          <p:nvPr/>
        </p:nvSpPr>
        <p:spPr bwMode="auto">
          <a:xfrm>
            <a:off x="1116013" y="612775"/>
            <a:ext cx="6911975" cy="4400550"/>
          </a:xfrm>
          <a:prstGeom prst="rect">
            <a:avLst/>
          </a:prstGeom>
          <a:noFill/>
          <a:ln w="9525">
            <a:noFill/>
            <a:miter lim="800000"/>
            <a:headEnd/>
            <a:tailEnd/>
          </a:ln>
        </p:spPr>
        <p:txBody>
          <a:bodyPr>
            <a:spAutoFit/>
          </a:bodyPr>
          <a:lstStyle/>
          <a:p>
            <a:pPr algn="ctr"/>
            <a:r>
              <a:rPr lang="ru-RU" sz="2000" b="1">
                <a:latin typeface="Constantia" pitchFamily="18" charset="0"/>
              </a:rPr>
              <a:t>Юная, неопытная Татьяна, конечно, не могла</a:t>
            </a:r>
          </a:p>
          <a:p>
            <a:pPr algn="ctr"/>
            <a:r>
              <a:rPr lang="ru-RU" sz="2000" b="1">
                <a:latin typeface="Constantia" pitchFamily="18" charset="0"/>
              </a:rPr>
              <a:t> и подумать о том, что слишком форсирует события. Разумнее было бы  дождаться следующего приезда Онегина, прочитать в его взгляде равнодушие или интерес и в  зависимости от этого действовать. Признаваться в любви к равнодушному к  тебе человеку абсолютно бессмысленно! Но это с точки зрения разума, Татьяна же, как мы знаем, была целиком под влиянием чувств, а чувства не оставили ей  возможности иного выбора: держать в себе кипящую страсть невыносимо. </a:t>
            </a:r>
          </a:p>
          <a:p>
            <a:pPr algn="ctr"/>
            <a:r>
              <a:rPr lang="ru-RU" sz="2000" b="1">
                <a:latin typeface="Constantia" pitchFamily="18" charset="0"/>
              </a:rPr>
              <a:t>    Жизнь Татьяны—это замечательная история воспитания в себе характера,  который создавался в уроках жизни.</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68313" y="765175"/>
            <a:ext cx="8447087" cy="1584325"/>
          </a:xfrm>
        </p:spPr>
        <p:txBody>
          <a:bodyPr/>
          <a:lstStyle/>
          <a:p>
            <a:pPr algn="ctr" eaLnBrk="1" hangingPunct="1"/>
            <a:r>
              <a:rPr lang="ru-RU" sz="3600" b="1" smtClean="0">
                <a:solidFill>
                  <a:schemeClr val="tx1"/>
                </a:solidFill>
                <a:latin typeface="Monotype Corsiva" pitchFamily="66" charset="0"/>
              </a:rPr>
              <a:t>1. Литературное направление, к которому можно отнести роман А.С.Пушкина «Евгений Онегин»?</a:t>
            </a:r>
          </a:p>
        </p:txBody>
      </p:sp>
      <p:sp>
        <p:nvSpPr>
          <p:cNvPr id="4099" name="Rectangle 3"/>
          <p:cNvSpPr>
            <a:spLocks noGrp="1" noChangeArrowheads="1"/>
          </p:cNvSpPr>
          <p:nvPr>
            <p:ph idx="1"/>
          </p:nvPr>
        </p:nvSpPr>
        <p:spPr>
          <a:xfrm>
            <a:off x="611188" y="2708275"/>
            <a:ext cx="8229600" cy="3330575"/>
          </a:xfrm>
        </p:spPr>
        <p:txBody>
          <a:bodyPr>
            <a:normAutofit/>
          </a:bodyPr>
          <a:lstStyle/>
          <a:p>
            <a:pPr marL="609600" indent="-609600" algn="ctr" eaLnBrk="1" fontAlgn="auto" hangingPunct="1">
              <a:spcAft>
                <a:spcPts val="0"/>
              </a:spcAft>
              <a:buClr>
                <a:schemeClr val="accent3"/>
              </a:buClr>
              <a:buFont typeface="Wingdings" pitchFamily="2" charset="2"/>
              <a:buAutoNum type="arabicPeriod"/>
              <a:defRPr/>
            </a:pPr>
            <a:r>
              <a:rPr lang="ru-RU" sz="3600" b="1" dirty="0" smtClean="0">
                <a:solidFill>
                  <a:srgbClr val="FF0000"/>
                </a:solidFill>
                <a:latin typeface="Monotype Corsiva" pitchFamily="66" charset="0"/>
              </a:rPr>
              <a:t>Классицизм</a:t>
            </a:r>
          </a:p>
          <a:p>
            <a:pPr marL="609600" indent="-609600" algn="ctr" eaLnBrk="1" fontAlgn="auto" hangingPunct="1">
              <a:spcAft>
                <a:spcPts val="0"/>
              </a:spcAft>
              <a:buClr>
                <a:schemeClr val="accent3"/>
              </a:buClr>
              <a:buFont typeface="Wingdings" pitchFamily="2" charset="2"/>
              <a:buAutoNum type="arabicPeriod"/>
              <a:defRPr/>
            </a:pPr>
            <a:r>
              <a:rPr lang="ru-RU" sz="3600" b="1" dirty="0" smtClean="0">
                <a:solidFill>
                  <a:srgbClr val="FF0000"/>
                </a:solidFill>
                <a:latin typeface="Monotype Corsiva" pitchFamily="66" charset="0"/>
              </a:rPr>
              <a:t>Сентиментализм</a:t>
            </a:r>
          </a:p>
          <a:p>
            <a:pPr marL="609600" indent="-609600" algn="ctr" eaLnBrk="1" fontAlgn="auto" hangingPunct="1">
              <a:spcAft>
                <a:spcPts val="0"/>
              </a:spcAft>
              <a:buClr>
                <a:schemeClr val="accent3"/>
              </a:buClr>
              <a:buFont typeface="Wingdings" pitchFamily="2" charset="2"/>
              <a:buAutoNum type="arabicPeriod"/>
              <a:defRPr/>
            </a:pPr>
            <a:r>
              <a:rPr lang="ru-RU" sz="3600" b="1" dirty="0" smtClean="0">
                <a:solidFill>
                  <a:srgbClr val="FF0000"/>
                </a:solidFill>
                <a:latin typeface="Monotype Corsiva" pitchFamily="66" charset="0"/>
              </a:rPr>
              <a:t>Реализм</a:t>
            </a:r>
          </a:p>
          <a:p>
            <a:pPr marL="609600" indent="-609600" algn="ctr" eaLnBrk="1" fontAlgn="auto" hangingPunct="1">
              <a:spcAft>
                <a:spcPts val="0"/>
              </a:spcAft>
              <a:buClr>
                <a:schemeClr val="accent3"/>
              </a:buClr>
              <a:buFont typeface="Wingdings" pitchFamily="2" charset="2"/>
              <a:buAutoNum type="arabicPeriod"/>
              <a:defRPr/>
            </a:pPr>
            <a:r>
              <a:rPr lang="ru-RU" sz="3600" b="1" dirty="0" smtClean="0">
                <a:solidFill>
                  <a:srgbClr val="FF0000"/>
                </a:solidFill>
                <a:latin typeface="Monotype Corsiva" pitchFamily="66" charset="0"/>
              </a:rPr>
              <a:t>Романтизм</a:t>
            </a:r>
          </a:p>
          <a:p>
            <a:pPr marL="274320" indent="-274320" algn="ctr" eaLnBrk="1" fontAlgn="auto" hangingPunct="1">
              <a:spcAft>
                <a:spcPts val="0"/>
              </a:spcAft>
              <a:buClr>
                <a:schemeClr val="accent3"/>
              </a:buClr>
              <a:buFont typeface="Wingdings 2"/>
              <a:buChar char=""/>
              <a:defRPr/>
            </a:pPr>
            <a:endParaRPr lang="ru-RU" b="1" dirty="0" smtClean="0">
              <a:solidFill>
                <a:srgbClr val="663300"/>
              </a:solidFill>
              <a:latin typeface="Bookman Old Style" pitchFamily="18"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5539" name="Прямоугольник 2"/>
          <p:cNvSpPr>
            <a:spLocks noChangeArrowheads="1"/>
          </p:cNvSpPr>
          <p:nvPr/>
        </p:nvSpPr>
        <p:spPr bwMode="auto">
          <a:xfrm>
            <a:off x="4140200" y="476250"/>
            <a:ext cx="4319588" cy="5356225"/>
          </a:xfrm>
          <a:prstGeom prst="rect">
            <a:avLst/>
          </a:prstGeom>
          <a:noFill/>
          <a:ln w="9525">
            <a:noFill/>
            <a:miter lim="800000"/>
            <a:headEnd/>
            <a:tailEnd/>
          </a:ln>
        </p:spPr>
        <p:txBody>
          <a:bodyPr>
            <a:spAutoFit/>
          </a:bodyPr>
          <a:lstStyle/>
          <a:p>
            <a:pPr algn="ctr"/>
            <a:r>
              <a:rPr lang="ru-RU" b="1">
                <a:latin typeface="Constantia" pitchFamily="18" charset="0"/>
              </a:rPr>
              <a:t>Татьяна, скромная, молчаливая, превратилась в «Величавую и небрежную  законодательницу зал». Она преобразила «бездушный мир», в «маскарад»</a:t>
            </a:r>
          </a:p>
          <a:p>
            <a:pPr algn="ctr"/>
            <a:r>
              <a:rPr lang="ru-RU" b="1">
                <a:latin typeface="Constantia" pitchFamily="18" charset="0"/>
              </a:rPr>
              <a:t> Петербурга она привнесла свою простоту и естественность. Онегин возвращается в свет, где видит повзрослевшую Татьяну. Он влюбляется безумно в светскую даму, которая вежливо его игнорирует. Ослабевший, он пишет письмо: </a:t>
            </a:r>
            <a:r>
              <a:rPr lang="ru-RU" b="1" i="1">
                <a:latin typeface="Constantia" pitchFamily="18" charset="0"/>
              </a:rPr>
              <a:t>«Но чтоб продлилась жизнь моя, / Я утром должен быть уверен, /Что с вами днем увижусь я»</a:t>
            </a:r>
            <a:r>
              <a:rPr lang="ru-RU" b="1">
                <a:latin typeface="Constantia" pitchFamily="18" charset="0"/>
              </a:rPr>
              <a:t> .Нежданно приезжает к Татьяне и застает её плачущей над своим письмом. </a:t>
            </a:r>
            <a:r>
              <a:rPr lang="ru-RU" b="1" i="1">
                <a:latin typeface="Constantia" pitchFamily="18" charset="0"/>
              </a:rPr>
              <a:t>«Но я другому отдана; Я буду век ему верна»</a:t>
            </a:r>
            <a:r>
              <a:rPr lang="ru-RU" b="1">
                <a:latin typeface="Constantia" pitchFamily="18" charset="0"/>
              </a:rPr>
              <a:t>, говорит она.</a:t>
            </a:r>
          </a:p>
        </p:txBody>
      </p:sp>
      <p:pic>
        <p:nvPicPr>
          <p:cNvPr id="65540" name="Рисунок 3" descr="Eugene Onegin (Samokish-Sudkovskaya) 08a.jpg">
            <a:hlinkClick r:id="rId3"/>
          </p:cNvPr>
          <p:cNvPicPr>
            <a:picLocks noChangeAspect="1" noChangeArrowheads="1"/>
          </p:cNvPicPr>
          <p:nvPr/>
        </p:nvPicPr>
        <p:blipFill>
          <a:blip r:embed="rId4"/>
          <a:srcRect/>
          <a:stretch>
            <a:fillRect/>
          </a:stretch>
        </p:blipFill>
        <p:spPr bwMode="auto">
          <a:xfrm>
            <a:off x="755650" y="908050"/>
            <a:ext cx="3311525" cy="4537075"/>
          </a:xfrm>
          <a:prstGeom prst="rect">
            <a:avLst/>
          </a:prstGeom>
          <a:noFill/>
          <a:ln w="9525">
            <a:solidFill>
              <a:srgbClr val="FFFF00"/>
            </a:solid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6563" name="Прямоугольник 2"/>
          <p:cNvSpPr>
            <a:spLocks noChangeArrowheads="1"/>
          </p:cNvSpPr>
          <p:nvPr/>
        </p:nvSpPr>
        <p:spPr bwMode="auto">
          <a:xfrm>
            <a:off x="900113" y="549275"/>
            <a:ext cx="3816350" cy="4800600"/>
          </a:xfrm>
          <a:prstGeom prst="rect">
            <a:avLst/>
          </a:prstGeom>
          <a:noFill/>
          <a:ln w="9525">
            <a:noFill/>
            <a:miter lim="800000"/>
            <a:headEnd/>
            <a:tailEnd/>
          </a:ln>
        </p:spPr>
        <p:txBody>
          <a:bodyPr>
            <a:spAutoFit/>
          </a:bodyPr>
          <a:lstStyle/>
          <a:p>
            <a:r>
              <a:rPr lang="ru-RU" b="1">
                <a:latin typeface="Constantia" pitchFamily="18" charset="0"/>
              </a:rPr>
              <a:t> Судьба Татьяны трагична. Жизнь принесла ей много разочарований, она не нашла в жизни того, к чему стремилась, но не изменила себе. Это очень цельный, сильный, волевой женский характер. </a:t>
            </a:r>
            <a:br>
              <a:rPr lang="ru-RU" b="1">
                <a:latin typeface="Constantia" pitchFamily="18" charset="0"/>
              </a:rPr>
            </a:br>
            <a:r>
              <a:rPr lang="ru-RU" b="1">
                <a:latin typeface="Constantia" pitchFamily="18" charset="0"/>
              </a:rPr>
              <a:t>    Татьяна является для поэта идеалом женщины, и он этого не скрывает: “Простите мне: я так люблю Татьяну милую мою...” В последней строфе романа читаем строки: “А та, с которой образован Татьяны милый идеал... О много, много рок отъял”. А. С. Пушкин восхищается своей героиней. </a:t>
            </a:r>
          </a:p>
        </p:txBody>
      </p:sp>
      <p:pic>
        <p:nvPicPr>
          <p:cNvPr id="4" name="Picture 3" descr="833468607"/>
          <p:cNvPicPr>
            <a:picLocks noGrp="1" noChangeAspect="1" noChangeArrowheads="1"/>
          </p:cNvPicPr>
          <p:nvPr>
            <p:ph sz="half" idx="1"/>
          </p:nvPr>
        </p:nvPicPr>
        <p:blipFill>
          <a:blip r:embed="rId3"/>
          <a:srcRect/>
          <a:stretch>
            <a:fillRect/>
          </a:stretch>
        </p:blipFill>
        <p:spPr>
          <a:xfrm>
            <a:off x="4643438" y="836613"/>
            <a:ext cx="3390900" cy="4357687"/>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7587" name="TextBox 2"/>
          <p:cNvSpPr txBox="1">
            <a:spLocks noChangeArrowheads="1"/>
          </p:cNvSpPr>
          <p:nvPr/>
        </p:nvSpPr>
        <p:spPr bwMode="auto">
          <a:xfrm>
            <a:off x="1692275" y="404813"/>
            <a:ext cx="6192838" cy="584200"/>
          </a:xfrm>
          <a:prstGeom prst="rect">
            <a:avLst/>
          </a:prstGeom>
          <a:noFill/>
          <a:ln w="9525">
            <a:noFill/>
            <a:miter lim="800000"/>
            <a:headEnd/>
            <a:tailEnd/>
          </a:ln>
        </p:spPr>
        <p:txBody>
          <a:bodyPr>
            <a:spAutoFit/>
          </a:bodyPr>
          <a:lstStyle/>
          <a:p>
            <a:pPr algn="ctr"/>
            <a:r>
              <a:rPr lang="ru-RU" sz="3200" b="1">
                <a:solidFill>
                  <a:srgbClr val="FF0000"/>
                </a:solidFill>
                <a:latin typeface="Constantia" pitchFamily="18" charset="0"/>
              </a:rPr>
              <a:t>ОБРАЗ АВТОРА</a:t>
            </a:r>
          </a:p>
        </p:txBody>
      </p:sp>
      <p:sp>
        <p:nvSpPr>
          <p:cNvPr id="4" name="Прямоугольник 3"/>
          <p:cNvSpPr/>
          <p:nvPr/>
        </p:nvSpPr>
        <p:spPr>
          <a:xfrm>
            <a:off x="4284663" y="981075"/>
            <a:ext cx="4175125" cy="4800600"/>
          </a:xfrm>
          <a:prstGeom prst="rect">
            <a:avLst/>
          </a:prstGeom>
        </p:spPr>
        <p:txBody>
          <a:bodyPr>
            <a:spAutoFit/>
          </a:bodyPr>
          <a:lstStyle/>
          <a:p>
            <a:pPr algn="ctr" fontAlgn="auto">
              <a:lnSpc>
                <a:spcPct val="90000"/>
              </a:lnSpc>
              <a:spcBef>
                <a:spcPts val="0"/>
              </a:spcBef>
              <a:spcAft>
                <a:spcPts val="0"/>
              </a:spcAft>
              <a:defRPr/>
            </a:pPr>
            <a:r>
              <a:rPr lang="ru-RU" sz="2000" b="1" dirty="0">
                <a:solidFill>
                  <a:srgbClr val="990000"/>
                </a:solidFill>
                <a:effectLst>
                  <a:outerShdw blurRad="38100" dist="38100" dir="2700000" algn="tl">
                    <a:srgbClr val="000000"/>
                  </a:outerShdw>
                </a:effectLst>
                <a:latin typeface="+mn-lt"/>
                <a:cs typeface="+mn-cs"/>
              </a:rPr>
              <a:t>Образ автора – художественный образ, созданный писателем и выражающий в произведении его мысли, чувства.</a:t>
            </a:r>
            <a:endParaRPr lang="en-US" sz="2000" b="1" dirty="0">
              <a:solidFill>
                <a:srgbClr val="990000"/>
              </a:solidFill>
              <a:effectLst>
                <a:outerShdw blurRad="38100" dist="38100" dir="2700000" algn="tl">
                  <a:srgbClr val="000000"/>
                </a:outerShdw>
              </a:effectLst>
              <a:latin typeface="+mn-lt"/>
              <a:cs typeface="+mn-cs"/>
            </a:endParaRPr>
          </a:p>
          <a:p>
            <a:pPr algn="ctr" fontAlgn="auto">
              <a:lnSpc>
                <a:spcPct val="90000"/>
              </a:lnSpc>
              <a:spcBef>
                <a:spcPts val="0"/>
              </a:spcBef>
              <a:spcAft>
                <a:spcPts val="0"/>
              </a:spcAft>
              <a:defRPr/>
            </a:pPr>
            <a:endParaRPr lang="ru-RU" sz="2000" b="1" dirty="0">
              <a:solidFill>
                <a:srgbClr val="990000"/>
              </a:solidFill>
              <a:effectLst>
                <a:outerShdw blurRad="38100" dist="38100" dir="2700000" algn="tl">
                  <a:srgbClr val="000000"/>
                </a:outerShdw>
              </a:effectLst>
              <a:latin typeface="+mn-lt"/>
              <a:cs typeface="+mn-cs"/>
            </a:endParaRPr>
          </a:p>
          <a:p>
            <a:pPr algn="ctr" fontAlgn="auto">
              <a:lnSpc>
                <a:spcPct val="90000"/>
              </a:lnSpc>
              <a:spcBef>
                <a:spcPts val="0"/>
              </a:spcBef>
              <a:spcAft>
                <a:spcPts val="0"/>
              </a:spcAft>
              <a:defRPr/>
            </a:pPr>
            <a:r>
              <a:rPr lang="ru-RU" sz="2000" b="1" dirty="0">
                <a:effectLst>
                  <a:outerShdw blurRad="38100" dist="38100" dir="2700000" algn="tl">
                    <a:srgbClr val="FFFFFF"/>
                  </a:outerShdw>
                </a:effectLst>
                <a:latin typeface="+mn-lt"/>
                <a:cs typeface="+mn-cs"/>
              </a:rPr>
              <a:t>С помощью образа автора в романе А.С.Пушкине «Евгений Онегин» вводится множество лирических отступлений, которые придают произведению энциклопедичность, всеохватность, широту, а также образ автора помогает Пушкину выразить свое отношение к героям романа.</a:t>
            </a:r>
            <a:endParaRPr lang="en-US" sz="2000" b="1" dirty="0">
              <a:effectLst>
                <a:outerShdw blurRad="38100" dist="38100" dir="2700000" algn="tl">
                  <a:srgbClr val="FFFFFF"/>
                </a:outerShdw>
              </a:effectLst>
              <a:latin typeface="+mn-lt"/>
              <a:cs typeface="+mn-cs"/>
            </a:endParaRPr>
          </a:p>
        </p:txBody>
      </p:sp>
      <p:pic>
        <p:nvPicPr>
          <p:cNvPr id="5" name="Picture 6" descr="004"/>
          <p:cNvPicPr>
            <a:picLocks noGrp="1" noChangeAspect="1" noChangeArrowheads="1"/>
          </p:cNvPicPr>
          <p:nvPr>
            <p:ph sz="half" idx="4294967295"/>
          </p:nvPr>
        </p:nvPicPr>
        <p:blipFill>
          <a:blip r:embed="rId3"/>
          <a:srcRect/>
          <a:stretch>
            <a:fillRect/>
          </a:stretch>
        </p:blipFill>
        <p:spPr>
          <a:xfrm>
            <a:off x="1187450" y="1268413"/>
            <a:ext cx="2990850" cy="41703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Прямоугольник 2"/>
          <p:cNvSpPr/>
          <p:nvPr/>
        </p:nvSpPr>
        <p:spPr>
          <a:xfrm>
            <a:off x="1258888" y="549275"/>
            <a:ext cx="6626225" cy="977900"/>
          </a:xfrm>
          <a:prstGeom prst="rect">
            <a:avLst/>
          </a:prstGeom>
        </p:spPr>
        <p:txBody>
          <a:bodyPr>
            <a:spAutoFit/>
          </a:bodyPr>
          <a:lstStyle/>
          <a:p>
            <a:pPr algn="ctr" fontAlgn="auto">
              <a:lnSpc>
                <a:spcPct val="90000"/>
              </a:lnSpc>
              <a:spcBef>
                <a:spcPts val="0"/>
              </a:spcBef>
              <a:spcAft>
                <a:spcPts val="0"/>
              </a:spcAft>
              <a:defRPr/>
            </a:pPr>
            <a:r>
              <a:rPr lang="ru-RU" sz="2400" b="1" dirty="0">
                <a:solidFill>
                  <a:srgbClr val="FF0000"/>
                </a:solidFill>
                <a:effectLst>
                  <a:outerShdw blurRad="38100" dist="38100" dir="2700000" algn="tl">
                    <a:srgbClr val="000000"/>
                  </a:outerShdw>
                </a:effectLst>
                <a:latin typeface="+mn-lt"/>
                <a:cs typeface="+mn-cs"/>
              </a:rPr>
              <a:t>Лирическое отступление</a:t>
            </a:r>
            <a:r>
              <a:rPr lang="en-US" sz="2400" b="1" dirty="0">
                <a:solidFill>
                  <a:srgbClr val="FF0000"/>
                </a:solidFill>
                <a:effectLst>
                  <a:outerShdw blurRad="38100" dist="38100" dir="2700000" algn="tl">
                    <a:srgbClr val="000000"/>
                  </a:outerShdw>
                </a:effectLst>
                <a:latin typeface="+mn-lt"/>
                <a:cs typeface="+mn-cs"/>
              </a:rPr>
              <a:t> </a:t>
            </a:r>
            <a:r>
              <a:rPr lang="ru-RU" sz="2400" b="1" dirty="0">
                <a:solidFill>
                  <a:srgbClr val="FF0000"/>
                </a:solidFill>
                <a:effectLst>
                  <a:outerShdw blurRad="38100" dist="38100" dir="2700000" algn="tl">
                    <a:srgbClr val="FFFFFF"/>
                  </a:outerShdw>
                </a:effectLst>
                <a:latin typeface="+mn-lt"/>
                <a:cs typeface="+mn-cs"/>
              </a:rPr>
              <a:t> </a:t>
            </a:r>
            <a:r>
              <a:rPr lang="ru-RU" sz="2000" b="1" dirty="0">
                <a:effectLst>
                  <a:outerShdw blurRad="38100" dist="38100" dir="2700000" algn="tl">
                    <a:srgbClr val="000000"/>
                  </a:outerShdw>
                </a:effectLst>
                <a:latin typeface="+mn-lt"/>
                <a:cs typeface="+mn-cs"/>
              </a:rPr>
              <a:t>– </a:t>
            </a:r>
            <a:r>
              <a:rPr lang="en-US" sz="2000" b="1" dirty="0">
                <a:effectLst>
                  <a:outerShdw blurRad="38100" dist="38100" dir="2700000" algn="tl">
                    <a:srgbClr val="000000"/>
                  </a:outerShdw>
                </a:effectLst>
                <a:latin typeface="+mn-lt"/>
                <a:cs typeface="+mn-cs"/>
              </a:rPr>
              <a:t> </a:t>
            </a:r>
            <a:r>
              <a:rPr lang="ru-RU" sz="2000" b="1" dirty="0">
                <a:effectLst>
                  <a:outerShdw blurRad="38100" dist="38100" dir="2700000" algn="tl">
                    <a:srgbClr val="000000"/>
                  </a:outerShdw>
                </a:effectLst>
                <a:latin typeface="+mn-lt"/>
                <a:cs typeface="+mn-cs"/>
              </a:rPr>
              <a:t>отступление от непосредственного сюжета в литературном произведении.</a:t>
            </a:r>
          </a:p>
        </p:txBody>
      </p:sp>
      <p:sp>
        <p:nvSpPr>
          <p:cNvPr id="5" name="Прямоугольник 4"/>
          <p:cNvSpPr/>
          <p:nvPr/>
        </p:nvSpPr>
        <p:spPr>
          <a:xfrm>
            <a:off x="1547813" y="1557338"/>
            <a:ext cx="6264275" cy="646112"/>
          </a:xfrm>
          <a:prstGeom prst="rect">
            <a:avLst/>
          </a:prstGeom>
        </p:spPr>
        <p:txBody>
          <a:bodyPr>
            <a:spAutoFit/>
          </a:bodyPr>
          <a:lstStyle/>
          <a:p>
            <a:pPr algn="ctr" fontAlgn="auto">
              <a:lnSpc>
                <a:spcPct val="90000"/>
              </a:lnSpc>
              <a:spcBef>
                <a:spcPts val="0"/>
              </a:spcBef>
              <a:spcAft>
                <a:spcPts val="0"/>
              </a:spcAft>
              <a:defRPr/>
            </a:pPr>
            <a:r>
              <a:rPr lang="ru-RU" sz="2000" b="1" dirty="0">
                <a:effectLst>
                  <a:outerShdw blurRad="38100" dist="38100" dir="2700000" algn="tl">
                    <a:srgbClr val="000000"/>
                  </a:outerShdw>
                </a:effectLst>
                <a:latin typeface="+mn-lt"/>
                <a:cs typeface="+mn-cs"/>
              </a:rPr>
              <a:t>Лирические отступления придают роману глубину, всеохватность, широту.</a:t>
            </a:r>
          </a:p>
        </p:txBody>
      </p:sp>
      <p:pic>
        <p:nvPicPr>
          <p:cNvPr id="68613" name="Picture 2" descr="http://www.knigisosklada.ru/images/books/2937/big/2937030.jpg"/>
          <p:cNvPicPr>
            <a:picLocks noChangeAspect="1" noChangeArrowheads="1"/>
          </p:cNvPicPr>
          <p:nvPr/>
        </p:nvPicPr>
        <p:blipFill>
          <a:blip r:embed="rId3"/>
          <a:srcRect/>
          <a:stretch>
            <a:fillRect/>
          </a:stretch>
        </p:blipFill>
        <p:spPr bwMode="auto">
          <a:xfrm>
            <a:off x="1331913" y="2376488"/>
            <a:ext cx="2376487" cy="3097212"/>
          </a:xfrm>
          <a:prstGeom prst="rect">
            <a:avLst/>
          </a:prstGeom>
          <a:noFill/>
          <a:ln w="9525">
            <a:noFill/>
            <a:miter lim="800000"/>
            <a:headEnd/>
            <a:tailEnd/>
          </a:ln>
        </p:spPr>
      </p:pic>
      <p:pic>
        <p:nvPicPr>
          <p:cNvPr id="7" name="Picture 5" descr="Рисунок4"/>
          <p:cNvPicPr>
            <a:picLocks noChangeAspect="1" noChangeArrowheads="1"/>
          </p:cNvPicPr>
          <p:nvPr/>
        </p:nvPicPr>
        <p:blipFill>
          <a:blip r:embed="rId4"/>
          <a:srcRect/>
          <a:stretch>
            <a:fillRect/>
          </a:stretch>
        </p:blipFill>
        <p:spPr bwMode="auto">
          <a:xfrm>
            <a:off x="4787900" y="2492375"/>
            <a:ext cx="2663825" cy="28209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3" name="Rectangle 3"/>
          <p:cNvSpPr txBox="1">
            <a:spLocks noChangeArrowheads="1"/>
          </p:cNvSpPr>
          <p:nvPr/>
        </p:nvSpPr>
        <p:spPr>
          <a:xfrm>
            <a:off x="900113" y="1484313"/>
            <a:ext cx="7797800" cy="4238625"/>
          </a:xfrm>
          <a:prstGeom prst="rect">
            <a:avLst/>
          </a:prstGeom>
        </p:spPr>
        <p:txBody>
          <a:bodyPr>
            <a:normAutofit fontScale="92500"/>
          </a:bodyPr>
          <a:lstStyle/>
          <a:p>
            <a:pPr marL="274320" indent="-274320" fontAlgn="auto">
              <a:spcBef>
                <a:spcPct val="20000"/>
              </a:spcBef>
              <a:spcAft>
                <a:spcPts val="0"/>
              </a:spcAft>
              <a:buClr>
                <a:schemeClr val="accent3"/>
              </a:buClr>
              <a:buSzPct val="95000"/>
              <a:buFont typeface="Wingdings 2"/>
              <a:buChar char=""/>
              <a:defRPr/>
            </a:pPr>
            <a:r>
              <a:rPr lang="ru-RU" sz="2600" b="1" dirty="0">
                <a:latin typeface="+mn-lt"/>
                <a:cs typeface="+mn-cs"/>
              </a:rPr>
              <a:t>Размышления о собственной судьбе (автобиографические лирические отступления).</a:t>
            </a:r>
          </a:p>
          <a:p>
            <a:pPr marL="274320" indent="-274320" fontAlgn="auto">
              <a:spcBef>
                <a:spcPct val="20000"/>
              </a:spcBef>
              <a:spcAft>
                <a:spcPts val="0"/>
              </a:spcAft>
              <a:buClr>
                <a:schemeClr val="accent3"/>
              </a:buClr>
              <a:buSzPct val="95000"/>
              <a:buFont typeface="Wingdings 2"/>
              <a:buChar char=""/>
              <a:defRPr/>
            </a:pPr>
            <a:r>
              <a:rPr lang="ru-RU" sz="2600" b="1" dirty="0">
                <a:latin typeface="+mn-lt"/>
                <a:cs typeface="+mn-cs"/>
              </a:rPr>
              <a:t>Размышления об искусстве, его роли.</a:t>
            </a:r>
          </a:p>
          <a:p>
            <a:pPr marL="274320" indent="-274320" fontAlgn="auto">
              <a:spcBef>
                <a:spcPct val="20000"/>
              </a:spcBef>
              <a:spcAft>
                <a:spcPts val="0"/>
              </a:spcAft>
              <a:buClr>
                <a:schemeClr val="accent3"/>
              </a:buClr>
              <a:buSzPct val="95000"/>
              <a:buFont typeface="Wingdings 2"/>
              <a:buChar char=""/>
              <a:defRPr/>
            </a:pPr>
            <a:r>
              <a:rPr lang="ru-RU" sz="2600" b="1" dirty="0">
                <a:latin typeface="+mn-lt"/>
                <a:cs typeface="+mn-cs"/>
              </a:rPr>
              <a:t>Оценка автором литературных направлений.</a:t>
            </a:r>
          </a:p>
          <a:p>
            <a:pPr marL="274320" indent="-274320" fontAlgn="auto">
              <a:spcBef>
                <a:spcPct val="20000"/>
              </a:spcBef>
              <a:spcAft>
                <a:spcPts val="0"/>
              </a:spcAft>
              <a:buClr>
                <a:schemeClr val="accent3"/>
              </a:buClr>
              <a:buSzPct val="95000"/>
              <a:buFont typeface="Wingdings 2"/>
              <a:buChar char=""/>
              <a:defRPr/>
            </a:pPr>
            <a:r>
              <a:rPr lang="ru-RU" sz="2600" b="1" dirty="0">
                <a:latin typeface="+mn-lt"/>
                <a:cs typeface="+mn-cs"/>
              </a:rPr>
              <a:t>Рассуждения об экономике, политике России.</a:t>
            </a:r>
          </a:p>
          <a:p>
            <a:pPr marL="274320" indent="-274320" fontAlgn="auto">
              <a:spcBef>
                <a:spcPct val="20000"/>
              </a:spcBef>
              <a:spcAft>
                <a:spcPts val="0"/>
              </a:spcAft>
              <a:buClr>
                <a:schemeClr val="accent3"/>
              </a:buClr>
              <a:buSzPct val="95000"/>
              <a:buFont typeface="Wingdings 2"/>
              <a:buChar char=""/>
              <a:defRPr/>
            </a:pPr>
            <a:r>
              <a:rPr lang="ru-RU" sz="2600" b="1" dirty="0">
                <a:latin typeface="+mn-lt"/>
                <a:cs typeface="+mn-cs"/>
              </a:rPr>
              <a:t>Рассуждения о поколении, о судьбе.</a:t>
            </a:r>
          </a:p>
          <a:p>
            <a:pPr marL="274320" indent="-274320" fontAlgn="auto">
              <a:spcBef>
                <a:spcPct val="20000"/>
              </a:spcBef>
              <a:spcAft>
                <a:spcPts val="0"/>
              </a:spcAft>
              <a:buClr>
                <a:schemeClr val="accent3"/>
              </a:buClr>
              <a:buSzPct val="95000"/>
              <a:buFont typeface="Wingdings 2"/>
              <a:buChar char=""/>
              <a:defRPr/>
            </a:pPr>
            <a:r>
              <a:rPr lang="ru-RU" sz="2600" b="1" dirty="0">
                <a:latin typeface="+mn-lt"/>
                <a:cs typeface="+mn-cs"/>
              </a:rPr>
              <a:t>Размышления о любви.</a:t>
            </a:r>
          </a:p>
          <a:p>
            <a:pPr marL="274320" indent="-274320" fontAlgn="auto">
              <a:spcBef>
                <a:spcPct val="20000"/>
              </a:spcBef>
              <a:spcAft>
                <a:spcPts val="0"/>
              </a:spcAft>
              <a:buClr>
                <a:schemeClr val="accent3"/>
              </a:buClr>
              <a:buSzPct val="95000"/>
              <a:buFont typeface="Wingdings 2"/>
              <a:buChar char=""/>
              <a:defRPr/>
            </a:pPr>
            <a:r>
              <a:rPr lang="ru-RU" sz="2600" b="1" dirty="0">
                <a:latin typeface="+mn-lt"/>
                <a:cs typeface="+mn-cs"/>
              </a:rPr>
              <a:t>Размышления о природе.</a:t>
            </a:r>
          </a:p>
        </p:txBody>
      </p:sp>
      <p:sp>
        <p:nvSpPr>
          <p:cNvPr id="4" name="Rectangle 2"/>
          <p:cNvSpPr>
            <a:spLocks noGrp="1" noChangeArrowheads="1"/>
          </p:cNvSpPr>
          <p:nvPr>
            <p:ph type="title"/>
          </p:nvPr>
        </p:nvSpPr>
        <p:spPr>
          <a:xfrm>
            <a:off x="971550" y="333375"/>
            <a:ext cx="7848600" cy="1079500"/>
          </a:xfrm>
        </p:spPr>
        <p:txBody>
          <a:bodyPr>
            <a:normAutofit fontScale="90000"/>
          </a:bodyPr>
          <a:lstStyle/>
          <a:p>
            <a:pPr algn="ctr" eaLnBrk="1" fontAlgn="auto" hangingPunct="1">
              <a:spcAft>
                <a:spcPts val="0"/>
              </a:spcAft>
              <a:defRPr/>
            </a:pPr>
            <a:r>
              <a:rPr lang="ru-RU" sz="4000" b="1" dirty="0" smtClean="0">
                <a:solidFill>
                  <a:srgbClr val="FF0000"/>
                </a:solidFill>
                <a:effectLst>
                  <a:outerShdw blurRad="38100" dist="38100" dir="2700000" algn="tl">
                    <a:srgbClr val="FFFFFF"/>
                  </a:outerShdw>
                </a:effectLst>
                <a:latin typeface="Arial Black" pitchFamily="34" charset="0"/>
              </a:rPr>
              <a:t>Тематика лирических отступлений</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0659" name="Прямоугольник 2"/>
          <p:cNvSpPr>
            <a:spLocks noChangeArrowheads="1"/>
          </p:cNvSpPr>
          <p:nvPr/>
        </p:nvSpPr>
        <p:spPr bwMode="auto">
          <a:xfrm>
            <a:off x="1258888" y="765175"/>
            <a:ext cx="6626225" cy="4524375"/>
          </a:xfrm>
          <a:prstGeom prst="rect">
            <a:avLst/>
          </a:prstGeom>
          <a:noFill/>
          <a:ln w="9525">
            <a:noFill/>
            <a:miter lim="800000"/>
            <a:headEnd/>
            <a:tailEnd/>
          </a:ln>
        </p:spPr>
        <p:txBody>
          <a:bodyPr>
            <a:spAutoFit/>
          </a:bodyPr>
          <a:lstStyle/>
          <a:p>
            <a:pPr algn="ctr"/>
            <a:r>
              <a:rPr lang="ru-RU" sz="2400" b="1">
                <a:latin typeface="Constantia" pitchFamily="18" charset="0"/>
              </a:rPr>
              <a:t>У Пушкина автор является особым персонажем, участником событий. Это не биографический автор (творец текста), а действующее лицо. Он знаком с героями (с Онегиным даже хорошо знаком), он хранит у себя письмо Татьяны, мы узнаем что-то о его собственной жизни. Разумеется, в нем очень многое от Пушкина, но все же это не  Пушкин,  а самостоятельный литературный образ, подлежащий такому же анализу, как и другие образы действующих лиц.</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1683" name="Прямоугольник 2"/>
          <p:cNvSpPr>
            <a:spLocks noChangeArrowheads="1"/>
          </p:cNvSpPr>
          <p:nvPr/>
        </p:nvSpPr>
        <p:spPr bwMode="auto">
          <a:xfrm>
            <a:off x="900113" y="404813"/>
            <a:ext cx="3887787" cy="3416300"/>
          </a:xfrm>
          <a:prstGeom prst="rect">
            <a:avLst/>
          </a:prstGeom>
          <a:noFill/>
          <a:ln w="9525">
            <a:noFill/>
            <a:miter lim="800000"/>
            <a:headEnd/>
            <a:tailEnd/>
          </a:ln>
        </p:spPr>
        <p:txBody>
          <a:bodyPr>
            <a:spAutoFit/>
          </a:bodyPr>
          <a:lstStyle/>
          <a:p>
            <a:pPr algn="ctr"/>
            <a:r>
              <a:rPr lang="ru-RU" b="1">
                <a:latin typeface="Constantia" pitchFamily="18" charset="0"/>
              </a:rPr>
              <a:t>Отношение автора к героям выражено прямо, непосредственно: «Онегин, добрый мой приятель…», «Татьяна, милая Татьяна!», «Мой бедный Ленский!» Вместе с тем автор устанавливает четкую границу между собой и героями, неоднократно подчеркивая отличие, существующее между его и их мировосприятием, взглядами на жизнь, людей.</a:t>
            </a:r>
          </a:p>
        </p:txBody>
      </p:sp>
      <p:pic>
        <p:nvPicPr>
          <p:cNvPr id="71684" name="Picture 4" descr="042d2ae4c6a2"/>
          <p:cNvPicPr>
            <a:picLocks noGrp="1" noChangeAspect="1" noChangeArrowheads="1"/>
          </p:cNvPicPr>
          <p:nvPr>
            <p:ph sz="half" idx="4294967295"/>
          </p:nvPr>
        </p:nvPicPr>
        <p:blipFill>
          <a:blip r:embed="rId3"/>
          <a:srcRect/>
          <a:stretch>
            <a:fillRect/>
          </a:stretch>
        </p:blipFill>
        <p:spPr>
          <a:xfrm>
            <a:off x="5003800" y="549275"/>
            <a:ext cx="3263900" cy="4051300"/>
          </a:xfrm>
        </p:spPr>
      </p:pic>
      <p:pic>
        <p:nvPicPr>
          <p:cNvPr id="5" name="Picture 8" descr="Картинка 34 из 16461">
            <a:hlinkClick r:id="rId4"/>
          </p:cNvPr>
          <p:cNvPicPr>
            <a:picLocks noChangeAspect="1" noChangeArrowheads="1"/>
          </p:cNvPicPr>
          <p:nvPr/>
        </p:nvPicPr>
        <p:blipFill>
          <a:blip r:embed="rId5"/>
          <a:srcRect/>
          <a:stretch>
            <a:fillRect/>
          </a:stretch>
        </p:blipFill>
        <p:spPr bwMode="auto">
          <a:xfrm>
            <a:off x="1619250" y="3789363"/>
            <a:ext cx="3960813" cy="34671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3000" fill="hold"/>
                                        <p:tgtEl>
                                          <p:spTgt spid="5"/>
                                        </p:tgtEl>
                                        <p:attrNameLst>
                                          <p:attrName>ppt_w</p:attrName>
                                        </p:attrNameLst>
                                      </p:cBhvr>
                                      <p:tavLst>
                                        <p:tav tm="0">
                                          <p:val>
                                            <p:fltVal val="0"/>
                                          </p:val>
                                        </p:tav>
                                        <p:tav tm="100000">
                                          <p:val>
                                            <p:strVal val="#ppt_w"/>
                                          </p:val>
                                        </p:tav>
                                      </p:tavLst>
                                    </p:anim>
                                    <p:anim calcmode="lin" valueType="num">
                                      <p:cBhvr>
                                        <p:cTn id="8" dur="3000" fill="hold"/>
                                        <p:tgtEl>
                                          <p:spTgt spid="5"/>
                                        </p:tgtEl>
                                        <p:attrNameLst>
                                          <p:attrName>ppt_h</p:attrName>
                                        </p:attrNameLst>
                                      </p:cBhvr>
                                      <p:tavLst>
                                        <p:tav tm="0">
                                          <p:val>
                                            <p:fltVal val="0"/>
                                          </p:val>
                                        </p:tav>
                                        <p:tav tm="100000">
                                          <p:val>
                                            <p:strVal val="#ppt_h"/>
                                          </p:val>
                                        </p:tav>
                                      </p:tavLst>
                                    </p:anim>
                                    <p:anim calcmode="lin" valueType="num">
                                      <p:cBhvr>
                                        <p:cTn id="9" dur="3000" fill="hold"/>
                                        <p:tgtEl>
                                          <p:spTgt spid="5"/>
                                        </p:tgtEl>
                                        <p:attrNameLst>
                                          <p:attrName>style.rotation</p:attrName>
                                        </p:attrNameLst>
                                      </p:cBhvr>
                                      <p:tavLst>
                                        <p:tav tm="0">
                                          <p:val>
                                            <p:fltVal val="90"/>
                                          </p:val>
                                        </p:tav>
                                        <p:tav tm="100000">
                                          <p:val>
                                            <p:fltVal val="0"/>
                                          </p:val>
                                        </p:tav>
                                      </p:tavLst>
                                    </p:anim>
                                    <p:animEffect transition="in" filter="fade">
                                      <p:cBhvr>
                                        <p:cTn id="10"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2707" name="Прямоугольник 2"/>
          <p:cNvSpPr>
            <a:spLocks noChangeArrowheads="1"/>
          </p:cNvSpPr>
          <p:nvPr/>
        </p:nvSpPr>
        <p:spPr bwMode="auto">
          <a:xfrm>
            <a:off x="900113" y="3213100"/>
            <a:ext cx="7272337" cy="2554288"/>
          </a:xfrm>
          <a:prstGeom prst="rect">
            <a:avLst/>
          </a:prstGeom>
          <a:noFill/>
          <a:ln w="9525">
            <a:noFill/>
            <a:miter lim="800000"/>
            <a:headEnd/>
            <a:tailEnd/>
          </a:ln>
        </p:spPr>
        <p:txBody>
          <a:bodyPr>
            <a:spAutoFit/>
          </a:bodyPr>
          <a:lstStyle/>
          <a:p>
            <a:pPr algn="ctr"/>
            <a:r>
              <a:rPr lang="ru-RU" sz="2000" b="1">
                <a:latin typeface="Constantia" pitchFamily="18" charset="0"/>
              </a:rPr>
              <a:t>В истории русской литературы «Евгений Онегин» не только первый роман в стихах, но и первый реалистический роман. Впервые в литературном произведении так полно и последовательно был осуществлен принцип реалистического повествования: показ влияния среды на человека, восприятие личности в широком контексте социально-исторических обстоятельств.</a:t>
            </a:r>
          </a:p>
        </p:txBody>
      </p:sp>
      <p:pic>
        <p:nvPicPr>
          <p:cNvPr id="72708" name="Picture 2" descr="http://cs623225.vk.me/v623225687/313ce/56d5jR9H5h8.jpg"/>
          <p:cNvPicPr>
            <a:picLocks noChangeAspect="1" noChangeArrowheads="1"/>
          </p:cNvPicPr>
          <p:nvPr/>
        </p:nvPicPr>
        <p:blipFill>
          <a:blip r:embed="rId3"/>
          <a:srcRect/>
          <a:stretch>
            <a:fillRect/>
          </a:stretch>
        </p:blipFill>
        <p:spPr bwMode="auto">
          <a:xfrm>
            <a:off x="1908175" y="404813"/>
            <a:ext cx="1892300" cy="2735262"/>
          </a:xfrm>
          <a:prstGeom prst="rect">
            <a:avLst/>
          </a:prstGeom>
          <a:noFill/>
          <a:ln w="9525">
            <a:noFill/>
            <a:miter lim="800000"/>
            <a:headEnd/>
            <a:tailEnd/>
          </a:ln>
        </p:spPr>
      </p:pic>
      <p:pic>
        <p:nvPicPr>
          <p:cNvPr id="5" name="Picture 4" descr="Рисунок3"/>
          <p:cNvPicPr>
            <a:picLocks noGrp="1" noChangeAspect="1" noChangeArrowheads="1"/>
          </p:cNvPicPr>
          <p:nvPr>
            <p:ph sz="half" idx="4294967295"/>
          </p:nvPr>
        </p:nvPicPr>
        <p:blipFill>
          <a:blip r:embed="rId4"/>
          <a:srcRect/>
          <a:stretch>
            <a:fillRect/>
          </a:stretch>
        </p:blipFill>
        <p:spPr>
          <a:xfrm>
            <a:off x="5126038" y="476250"/>
            <a:ext cx="2266950" cy="2678113"/>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3731" name="Прямоугольник 2"/>
          <p:cNvSpPr>
            <a:spLocks noChangeArrowheads="1"/>
          </p:cNvSpPr>
          <p:nvPr/>
        </p:nvSpPr>
        <p:spPr bwMode="auto">
          <a:xfrm>
            <a:off x="2435225" y="692150"/>
            <a:ext cx="3703638" cy="769938"/>
          </a:xfrm>
          <a:prstGeom prst="rect">
            <a:avLst/>
          </a:prstGeom>
          <a:noFill/>
          <a:ln w="9525">
            <a:noFill/>
            <a:miter lim="800000"/>
            <a:headEnd/>
            <a:tailEnd/>
          </a:ln>
        </p:spPr>
        <p:txBody>
          <a:bodyPr wrap="none">
            <a:spAutoFit/>
          </a:bodyPr>
          <a:lstStyle/>
          <a:p>
            <a:pPr algn="ctr"/>
            <a:r>
              <a:rPr lang="ru-RU" sz="4400" b="1">
                <a:solidFill>
                  <a:srgbClr val="FF0000"/>
                </a:solidFill>
                <a:latin typeface="Constantia" pitchFamily="18" charset="0"/>
              </a:rPr>
              <a:t>«Синквейн» </a:t>
            </a:r>
          </a:p>
        </p:txBody>
      </p:sp>
      <p:sp>
        <p:nvSpPr>
          <p:cNvPr id="73732" name="Прямоугольник 4"/>
          <p:cNvSpPr>
            <a:spLocks noChangeArrowheads="1"/>
          </p:cNvSpPr>
          <p:nvPr/>
        </p:nvSpPr>
        <p:spPr bwMode="auto">
          <a:xfrm>
            <a:off x="2339975" y="1916113"/>
            <a:ext cx="4357688" cy="769937"/>
          </a:xfrm>
          <a:prstGeom prst="rect">
            <a:avLst/>
          </a:prstGeom>
          <a:noFill/>
          <a:ln w="9525">
            <a:noFill/>
            <a:miter lim="800000"/>
            <a:headEnd/>
            <a:tailEnd/>
          </a:ln>
        </p:spPr>
        <p:txBody>
          <a:bodyPr wrap="none">
            <a:spAutoFit/>
          </a:bodyPr>
          <a:lstStyle/>
          <a:p>
            <a:pPr algn="ctr"/>
            <a:r>
              <a:rPr lang="ru-RU" sz="4400" b="1">
                <a:solidFill>
                  <a:srgbClr val="0070C0"/>
                </a:solidFill>
                <a:latin typeface="Constantia" pitchFamily="18" charset="0"/>
              </a:rPr>
              <a:t>образ Онегина</a:t>
            </a:r>
          </a:p>
        </p:txBody>
      </p:sp>
      <p:sp>
        <p:nvSpPr>
          <p:cNvPr id="73733" name="Прямоугольник 5"/>
          <p:cNvSpPr>
            <a:spLocks noChangeArrowheads="1"/>
          </p:cNvSpPr>
          <p:nvPr/>
        </p:nvSpPr>
        <p:spPr bwMode="auto">
          <a:xfrm>
            <a:off x="2339975" y="2781300"/>
            <a:ext cx="4402138" cy="768350"/>
          </a:xfrm>
          <a:prstGeom prst="rect">
            <a:avLst/>
          </a:prstGeom>
          <a:noFill/>
          <a:ln w="9525">
            <a:noFill/>
            <a:miter lim="800000"/>
            <a:headEnd/>
            <a:tailEnd/>
          </a:ln>
        </p:spPr>
        <p:txBody>
          <a:bodyPr wrap="none">
            <a:spAutoFit/>
          </a:bodyPr>
          <a:lstStyle/>
          <a:p>
            <a:pPr algn="ctr"/>
            <a:r>
              <a:rPr lang="ru-RU" sz="4400" b="1">
                <a:solidFill>
                  <a:srgbClr val="7030A0"/>
                </a:solidFill>
                <a:latin typeface="Constantia" pitchFamily="18" charset="0"/>
              </a:rPr>
              <a:t>образ Татьяны</a:t>
            </a:r>
          </a:p>
        </p:txBody>
      </p:sp>
      <p:pic>
        <p:nvPicPr>
          <p:cNvPr id="73734" name="Picture 6" descr="E:\GIF\Книги\done.gif"/>
          <p:cNvPicPr>
            <a:picLocks noChangeAspect="1" noChangeArrowheads="1"/>
          </p:cNvPicPr>
          <p:nvPr/>
        </p:nvPicPr>
        <p:blipFill>
          <a:blip r:embed="rId3"/>
          <a:srcRect/>
          <a:stretch>
            <a:fillRect/>
          </a:stretch>
        </p:blipFill>
        <p:spPr bwMode="auto">
          <a:xfrm>
            <a:off x="5292725" y="3216275"/>
            <a:ext cx="3003550" cy="25892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4755" name="Rectangle 1"/>
          <p:cNvSpPr>
            <a:spLocks noChangeArrowheads="1"/>
          </p:cNvSpPr>
          <p:nvPr/>
        </p:nvSpPr>
        <p:spPr bwMode="auto">
          <a:xfrm>
            <a:off x="1258888" y="566738"/>
            <a:ext cx="6337300" cy="708025"/>
          </a:xfrm>
          <a:prstGeom prst="rect">
            <a:avLst/>
          </a:prstGeom>
          <a:noFill/>
          <a:ln w="9525">
            <a:noFill/>
            <a:miter lim="800000"/>
            <a:headEnd/>
            <a:tailEnd/>
          </a:ln>
        </p:spPr>
        <p:txBody>
          <a:bodyPr anchor="ctr">
            <a:spAutoFit/>
          </a:bodyPr>
          <a:lstStyle/>
          <a:p>
            <a:pPr indent="90488" algn="ctr"/>
            <a:r>
              <a:rPr lang="be-BY" sz="4000" b="1">
                <a:solidFill>
                  <a:srgbClr val="FF0000"/>
                </a:solidFill>
                <a:latin typeface="Times New Roman" pitchFamily="18" charset="0"/>
                <a:ea typeface="Calibri" pitchFamily="34" charset="0"/>
                <a:cs typeface="Times New Roman" pitchFamily="18" charset="0"/>
              </a:rPr>
              <a:t>Метод “Ромашка Блума”</a:t>
            </a:r>
            <a:endParaRPr lang="be-BY" sz="4000">
              <a:solidFill>
                <a:srgbClr val="FF0000"/>
              </a:solidFill>
              <a:ea typeface="Calibri" pitchFamily="34" charset="0"/>
              <a:cs typeface="Times New Roman" pitchFamily="18" charset="0"/>
            </a:endParaRPr>
          </a:p>
        </p:txBody>
      </p:sp>
      <p:sp>
        <p:nvSpPr>
          <p:cNvPr id="74756" name="Прямоугольник 3"/>
          <p:cNvSpPr>
            <a:spLocks noChangeArrowheads="1"/>
          </p:cNvSpPr>
          <p:nvPr/>
        </p:nvSpPr>
        <p:spPr bwMode="auto">
          <a:xfrm>
            <a:off x="1116013" y="1412875"/>
            <a:ext cx="4319587" cy="3786188"/>
          </a:xfrm>
          <a:prstGeom prst="rect">
            <a:avLst/>
          </a:prstGeom>
          <a:noFill/>
          <a:ln w="9525">
            <a:noFill/>
            <a:miter lim="800000"/>
            <a:headEnd/>
            <a:tailEnd/>
          </a:ln>
        </p:spPr>
        <p:txBody>
          <a:bodyPr>
            <a:spAutoFit/>
          </a:bodyPr>
          <a:lstStyle/>
          <a:p>
            <a:pPr algn="ctr"/>
            <a:r>
              <a:rPr lang="be-BY" sz="4000" b="1">
                <a:latin typeface="Constantia" pitchFamily="18" charset="0"/>
              </a:rPr>
              <a:t>1.К какому литературному направлению можно отнести роман “Евгений Онегин”? </a:t>
            </a:r>
            <a:endParaRPr lang="ru-RU" sz="4000">
              <a:latin typeface="Constantia" pitchFamily="18" charset="0"/>
            </a:endParaRPr>
          </a:p>
        </p:txBody>
      </p:sp>
      <p:pic>
        <p:nvPicPr>
          <p:cNvPr id="74757" name="Picture 2" descr="http://www.testedich.de/quiz32/picture/pic_1372495625_9.jpg"/>
          <p:cNvPicPr>
            <a:picLocks noChangeAspect="1" noChangeArrowheads="1"/>
          </p:cNvPicPr>
          <p:nvPr/>
        </p:nvPicPr>
        <p:blipFill>
          <a:blip r:embed="rId3"/>
          <a:srcRect/>
          <a:stretch>
            <a:fillRect/>
          </a:stretch>
        </p:blipFill>
        <p:spPr bwMode="auto">
          <a:xfrm>
            <a:off x="5364163" y="1628775"/>
            <a:ext cx="3165475" cy="316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body" sz="half" idx="4294967295"/>
          </p:nvPr>
        </p:nvSpPr>
        <p:spPr>
          <a:xfrm>
            <a:off x="0" y="1600200"/>
            <a:ext cx="4038600" cy="4114800"/>
          </a:xfrm>
        </p:spPr>
        <p:txBody>
          <a:bodyPr/>
          <a:lstStyle/>
          <a:p>
            <a:pPr algn="ctr" eaLnBrk="1" hangingPunct="1">
              <a:buFontTx/>
              <a:buNone/>
            </a:pPr>
            <a:r>
              <a:rPr lang="ru-RU" sz="2800" i="1" smtClean="0">
                <a:latin typeface="Georgia" pitchFamily="18" charset="0"/>
              </a:rPr>
              <a:t> </a:t>
            </a:r>
            <a:endParaRPr lang="ru-RU" sz="2800" smtClean="0">
              <a:latin typeface="Georgia" pitchFamily="18" charset="0"/>
            </a:endParaRPr>
          </a:p>
        </p:txBody>
      </p:sp>
      <p:sp>
        <p:nvSpPr>
          <p:cNvPr id="6147" name="Rectangle 2"/>
          <p:cNvSpPr>
            <a:spLocks noGrp="1" noChangeArrowheads="1"/>
          </p:cNvSpPr>
          <p:nvPr>
            <p:ph type="title" idx="4294967295"/>
          </p:nvPr>
        </p:nvSpPr>
        <p:spPr>
          <a:xfrm>
            <a:off x="611188" y="549275"/>
            <a:ext cx="8001000" cy="1511300"/>
          </a:xfrm>
        </p:spPr>
        <p:txBody>
          <a:bodyPr>
            <a:normAutofit fontScale="90000"/>
          </a:bodyPr>
          <a:lstStyle/>
          <a:p>
            <a:pPr algn="ctr" eaLnBrk="1" fontAlgn="auto" hangingPunct="1">
              <a:spcAft>
                <a:spcPts val="0"/>
              </a:spcAft>
              <a:defRPr/>
            </a:pPr>
            <a:r>
              <a:rPr lang="ru-RU" b="1" dirty="0" smtClean="0">
                <a:solidFill>
                  <a:schemeClr val="tx1"/>
                </a:solidFill>
                <a:latin typeface="Monotype Corsiva" pitchFamily="66" charset="0"/>
              </a:rPr>
              <a:t>2.Сколько лет Пушкин создавал роман «Евгений Онегин»?</a:t>
            </a:r>
          </a:p>
        </p:txBody>
      </p:sp>
      <p:sp>
        <p:nvSpPr>
          <p:cNvPr id="11268" name="TextBox 7"/>
          <p:cNvSpPr txBox="1">
            <a:spLocks noChangeArrowheads="1"/>
          </p:cNvSpPr>
          <p:nvPr/>
        </p:nvSpPr>
        <p:spPr bwMode="auto">
          <a:xfrm>
            <a:off x="4495800" y="5791200"/>
            <a:ext cx="4500563" cy="396875"/>
          </a:xfrm>
          <a:prstGeom prst="rect">
            <a:avLst/>
          </a:prstGeom>
          <a:noFill/>
          <a:ln w="9525">
            <a:noFill/>
            <a:miter lim="800000"/>
            <a:headEnd/>
            <a:tailEnd/>
          </a:ln>
        </p:spPr>
        <p:txBody>
          <a:bodyPr>
            <a:spAutoFit/>
          </a:bodyPr>
          <a:lstStyle/>
          <a:p>
            <a:pPr algn="ctr"/>
            <a:r>
              <a:rPr lang="ru-RU" sz="2000" i="1">
                <a:latin typeface="Bookman Old Style" pitchFamily="18" charset="0"/>
              </a:rPr>
              <a:t>  </a:t>
            </a:r>
            <a:endParaRPr lang="ru-RU" sz="1600" i="1">
              <a:latin typeface="Bookman Old Style" pitchFamily="18" charset="0"/>
            </a:endParaRPr>
          </a:p>
        </p:txBody>
      </p:sp>
      <p:sp>
        <p:nvSpPr>
          <p:cNvPr id="11269" name="Прямоугольник 7"/>
          <p:cNvSpPr>
            <a:spLocks noChangeArrowheads="1"/>
          </p:cNvSpPr>
          <p:nvPr/>
        </p:nvSpPr>
        <p:spPr bwMode="auto">
          <a:xfrm>
            <a:off x="1187450" y="2636838"/>
            <a:ext cx="6629400" cy="2862262"/>
          </a:xfrm>
          <a:prstGeom prst="rect">
            <a:avLst/>
          </a:prstGeom>
          <a:noFill/>
          <a:ln w="9525">
            <a:noFill/>
            <a:miter lim="800000"/>
            <a:headEnd/>
            <a:tailEnd/>
          </a:ln>
        </p:spPr>
        <p:txBody>
          <a:bodyPr>
            <a:spAutoFit/>
          </a:bodyPr>
          <a:lstStyle/>
          <a:p>
            <a:pPr algn="ctr">
              <a:buFont typeface="Arial" charset="0"/>
              <a:buNone/>
            </a:pPr>
            <a:r>
              <a:rPr lang="ru-RU" sz="3600" b="1">
                <a:solidFill>
                  <a:srgbClr val="FF0000"/>
                </a:solidFill>
                <a:latin typeface="Monotype Corsiva" pitchFamily="66" charset="0"/>
              </a:rPr>
              <a:t>1)  5 лет;</a:t>
            </a:r>
          </a:p>
          <a:p>
            <a:pPr algn="ctr">
              <a:buFont typeface="Arial" charset="0"/>
              <a:buNone/>
            </a:pPr>
            <a:r>
              <a:rPr lang="ru-RU" sz="3600" b="1">
                <a:solidFill>
                  <a:srgbClr val="FF0000"/>
                </a:solidFill>
                <a:latin typeface="Monotype Corsiva" pitchFamily="66" charset="0"/>
              </a:rPr>
              <a:t>2) 7 лет и работа над романом продолжалась;</a:t>
            </a:r>
          </a:p>
          <a:p>
            <a:pPr algn="ctr">
              <a:buFont typeface="Arial" charset="0"/>
              <a:buNone/>
            </a:pPr>
            <a:r>
              <a:rPr lang="ru-RU" sz="3600" b="1">
                <a:solidFill>
                  <a:srgbClr val="FF0000"/>
                </a:solidFill>
                <a:latin typeface="Monotype Corsiva" pitchFamily="66" charset="0"/>
              </a:rPr>
              <a:t>3) За один вечер </a:t>
            </a:r>
          </a:p>
          <a:p>
            <a:pPr algn="ctr">
              <a:buFont typeface="Arial" charset="0"/>
              <a:buNone/>
            </a:pPr>
            <a:r>
              <a:rPr lang="ru-RU" sz="3600" b="1">
                <a:solidFill>
                  <a:srgbClr val="FF0000"/>
                </a:solidFill>
                <a:latin typeface="Monotype Corsiva" pitchFamily="66" charset="0"/>
              </a:rPr>
              <a:t>4) 1 год </a:t>
            </a:r>
            <a:endParaRPr lang="ru-RU" sz="2800" b="1">
              <a:solidFill>
                <a:srgbClr val="FF0000"/>
              </a:solidFill>
              <a:latin typeface="Monotype Corsiva" pitchFamily="66"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5779" name="Прямоугольник 2"/>
          <p:cNvSpPr>
            <a:spLocks noChangeArrowheads="1"/>
          </p:cNvSpPr>
          <p:nvPr/>
        </p:nvSpPr>
        <p:spPr bwMode="auto">
          <a:xfrm>
            <a:off x="4067175" y="404813"/>
            <a:ext cx="4033838" cy="5016500"/>
          </a:xfrm>
          <a:prstGeom prst="rect">
            <a:avLst/>
          </a:prstGeom>
          <a:noFill/>
          <a:ln w="9525">
            <a:noFill/>
            <a:miter lim="800000"/>
            <a:headEnd/>
            <a:tailEnd/>
          </a:ln>
        </p:spPr>
        <p:txBody>
          <a:bodyPr>
            <a:spAutoFit/>
          </a:bodyPr>
          <a:lstStyle/>
          <a:p>
            <a:pPr algn="ctr"/>
            <a:r>
              <a:rPr lang="be-BY" sz="4000" b="1">
                <a:latin typeface="Constantia" pitchFamily="18" charset="0"/>
              </a:rPr>
              <a:t>2. Можно ли назвать роман “Евгений Онегин” энциклопедией русской жизни 1 пол.19 в.? </a:t>
            </a:r>
            <a:endParaRPr lang="ru-RU" sz="4000">
              <a:latin typeface="Constantia" pitchFamily="18" charset="0"/>
            </a:endParaRPr>
          </a:p>
        </p:txBody>
      </p:sp>
      <p:pic>
        <p:nvPicPr>
          <p:cNvPr id="75780" name="Picture 2" descr="http://www.ucre.ru/ckfinder/userfiles/images/%D0%B2%D0%BE%D0%BF%D1%80%D0%BE%D1%81.jpg"/>
          <p:cNvPicPr>
            <a:picLocks noChangeAspect="1" noChangeArrowheads="1"/>
          </p:cNvPicPr>
          <p:nvPr/>
        </p:nvPicPr>
        <p:blipFill>
          <a:blip r:embed="rId3"/>
          <a:srcRect/>
          <a:stretch>
            <a:fillRect/>
          </a:stretch>
        </p:blipFill>
        <p:spPr bwMode="auto">
          <a:xfrm>
            <a:off x="1042988" y="1341438"/>
            <a:ext cx="3024187" cy="3024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125" name="Rectangle 5"/>
          <p:cNvSpPr>
            <a:spLocks noGrp="1" noChangeArrowheads="1"/>
          </p:cNvSpPr>
          <p:nvPr>
            <p:ph type="title"/>
          </p:nvPr>
        </p:nvSpPr>
        <p:spPr>
          <a:xfrm>
            <a:off x="457200" y="274638"/>
            <a:ext cx="8229600" cy="633412"/>
          </a:xfrm>
        </p:spPr>
        <p:txBody>
          <a:bodyPr>
            <a:normAutofit/>
          </a:bodyPr>
          <a:lstStyle/>
          <a:p>
            <a:pPr algn="ctr" eaLnBrk="1" fontAlgn="auto" hangingPunct="1">
              <a:spcAft>
                <a:spcPts val="0"/>
              </a:spcAft>
              <a:defRPr/>
            </a:pPr>
            <a:r>
              <a:rPr lang="ru-RU" sz="2800" b="1" dirty="0" smtClean="0">
                <a:solidFill>
                  <a:srgbClr val="FF0000"/>
                </a:solidFill>
                <a:effectLst>
                  <a:outerShdw blurRad="38100" dist="38100" dir="2700000" algn="tl">
                    <a:srgbClr val="C0C0C0"/>
                  </a:outerShdw>
                </a:effectLst>
                <a:latin typeface="Monotype Corsiva" pitchFamily="66" charset="0"/>
              </a:rPr>
              <a:t>«Евгений Онегин» – энциклопедия русской жизни</a:t>
            </a:r>
          </a:p>
        </p:txBody>
      </p:sp>
      <p:sp>
        <p:nvSpPr>
          <p:cNvPr id="76804" name="Прямоугольник 15"/>
          <p:cNvSpPr>
            <a:spLocks noChangeArrowheads="1"/>
          </p:cNvSpPr>
          <p:nvPr/>
        </p:nvSpPr>
        <p:spPr bwMode="auto">
          <a:xfrm>
            <a:off x="2195513" y="4365625"/>
            <a:ext cx="1512887" cy="719138"/>
          </a:xfrm>
          <a:prstGeom prst="rect">
            <a:avLst/>
          </a:prstGeom>
          <a:solidFill>
            <a:schemeClr val="accent1"/>
          </a:solidFill>
          <a:ln w="9525" algn="ctr">
            <a:solidFill>
              <a:schemeClr val="tx1"/>
            </a:solidFill>
            <a:round/>
            <a:headEnd/>
            <a:tailEnd/>
          </a:ln>
        </p:spPr>
        <p:txBody>
          <a:bodyPr/>
          <a:lstStyle/>
          <a:p>
            <a:endParaRPr lang="ru-RU" b="1">
              <a:latin typeface="Constantia" pitchFamily="18" charset="0"/>
            </a:endParaRPr>
          </a:p>
          <a:p>
            <a:r>
              <a:rPr lang="ru-RU" sz="1600" b="1">
                <a:latin typeface="Constantia" pitchFamily="18" charset="0"/>
              </a:rPr>
              <a:t>  Менталитет</a:t>
            </a:r>
          </a:p>
        </p:txBody>
      </p:sp>
      <p:sp>
        <p:nvSpPr>
          <p:cNvPr id="76805" name="Прямоугольник 16"/>
          <p:cNvSpPr>
            <a:spLocks noChangeArrowheads="1"/>
          </p:cNvSpPr>
          <p:nvPr/>
        </p:nvSpPr>
        <p:spPr bwMode="auto">
          <a:xfrm>
            <a:off x="6227763" y="4292600"/>
            <a:ext cx="1512887" cy="792163"/>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Философия русской жизни</a:t>
            </a:r>
          </a:p>
        </p:txBody>
      </p:sp>
      <p:sp>
        <p:nvSpPr>
          <p:cNvPr id="76806" name="Прямоугольник 19"/>
          <p:cNvSpPr>
            <a:spLocks noChangeArrowheads="1"/>
          </p:cNvSpPr>
          <p:nvPr/>
        </p:nvSpPr>
        <p:spPr bwMode="auto">
          <a:xfrm>
            <a:off x="6227763" y="2060575"/>
            <a:ext cx="2376487" cy="1008063"/>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Философские вопросы: любовь, жизнь, смерть…</a:t>
            </a:r>
          </a:p>
        </p:txBody>
      </p:sp>
      <p:sp>
        <p:nvSpPr>
          <p:cNvPr id="76807" name="Прямоугольник 20"/>
          <p:cNvSpPr>
            <a:spLocks noChangeArrowheads="1"/>
          </p:cNvSpPr>
          <p:nvPr/>
        </p:nvSpPr>
        <p:spPr bwMode="auto">
          <a:xfrm>
            <a:off x="3995738" y="1125538"/>
            <a:ext cx="1223962" cy="574675"/>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Родина</a:t>
            </a:r>
          </a:p>
        </p:txBody>
      </p:sp>
      <p:sp>
        <p:nvSpPr>
          <p:cNvPr id="76808" name="Прямоугольник 21"/>
          <p:cNvSpPr>
            <a:spLocks noChangeArrowheads="1"/>
          </p:cNvSpPr>
          <p:nvPr/>
        </p:nvSpPr>
        <p:spPr bwMode="auto">
          <a:xfrm>
            <a:off x="5508625" y="1125538"/>
            <a:ext cx="1439863" cy="574675"/>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Цель творчества</a:t>
            </a:r>
          </a:p>
        </p:txBody>
      </p:sp>
      <p:sp>
        <p:nvSpPr>
          <p:cNvPr id="76809" name="Прямоугольник 22"/>
          <p:cNvSpPr>
            <a:spLocks noChangeArrowheads="1"/>
          </p:cNvSpPr>
          <p:nvPr/>
        </p:nvSpPr>
        <p:spPr bwMode="auto">
          <a:xfrm>
            <a:off x="1476375" y="2205038"/>
            <a:ext cx="1439863" cy="576262"/>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Мода</a:t>
            </a:r>
          </a:p>
        </p:txBody>
      </p:sp>
      <p:sp>
        <p:nvSpPr>
          <p:cNvPr id="76810" name="Прямоугольник 23"/>
          <p:cNvSpPr>
            <a:spLocks noChangeArrowheads="1"/>
          </p:cNvSpPr>
          <p:nvPr/>
        </p:nvSpPr>
        <p:spPr bwMode="auto">
          <a:xfrm>
            <a:off x="3924300" y="4221163"/>
            <a:ext cx="2016125" cy="936625"/>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Крестьянская и дворянская жизнь</a:t>
            </a:r>
          </a:p>
        </p:txBody>
      </p:sp>
      <p:sp>
        <p:nvSpPr>
          <p:cNvPr id="76811" name="Прямоугольник 24"/>
          <p:cNvSpPr>
            <a:spLocks noChangeArrowheads="1"/>
          </p:cNvSpPr>
          <p:nvPr/>
        </p:nvSpPr>
        <p:spPr bwMode="auto">
          <a:xfrm>
            <a:off x="1476375" y="3357563"/>
            <a:ext cx="1439863" cy="576262"/>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Еда</a:t>
            </a:r>
          </a:p>
        </p:txBody>
      </p:sp>
      <p:sp>
        <p:nvSpPr>
          <p:cNvPr id="76812" name="Прямоугольник 25"/>
          <p:cNvSpPr>
            <a:spLocks noChangeArrowheads="1"/>
          </p:cNvSpPr>
          <p:nvPr/>
        </p:nvSpPr>
        <p:spPr bwMode="auto">
          <a:xfrm>
            <a:off x="2339975" y="1125538"/>
            <a:ext cx="1439863" cy="574675"/>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Природа</a:t>
            </a:r>
          </a:p>
        </p:txBody>
      </p:sp>
      <p:sp>
        <p:nvSpPr>
          <p:cNvPr id="76813" name="Прямоугольник 26"/>
          <p:cNvSpPr>
            <a:spLocks noChangeArrowheads="1"/>
          </p:cNvSpPr>
          <p:nvPr/>
        </p:nvSpPr>
        <p:spPr bwMode="auto">
          <a:xfrm>
            <a:off x="6227763" y="3284538"/>
            <a:ext cx="1439862" cy="576262"/>
          </a:xfrm>
          <a:prstGeom prst="rect">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Судьба поэта</a:t>
            </a:r>
          </a:p>
        </p:txBody>
      </p:sp>
      <p:sp>
        <p:nvSpPr>
          <p:cNvPr id="76814" name="Овал 27"/>
          <p:cNvSpPr>
            <a:spLocks noChangeArrowheads="1"/>
          </p:cNvSpPr>
          <p:nvPr/>
        </p:nvSpPr>
        <p:spPr bwMode="auto">
          <a:xfrm>
            <a:off x="3635375" y="2420938"/>
            <a:ext cx="1944688" cy="1008062"/>
          </a:xfrm>
          <a:prstGeom prst="ellipse">
            <a:avLst/>
          </a:prstGeom>
          <a:solidFill>
            <a:schemeClr val="accent1"/>
          </a:solidFill>
          <a:ln w="9525" algn="ctr">
            <a:solidFill>
              <a:schemeClr val="tx1"/>
            </a:solidFill>
            <a:round/>
            <a:headEnd/>
            <a:tailEnd/>
          </a:ln>
        </p:spPr>
        <p:txBody>
          <a:bodyPr/>
          <a:lstStyle/>
          <a:p>
            <a:pPr algn="ctr"/>
            <a:r>
              <a:rPr lang="ru-RU" sz="1600" b="1">
                <a:latin typeface="Constantia" pitchFamily="18" charset="0"/>
              </a:rPr>
              <a:t>Энциклопедичность</a:t>
            </a:r>
          </a:p>
        </p:txBody>
      </p:sp>
      <p:sp>
        <p:nvSpPr>
          <p:cNvPr id="76815" name="Стрелка вниз 28"/>
          <p:cNvSpPr>
            <a:spLocks noChangeArrowheads="1"/>
          </p:cNvSpPr>
          <p:nvPr/>
        </p:nvSpPr>
        <p:spPr bwMode="auto">
          <a:xfrm>
            <a:off x="4716463" y="3500438"/>
            <a:ext cx="287337" cy="649287"/>
          </a:xfrm>
          <a:prstGeom prst="downArrow">
            <a:avLst>
              <a:gd name="adj1" fmla="val 50000"/>
              <a:gd name="adj2" fmla="val 50215"/>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16" name="Стрелка вниз 29"/>
          <p:cNvSpPr>
            <a:spLocks noChangeArrowheads="1"/>
          </p:cNvSpPr>
          <p:nvPr/>
        </p:nvSpPr>
        <p:spPr bwMode="auto">
          <a:xfrm rot="2338010">
            <a:off x="3735388" y="3375025"/>
            <a:ext cx="288925" cy="649288"/>
          </a:xfrm>
          <a:prstGeom prst="downArrow">
            <a:avLst>
              <a:gd name="adj1" fmla="val 50000"/>
              <a:gd name="adj2" fmla="val 49939"/>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17" name="Стрелка вниз 30"/>
          <p:cNvSpPr>
            <a:spLocks noChangeArrowheads="1"/>
          </p:cNvSpPr>
          <p:nvPr/>
        </p:nvSpPr>
        <p:spPr bwMode="auto">
          <a:xfrm rot="3460219">
            <a:off x="3338512" y="3040063"/>
            <a:ext cx="288925" cy="647700"/>
          </a:xfrm>
          <a:prstGeom prst="downArrow">
            <a:avLst>
              <a:gd name="adj1" fmla="val 50000"/>
              <a:gd name="adj2" fmla="val 49817"/>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18" name="Стрелка вниз 31"/>
          <p:cNvSpPr>
            <a:spLocks noChangeArrowheads="1"/>
          </p:cNvSpPr>
          <p:nvPr/>
        </p:nvSpPr>
        <p:spPr bwMode="auto">
          <a:xfrm rot="6063797">
            <a:off x="3189287" y="2444751"/>
            <a:ext cx="288925" cy="647700"/>
          </a:xfrm>
          <a:prstGeom prst="downArrow">
            <a:avLst>
              <a:gd name="adj1" fmla="val 50000"/>
              <a:gd name="adj2" fmla="val 49817"/>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19" name="Стрелка вниз 32"/>
          <p:cNvSpPr>
            <a:spLocks noChangeArrowheads="1"/>
          </p:cNvSpPr>
          <p:nvPr/>
        </p:nvSpPr>
        <p:spPr bwMode="auto">
          <a:xfrm rot="7919455">
            <a:off x="3540125" y="1844676"/>
            <a:ext cx="288925" cy="647700"/>
          </a:xfrm>
          <a:prstGeom prst="downArrow">
            <a:avLst>
              <a:gd name="adj1" fmla="val 50000"/>
              <a:gd name="adj2" fmla="val 49817"/>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20" name="Стрелка вниз 33"/>
          <p:cNvSpPr>
            <a:spLocks noChangeArrowheads="1"/>
          </p:cNvSpPr>
          <p:nvPr/>
        </p:nvSpPr>
        <p:spPr bwMode="auto">
          <a:xfrm rot="10800000">
            <a:off x="4500563" y="1700213"/>
            <a:ext cx="287337" cy="649287"/>
          </a:xfrm>
          <a:prstGeom prst="downArrow">
            <a:avLst>
              <a:gd name="adj1" fmla="val 50000"/>
              <a:gd name="adj2" fmla="val 50215"/>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21" name="Стрелка вниз 34"/>
          <p:cNvSpPr>
            <a:spLocks noChangeArrowheads="1"/>
          </p:cNvSpPr>
          <p:nvPr/>
        </p:nvSpPr>
        <p:spPr bwMode="auto">
          <a:xfrm rot="-9449486">
            <a:off x="5405438" y="1803400"/>
            <a:ext cx="287337" cy="647700"/>
          </a:xfrm>
          <a:prstGeom prst="downArrow">
            <a:avLst>
              <a:gd name="adj1" fmla="val 50000"/>
              <a:gd name="adj2" fmla="val 50092"/>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22" name="Стрелка вниз 35"/>
          <p:cNvSpPr>
            <a:spLocks noChangeArrowheads="1"/>
          </p:cNvSpPr>
          <p:nvPr/>
        </p:nvSpPr>
        <p:spPr bwMode="auto">
          <a:xfrm rot="-6560247">
            <a:off x="5717381" y="2412207"/>
            <a:ext cx="287337" cy="647700"/>
          </a:xfrm>
          <a:prstGeom prst="downArrow">
            <a:avLst>
              <a:gd name="adj1" fmla="val 50000"/>
              <a:gd name="adj2" fmla="val 50092"/>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23" name="Стрелка вниз 36"/>
          <p:cNvSpPr>
            <a:spLocks noChangeArrowheads="1"/>
          </p:cNvSpPr>
          <p:nvPr/>
        </p:nvSpPr>
        <p:spPr bwMode="auto">
          <a:xfrm rot="-4856650">
            <a:off x="5706269" y="2937669"/>
            <a:ext cx="288925" cy="649287"/>
          </a:xfrm>
          <a:prstGeom prst="downArrow">
            <a:avLst>
              <a:gd name="adj1" fmla="val 50000"/>
              <a:gd name="adj2" fmla="val 49939"/>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
        <p:nvSpPr>
          <p:cNvPr id="76824" name="Стрелка вниз 37"/>
          <p:cNvSpPr>
            <a:spLocks noChangeArrowheads="1"/>
          </p:cNvSpPr>
          <p:nvPr/>
        </p:nvSpPr>
        <p:spPr bwMode="auto">
          <a:xfrm rot="-3903127">
            <a:off x="5503069" y="3372644"/>
            <a:ext cx="287338" cy="647700"/>
          </a:xfrm>
          <a:prstGeom prst="downArrow">
            <a:avLst>
              <a:gd name="adj1" fmla="val 50000"/>
              <a:gd name="adj2" fmla="val 50092"/>
            </a:avLst>
          </a:prstGeom>
          <a:solidFill>
            <a:schemeClr val="accent1"/>
          </a:solidFill>
          <a:ln w="9525" algn="ctr">
            <a:solidFill>
              <a:schemeClr val="tx1"/>
            </a:solidFill>
            <a:round/>
            <a:headEnd/>
            <a:tailEnd/>
          </a:ln>
        </p:spPr>
        <p:txBody>
          <a:bodyPr/>
          <a:lstStyle/>
          <a:p>
            <a:endParaRPr lang="ru-RU">
              <a:latin typeface="Constantia" pitchFamily="18" charset="0"/>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7827" name="Прямоугольник 2"/>
          <p:cNvSpPr>
            <a:spLocks noChangeArrowheads="1"/>
          </p:cNvSpPr>
          <p:nvPr/>
        </p:nvSpPr>
        <p:spPr bwMode="auto">
          <a:xfrm>
            <a:off x="1258888" y="620713"/>
            <a:ext cx="6697662" cy="1938337"/>
          </a:xfrm>
          <a:prstGeom prst="rect">
            <a:avLst/>
          </a:prstGeom>
          <a:noFill/>
          <a:ln w="9525">
            <a:noFill/>
            <a:miter lim="800000"/>
            <a:headEnd/>
            <a:tailEnd/>
          </a:ln>
        </p:spPr>
        <p:txBody>
          <a:bodyPr>
            <a:spAutoFit/>
          </a:bodyPr>
          <a:lstStyle/>
          <a:p>
            <a:pPr algn="ctr"/>
            <a:r>
              <a:rPr lang="be-BY" sz="4000" b="1">
                <a:latin typeface="Constantia" pitchFamily="18" charset="0"/>
              </a:rPr>
              <a:t>3. Почему нельзя утверждать, что Онегин – это прообраз Пушкина? </a:t>
            </a:r>
            <a:endParaRPr lang="ru-RU" sz="4000">
              <a:latin typeface="Constantia" pitchFamily="18" charset="0"/>
            </a:endParaRPr>
          </a:p>
        </p:txBody>
      </p:sp>
      <p:pic>
        <p:nvPicPr>
          <p:cNvPr id="77828" name="Picture 2" descr="https://taylorbirdadventures.files.wordpress.com/2015/06/big_question_mark.jpg"/>
          <p:cNvPicPr>
            <a:picLocks noChangeAspect="1" noChangeArrowheads="1"/>
          </p:cNvPicPr>
          <p:nvPr/>
        </p:nvPicPr>
        <p:blipFill>
          <a:blip r:embed="rId3"/>
          <a:srcRect/>
          <a:stretch>
            <a:fillRect/>
          </a:stretch>
        </p:blipFill>
        <p:spPr bwMode="auto">
          <a:xfrm>
            <a:off x="3276600" y="2565400"/>
            <a:ext cx="2519363" cy="3201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8851" name="Прямоугольник 2"/>
          <p:cNvSpPr>
            <a:spLocks noChangeArrowheads="1"/>
          </p:cNvSpPr>
          <p:nvPr/>
        </p:nvSpPr>
        <p:spPr bwMode="auto">
          <a:xfrm>
            <a:off x="1042988" y="1125538"/>
            <a:ext cx="4321175" cy="3784600"/>
          </a:xfrm>
          <a:prstGeom prst="rect">
            <a:avLst/>
          </a:prstGeom>
          <a:noFill/>
          <a:ln w="9525">
            <a:noFill/>
            <a:miter lim="800000"/>
            <a:headEnd/>
            <a:tailEnd/>
          </a:ln>
        </p:spPr>
        <p:txBody>
          <a:bodyPr>
            <a:spAutoFit/>
          </a:bodyPr>
          <a:lstStyle/>
          <a:p>
            <a:pPr algn="ctr"/>
            <a:r>
              <a:rPr lang="be-BY" sz="4000" b="1">
                <a:latin typeface="Constantia" pitchFamily="18" charset="0"/>
              </a:rPr>
              <a:t>4.Почему Евгений Онегин не ответил взаимностью на письмо Татьяны? </a:t>
            </a:r>
            <a:endParaRPr lang="ru-RU" sz="4000">
              <a:latin typeface="Constantia" pitchFamily="18" charset="0"/>
            </a:endParaRPr>
          </a:p>
        </p:txBody>
      </p:sp>
      <p:sp>
        <p:nvSpPr>
          <p:cNvPr id="78852" name="AutoShape 2" descr="http://wiki.mininuniver.ru/images/e/ea/654257.jpg"/>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ru-RU">
              <a:latin typeface="Constantia" pitchFamily="18" charset="0"/>
            </a:endParaRPr>
          </a:p>
        </p:txBody>
      </p:sp>
      <p:pic>
        <p:nvPicPr>
          <p:cNvPr id="78853" name="Picture 4" descr="http://wiki.mininuniver.ru/images/e/ea/654257.jpg"/>
          <p:cNvPicPr>
            <a:picLocks noChangeAspect="1" noChangeArrowheads="1"/>
          </p:cNvPicPr>
          <p:nvPr/>
        </p:nvPicPr>
        <p:blipFill>
          <a:blip r:embed="rId3"/>
          <a:srcRect/>
          <a:stretch>
            <a:fillRect/>
          </a:stretch>
        </p:blipFill>
        <p:spPr bwMode="auto">
          <a:xfrm>
            <a:off x="5435600" y="1844675"/>
            <a:ext cx="2671763" cy="2663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79875" name="Rectangle 1"/>
          <p:cNvSpPr>
            <a:spLocks noChangeArrowheads="1"/>
          </p:cNvSpPr>
          <p:nvPr/>
        </p:nvSpPr>
        <p:spPr bwMode="auto">
          <a:xfrm>
            <a:off x="4500563" y="1447800"/>
            <a:ext cx="3743325" cy="3170238"/>
          </a:xfrm>
          <a:prstGeom prst="rect">
            <a:avLst/>
          </a:prstGeom>
          <a:noFill/>
          <a:ln w="9525">
            <a:noFill/>
            <a:miter lim="800000"/>
            <a:headEnd/>
            <a:tailEnd/>
          </a:ln>
        </p:spPr>
        <p:txBody>
          <a:bodyPr anchor="ctr">
            <a:spAutoFit/>
          </a:bodyPr>
          <a:lstStyle/>
          <a:p>
            <a:pPr indent="90488" algn="ctr"/>
            <a:r>
              <a:rPr lang="be-BY" sz="4000" b="1">
                <a:latin typeface="Times New Roman" pitchFamily="18" charset="0"/>
                <a:ea typeface="Calibri" pitchFamily="34" charset="0"/>
                <a:cs typeface="Times New Roman" pitchFamily="18" charset="0"/>
              </a:rPr>
              <a:t>5. Как вы оцениваете дуэль между Онегиным и Ленским?</a:t>
            </a:r>
            <a:endParaRPr lang="be-BY" sz="4000">
              <a:ea typeface="Calibri" pitchFamily="34" charset="0"/>
              <a:cs typeface="Times New Roman" pitchFamily="18" charset="0"/>
            </a:endParaRPr>
          </a:p>
        </p:txBody>
      </p:sp>
      <p:pic>
        <p:nvPicPr>
          <p:cNvPr id="79876" name="Picture 3" descr="http://www.fndal.com/user/fndal/webimg/20131227/201312270245576.jpg"/>
          <p:cNvPicPr>
            <a:picLocks noChangeAspect="1" noChangeArrowheads="1"/>
          </p:cNvPicPr>
          <p:nvPr/>
        </p:nvPicPr>
        <p:blipFill>
          <a:blip r:embed="rId3"/>
          <a:srcRect/>
          <a:stretch>
            <a:fillRect/>
          </a:stretch>
        </p:blipFill>
        <p:spPr bwMode="auto">
          <a:xfrm>
            <a:off x="1547813" y="981075"/>
            <a:ext cx="2808287" cy="3743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0899" name="Rectangle 1"/>
          <p:cNvSpPr>
            <a:spLocks noChangeArrowheads="1"/>
          </p:cNvSpPr>
          <p:nvPr/>
        </p:nvSpPr>
        <p:spPr bwMode="auto">
          <a:xfrm>
            <a:off x="1116013" y="476250"/>
            <a:ext cx="6985000" cy="1939925"/>
          </a:xfrm>
          <a:prstGeom prst="rect">
            <a:avLst/>
          </a:prstGeom>
          <a:noFill/>
          <a:ln w="9525">
            <a:noFill/>
            <a:miter lim="800000"/>
            <a:headEnd/>
            <a:tailEnd/>
          </a:ln>
        </p:spPr>
        <p:txBody>
          <a:bodyPr anchor="ctr">
            <a:spAutoFit/>
          </a:bodyPr>
          <a:lstStyle/>
          <a:p>
            <a:pPr indent="90488" algn="ctr"/>
            <a:r>
              <a:rPr lang="be-BY" sz="4000" b="1">
                <a:latin typeface="Times New Roman" pitchFamily="18" charset="0"/>
                <a:ea typeface="Calibri" pitchFamily="34" charset="0"/>
                <a:cs typeface="Times New Roman" pitchFamily="18" charset="0"/>
              </a:rPr>
              <a:t>6. Мог  ли  А.С.Пушкин закончить свой роман по-другому?</a:t>
            </a:r>
            <a:endParaRPr lang="be-BY" sz="4000">
              <a:ea typeface="Calibri" pitchFamily="34" charset="0"/>
              <a:cs typeface="Times New Roman" pitchFamily="18" charset="0"/>
            </a:endParaRPr>
          </a:p>
        </p:txBody>
      </p:sp>
      <p:pic>
        <p:nvPicPr>
          <p:cNvPr id="80900" name="Picture 5" descr="http://www.soflolivin.com/wp-content/uploads/2012/09/Man-With-Question-05.png"/>
          <p:cNvPicPr>
            <a:picLocks noChangeAspect="1" noChangeArrowheads="1"/>
          </p:cNvPicPr>
          <p:nvPr/>
        </p:nvPicPr>
        <p:blipFill>
          <a:blip r:embed="rId3" cstate="print"/>
          <a:srcRect/>
          <a:stretch>
            <a:fillRect/>
          </a:stretch>
        </p:blipFill>
        <p:spPr bwMode="auto">
          <a:xfrm>
            <a:off x="3203575" y="2636838"/>
            <a:ext cx="2808288" cy="2808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1923" name="Прямоугольник 2"/>
          <p:cNvSpPr>
            <a:spLocks noChangeArrowheads="1"/>
          </p:cNvSpPr>
          <p:nvPr/>
        </p:nvSpPr>
        <p:spPr bwMode="auto">
          <a:xfrm>
            <a:off x="1403350" y="404813"/>
            <a:ext cx="6362700" cy="1323975"/>
          </a:xfrm>
          <a:prstGeom prst="rect">
            <a:avLst/>
          </a:prstGeom>
          <a:noFill/>
          <a:ln w="9525">
            <a:noFill/>
            <a:miter lim="800000"/>
            <a:headEnd/>
            <a:tailEnd/>
          </a:ln>
        </p:spPr>
        <p:txBody>
          <a:bodyPr wrap="none">
            <a:spAutoFit/>
          </a:bodyPr>
          <a:lstStyle/>
          <a:p>
            <a:pPr algn="ctr"/>
            <a:r>
              <a:rPr lang="be-BY" sz="4000" b="1">
                <a:solidFill>
                  <a:srgbClr val="FF0000"/>
                </a:solidFill>
                <a:latin typeface="Constantia" pitchFamily="18" charset="0"/>
              </a:rPr>
              <a:t>РЕФЛЕКСИЯ</a:t>
            </a:r>
          </a:p>
          <a:p>
            <a:pPr algn="ctr"/>
            <a:r>
              <a:rPr lang="be-BY" sz="4000" b="1">
                <a:solidFill>
                  <a:srgbClr val="FF0000"/>
                </a:solidFill>
                <a:latin typeface="Constantia" pitchFamily="18" charset="0"/>
              </a:rPr>
              <a:t>Метод “Древо познания”</a:t>
            </a:r>
            <a:endParaRPr lang="ru-RU" sz="4000">
              <a:solidFill>
                <a:srgbClr val="FF0000"/>
              </a:solidFill>
              <a:latin typeface="Constantia" pitchFamily="18" charset="0"/>
            </a:endParaRPr>
          </a:p>
        </p:txBody>
      </p:sp>
      <p:sp>
        <p:nvSpPr>
          <p:cNvPr id="81924" name="Rectangle 1"/>
          <p:cNvSpPr>
            <a:spLocks noChangeArrowheads="1"/>
          </p:cNvSpPr>
          <p:nvPr/>
        </p:nvSpPr>
        <p:spPr bwMode="auto">
          <a:xfrm>
            <a:off x="1547813" y="1843088"/>
            <a:ext cx="6553200" cy="3108325"/>
          </a:xfrm>
          <a:prstGeom prst="rect">
            <a:avLst/>
          </a:prstGeom>
          <a:noFill/>
          <a:ln w="9525">
            <a:noFill/>
            <a:miter lim="800000"/>
            <a:headEnd/>
            <a:tailEnd/>
          </a:ln>
        </p:spPr>
        <p:txBody>
          <a:bodyPr anchor="ctr">
            <a:spAutoFit/>
          </a:bodyPr>
          <a:lstStyle/>
          <a:p>
            <a:pPr algn="ctr"/>
            <a:r>
              <a:rPr lang="ru-RU" sz="2800" b="1">
                <a:latin typeface="Arial Black" pitchFamily="34" charset="0"/>
                <a:cs typeface="Times New Roman" pitchFamily="18" charset="0"/>
              </a:rPr>
              <a:t>1. Сегодня на уроке я узнал…</a:t>
            </a:r>
            <a:br>
              <a:rPr lang="ru-RU" sz="2800" b="1">
                <a:latin typeface="Arial Black" pitchFamily="34" charset="0"/>
                <a:cs typeface="Times New Roman" pitchFamily="18" charset="0"/>
              </a:rPr>
            </a:br>
            <a:r>
              <a:rPr lang="ru-RU" sz="2800" b="1">
                <a:latin typeface="Arial Black" pitchFamily="34" charset="0"/>
                <a:cs typeface="Times New Roman" pitchFamily="18" charset="0"/>
              </a:rPr>
              <a:t>2. Было трудно …</a:t>
            </a:r>
            <a:br>
              <a:rPr lang="ru-RU" sz="2800" b="1">
                <a:latin typeface="Arial Black" pitchFamily="34" charset="0"/>
                <a:cs typeface="Times New Roman" pitchFamily="18" charset="0"/>
              </a:rPr>
            </a:br>
            <a:r>
              <a:rPr lang="ru-RU" sz="2800" b="1">
                <a:latin typeface="Arial Black" pitchFamily="34" charset="0"/>
                <a:cs typeface="Times New Roman" pitchFamily="18" charset="0"/>
              </a:rPr>
              <a:t>3. Я понял, что …</a:t>
            </a:r>
            <a:br>
              <a:rPr lang="ru-RU" sz="2800" b="1">
                <a:latin typeface="Arial Black" pitchFamily="34" charset="0"/>
                <a:cs typeface="Times New Roman" pitchFamily="18" charset="0"/>
              </a:rPr>
            </a:br>
            <a:r>
              <a:rPr lang="ru-RU" sz="2800" b="1">
                <a:latin typeface="Arial Black" pitchFamily="34" charset="0"/>
                <a:cs typeface="Times New Roman" pitchFamily="18" charset="0"/>
              </a:rPr>
              <a:t>4. Я приобрел …</a:t>
            </a:r>
            <a:br>
              <a:rPr lang="ru-RU" sz="2800" b="1">
                <a:latin typeface="Arial Black" pitchFamily="34" charset="0"/>
                <a:cs typeface="Times New Roman" pitchFamily="18" charset="0"/>
              </a:rPr>
            </a:br>
            <a:r>
              <a:rPr lang="ru-RU" sz="2800" b="1">
                <a:latin typeface="Arial Black" pitchFamily="34" charset="0"/>
                <a:cs typeface="Times New Roman" pitchFamily="18" charset="0"/>
              </a:rPr>
              <a:t>5. Я научился …</a:t>
            </a:r>
            <a:br>
              <a:rPr lang="ru-RU" sz="2800" b="1">
                <a:latin typeface="Arial Black" pitchFamily="34" charset="0"/>
                <a:cs typeface="Times New Roman" pitchFamily="18" charset="0"/>
              </a:rPr>
            </a:br>
            <a:r>
              <a:rPr lang="ru-RU" sz="2800" b="1">
                <a:latin typeface="Arial Black" pitchFamily="34" charset="0"/>
                <a:cs typeface="Times New Roman" pitchFamily="18" charset="0"/>
              </a:rPr>
              <a:t>6. Урок дал мне для жизни …</a:t>
            </a:r>
            <a:br>
              <a:rPr lang="ru-RU" sz="2800" b="1">
                <a:latin typeface="Arial Black" pitchFamily="34" charset="0"/>
                <a:cs typeface="Times New Roman" pitchFamily="18" charset="0"/>
              </a:rPr>
            </a:br>
            <a:r>
              <a:rPr lang="ru-RU" sz="2800" b="1">
                <a:latin typeface="Arial Black" pitchFamily="34" charset="0"/>
                <a:cs typeface="Times New Roman" pitchFamily="18" charset="0"/>
              </a:rPr>
              <a:t>7. Мне захотелось …</a:t>
            </a:r>
            <a:endParaRPr lang="ru-RU" sz="2800" b="1">
              <a:latin typeface="Arial Black" pitchFamily="34" charset="0"/>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4" descr="фон"/>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82947" name="Rectangle 1"/>
          <p:cNvSpPr>
            <a:spLocks noChangeArrowheads="1"/>
          </p:cNvSpPr>
          <p:nvPr/>
        </p:nvSpPr>
        <p:spPr bwMode="auto">
          <a:xfrm>
            <a:off x="1258888" y="566738"/>
            <a:ext cx="6337300" cy="708025"/>
          </a:xfrm>
          <a:prstGeom prst="rect">
            <a:avLst/>
          </a:prstGeom>
          <a:noFill/>
          <a:ln w="9525">
            <a:noFill/>
            <a:miter lim="800000"/>
            <a:headEnd/>
            <a:tailEnd/>
          </a:ln>
        </p:spPr>
        <p:txBody>
          <a:bodyPr anchor="ctr">
            <a:spAutoFit/>
          </a:bodyPr>
          <a:lstStyle/>
          <a:p>
            <a:pPr indent="90488" algn="ctr"/>
            <a:r>
              <a:rPr lang="be-BY" sz="4000" b="1">
                <a:solidFill>
                  <a:srgbClr val="FF0000"/>
                </a:solidFill>
                <a:latin typeface="Times New Roman" pitchFamily="18" charset="0"/>
                <a:cs typeface="Times New Roman" pitchFamily="18" charset="0"/>
              </a:rPr>
              <a:t>Домашнее задание:</a:t>
            </a:r>
            <a:endParaRPr lang="be-BY" sz="4000">
              <a:solidFill>
                <a:srgbClr val="FF0000"/>
              </a:solidFill>
            </a:endParaRPr>
          </a:p>
        </p:txBody>
      </p:sp>
      <p:sp>
        <p:nvSpPr>
          <p:cNvPr id="82948" name="Прямоугольник 3"/>
          <p:cNvSpPr>
            <a:spLocks noChangeArrowheads="1"/>
          </p:cNvSpPr>
          <p:nvPr/>
        </p:nvSpPr>
        <p:spPr bwMode="auto">
          <a:xfrm>
            <a:off x="1116013" y="1557338"/>
            <a:ext cx="6769100" cy="2246312"/>
          </a:xfrm>
          <a:prstGeom prst="rect">
            <a:avLst/>
          </a:prstGeom>
          <a:noFill/>
          <a:ln w="9525">
            <a:noFill/>
            <a:miter lim="800000"/>
            <a:headEnd/>
            <a:tailEnd/>
          </a:ln>
        </p:spPr>
        <p:txBody>
          <a:bodyPr>
            <a:spAutoFit/>
          </a:bodyPr>
          <a:lstStyle/>
          <a:p>
            <a:pPr algn="ctr"/>
            <a:r>
              <a:rPr lang="ru-RU" sz="2800" b="1">
                <a:latin typeface="Constantia" pitchFamily="18" charset="0"/>
              </a:rPr>
              <a:t>-творческое моделирование: «А как бы я закончил роман «Евгений Онегин» - на оценку 5; </a:t>
            </a:r>
          </a:p>
          <a:p>
            <a:pPr algn="ctr"/>
            <a:r>
              <a:rPr lang="ru-RU" sz="2800" b="1">
                <a:latin typeface="Constantia" pitchFamily="18" charset="0"/>
              </a:rPr>
              <a:t>-ответить письменно на вопрос «В чем новаторство романа?» - оценка 4.</a:t>
            </a:r>
            <a:endParaRPr lang="ru-RU" sz="2800">
              <a:latin typeface="Constanti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5"/>
          <p:cNvSpPr>
            <a:spLocks noGrp="1"/>
          </p:cNvSpPr>
          <p:nvPr>
            <p:ph type="title"/>
          </p:nvPr>
        </p:nvSpPr>
        <p:spPr>
          <a:xfrm>
            <a:off x="467544" y="908720"/>
            <a:ext cx="8305800" cy="1143000"/>
          </a:xfrm>
        </p:spPr>
        <p:txBody>
          <a:bodyPr>
            <a:normAutofit fontScale="90000"/>
          </a:bodyPr>
          <a:lstStyle/>
          <a:p>
            <a:pPr algn="ctr" eaLnBrk="1" fontAlgn="auto" hangingPunct="1">
              <a:spcAft>
                <a:spcPts val="0"/>
              </a:spcAft>
              <a:defRPr/>
            </a:pPr>
            <a:r>
              <a:rPr lang="ru-RU" b="1" dirty="0" smtClean="0">
                <a:solidFill>
                  <a:schemeClr val="tx1"/>
                </a:solidFill>
                <a:latin typeface="Monotype Corsiva" pitchFamily="66" charset="0"/>
              </a:rPr>
              <a:t>3. Сколько сюжетных линий в романе?</a:t>
            </a:r>
          </a:p>
        </p:txBody>
      </p:sp>
      <p:sp>
        <p:nvSpPr>
          <p:cNvPr id="12291" name="Text Box 6"/>
          <p:cNvSpPr txBox="1">
            <a:spLocks noChangeArrowheads="1"/>
          </p:cNvSpPr>
          <p:nvPr/>
        </p:nvSpPr>
        <p:spPr bwMode="auto">
          <a:xfrm>
            <a:off x="6905625" y="2870200"/>
            <a:ext cx="231775" cy="307975"/>
          </a:xfrm>
          <a:prstGeom prst="rect">
            <a:avLst/>
          </a:prstGeom>
          <a:noFill/>
          <a:ln w="9525">
            <a:noFill/>
            <a:miter lim="800000"/>
            <a:headEnd/>
            <a:tailEnd/>
          </a:ln>
        </p:spPr>
        <p:txBody>
          <a:bodyPr wrap="none">
            <a:spAutoFit/>
          </a:bodyPr>
          <a:lstStyle/>
          <a:p>
            <a:pPr algn="ctr"/>
            <a:r>
              <a:rPr lang="ru-RU" sz="1400" i="1">
                <a:latin typeface="Georgia" pitchFamily="18" charset="0"/>
              </a:rPr>
              <a:t>.</a:t>
            </a:r>
          </a:p>
        </p:txBody>
      </p:sp>
      <p:sp>
        <p:nvSpPr>
          <p:cNvPr id="12292" name="Прямоугольник 6"/>
          <p:cNvSpPr>
            <a:spLocks noChangeArrowheads="1"/>
          </p:cNvSpPr>
          <p:nvPr/>
        </p:nvSpPr>
        <p:spPr bwMode="auto">
          <a:xfrm>
            <a:off x="2339975" y="2781300"/>
            <a:ext cx="4572000" cy="2554288"/>
          </a:xfrm>
          <a:prstGeom prst="rect">
            <a:avLst/>
          </a:prstGeom>
          <a:noFill/>
          <a:ln w="9525">
            <a:noFill/>
            <a:miter lim="800000"/>
            <a:headEnd/>
            <a:tailEnd/>
          </a:ln>
        </p:spPr>
        <p:txBody>
          <a:bodyPr>
            <a:spAutoFit/>
          </a:bodyPr>
          <a:lstStyle/>
          <a:p>
            <a:pPr algn="ctr"/>
            <a:r>
              <a:rPr lang="ru-RU" sz="4000" b="1">
                <a:solidFill>
                  <a:srgbClr val="FF0000"/>
                </a:solidFill>
                <a:latin typeface="Monotype Corsiva" pitchFamily="66" charset="0"/>
              </a:rPr>
              <a:t>1) Одна;</a:t>
            </a:r>
          </a:p>
          <a:p>
            <a:pPr algn="ctr"/>
            <a:r>
              <a:rPr lang="ru-RU" sz="4000" b="1">
                <a:solidFill>
                  <a:srgbClr val="FF0000"/>
                </a:solidFill>
                <a:latin typeface="Monotype Corsiva" pitchFamily="66" charset="0"/>
              </a:rPr>
              <a:t>2) Две;</a:t>
            </a:r>
          </a:p>
          <a:p>
            <a:pPr algn="ctr"/>
            <a:r>
              <a:rPr lang="ru-RU" sz="4000" b="1">
                <a:solidFill>
                  <a:srgbClr val="FF0000"/>
                </a:solidFill>
                <a:latin typeface="Monotype Corsiva" pitchFamily="66" charset="0"/>
              </a:rPr>
              <a:t>3) Три;</a:t>
            </a:r>
          </a:p>
          <a:p>
            <a:pPr algn="ctr"/>
            <a:r>
              <a:rPr lang="ru-RU" sz="4000" b="1">
                <a:solidFill>
                  <a:srgbClr val="FF0000"/>
                </a:solidFill>
                <a:latin typeface="Monotype Corsiva" pitchFamily="66" charset="0"/>
              </a:rPr>
              <a:t>4) Нет сюжета.</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6"/>
          <p:cNvSpPr>
            <a:spLocks noGrp="1"/>
          </p:cNvSpPr>
          <p:nvPr>
            <p:ph type="title"/>
          </p:nvPr>
        </p:nvSpPr>
        <p:spPr>
          <a:xfrm>
            <a:off x="539552" y="476672"/>
            <a:ext cx="8305800" cy="1143000"/>
          </a:xfrm>
        </p:spPr>
        <p:txBody>
          <a:bodyPr>
            <a:normAutofit fontScale="90000"/>
          </a:bodyPr>
          <a:lstStyle/>
          <a:p>
            <a:pPr algn="ctr" eaLnBrk="1" fontAlgn="auto" hangingPunct="1">
              <a:spcAft>
                <a:spcPts val="0"/>
              </a:spcAft>
              <a:defRPr/>
            </a:pPr>
            <a:r>
              <a:rPr lang="ru-RU" b="1" dirty="0" smtClean="0">
                <a:solidFill>
                  <a:schemeClr val="tx1"/>
                </a:solidFill>
                <a:latin typeface="Monotype Corsiva" pitchFamily="66" charset="0"/>
              </a:rPr>
              <a:t>4. Что такое «</a:t>
            </a:r>
            <a:r>
              <a:rPr lang="ru-RU" b="1" dirty="0" err="1" smtClean="0">
                <a:solidFill>
                  <a:schemeClr val="tx1"/>
                </a:solidFill>
                <a:latin typeface="Monotype Corsiva" pitchFamily="66" charset="0"/>
              </a:rPr>
              <a:t>онегинская</a:t>
            </a:r>
            <a:r>
              <a:rPr lang="ru-RU" b="1" dirty="0" smtClean="0">
                <a:solidFill>
                  <a:schemeClr val="tx1"/>
                </a:solidFill>
                <a:latin typeface="Monotype Corsiva" pitchFamily="66" charset="0"/>
              </a:rPr>
              <a:t> строфа»?</a:t>
            </a:r>
          </a:p>
        </p:txBody>
      </p:sp>
      <p:sp>
        <p:nvSpPr>
          <p:cNvPr id="8" name="Прямоугольник 7"/>
          <p:cNvSpPr/>
          <p:nvPr/>
        </p:nvSpPr>
        <p:spPr>
          <a:xfrm>
            <a:off x="1066800" y="1524000"/>
            <a:ext cx="6934200" cy="4524375"/>
          </a:xfrm>
          <a:prstGeom prst="rect">
            <a:avLst/>
          </a:prstGeom>
        </p:spPr>
        <p:txBody>
          <a:bodyPr>
            <a:spAutoFit/>
          </a:bodyPr>
          <a:lstStyle/>
          <a:p>
            <a:pPr fontAlgn="auto">
              <a:spcBef>
                <a:spcPts val="0"/>
              </a:spcBef>
              <a:spcAft>
                <a:spcPts val="0"/>
              </a:spcAft>
              <a:buFont typeface="Wingdings" pitchFamily="2" charset="2"/>
              <a:buNone/>
              <a:defRPr/>
            </a:pPr>
            <a:r>
              <a:rPr lang="ru-RU" sz="3600" b="1" dirty="0">
                <a:solidFill>
                  <a:srgbClr val="FF0000"/>
                </a:solidFill>
                <a:effectLst>
                  <a:outerShdw blurRad="38100" dist="38100" dir="2700000" algn="tl">
                    <a:srgbClr val="FFFFFF"/>
                  </a:outerShdw>
                </a:effectLst>
                <a:latin typeface="Monotype Corsiva" pitchFamily="66" charset="0"/>
                <a:cs typeface="+mn-cs"/>
              </a:rPr>
              <a:t>1) Строфа из 14 стихов 4-стопного ямба: 3 четверостишья и завершающие 2 строки с перекрёстной рифмой.</a:t>
            </a:r>
          </a:p>
          <a:p>
            <a:pPr fontAlgn="auto">
              <a:spcBef>
                <a:spcPts val="0"/>
              </a:spcBef>
              <a:spcAft>
                <a:spcPts val="0"/>
              </a:spcAft>
              <a:buFont typeface="Wingdings" pitchFamily="2" charset="2"/>
              <a:buNone/>
              <a:defRPr/>
            </a:pPr>
            <a:r>
              <a:rPr lang="ru-RU" sz="3600" b="1" dirty="0">
                <a:solidFill>
                  <a:srgbClr val="FF0000"/>
                </a:solidFill>
                <a:effectLst>
                  <a:outerShdw blurRad="38100" dist="38100" dir="2700000" algn="tl">
                    <a:srgbClr val="FFFFFF"/>
                  </a:outerShdw>
                </a:effectLst>
                <a:latin typeface="Monotype Corsiva" pitchFamily="66" charset="0"/>
                <a:cs typeface="+mn-cs"/>
              </a:rPr>
              <a:t>   2) Строфа из 18 стихов, где первые 6 рифмуются между собой, а 2 связываются парной рифмовкой.</a:t>
            </a:r>
          </a:p>
          <a:p>
            <a:pPr fontAlgn="auto">
              <a:spcBef>
                <a:spcPts val="0"/>
              </a:spcBef>
              <a:spcAft>
                <a:spcPts val="0"/>
              </a:spcAft>
              <a:buFont typeface="Wingdings" pitchFamily="2" charset="2"/>
              <a:buNone/>
              <a:defRPr/>
            </a:pPr>
            <a:r>
              <a:rPr lang="ru-RU" sz="3600" b="1" dirty="0">
                <a:solidFill>
                  <a:srgbClr val="FF0000"/>
                </a:solidFill>
                <a:effectLst>
                  <a:outerShdw blurRad="38100" dist="38100" dir="2700000" algn="tl">
                    <a:srgbClr val="FFFFFF"/>
                  </a:outerShdw>
                </a:effectLst>
                <a:latin typeface="Monotype Corsiva" pitchFamily="66" charset="0"/>
                <a:cs typeface="+mn-cs"/>
              </a:rPr>
              <a:t>   3) Гекзаметр.</a:t>
            </a:r>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Пото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Поток">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Поток">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Override1.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701</TotalTime>
  <Words>2764</Words>
  <Application>Microsoft Office PowerPoint</Application>
  <PresentationFormat>Экран (4:3)</PresentationFormat>
  <Paragraphs>270</Paragraphs>
  <Slides>77</Slides>
  <Notes>0</Notes>
  <HiddenSlides>0</HiddenSlides>
  <MMClips>0</MMClips>
  <ScaleCrop>false</ScaleCrop>
  <HeadingPairs>
    <vt:vector size="6" baseType="variant">
      <vt:variant>
        <vt:lpstr>Использованные шрифты</vt:lpstr>
      </vt:variant>
      <vt:variant>
        <vt:i4>11</vt:i4>
      </vt:variant>
      <vt:variant>
        <vt:lpstr>Тема</vt:lpstr>
      </vt:variant>
      <vt:variant>
        <vt:i4>1</vt:i4>
      </vt:variant>
      <vt:variant>
        <vt:lpstr>Заголовки слайдов</vt:lpstr>
      </vt:variant>
      <vt:variant>
        <vt:i4>77</vt:i4>
      </vt:variant>
    </vt:vector>
  </HeadingPairs>
  <TitlesOfParts>
    <vt:vector size="89" baseType="lpstr">
      <vt:lpstr>Arial</vt:lpstr>
      <vt:lpstr>Calibri</vt:lpstr>
      <vt:lpstr>Constantia</vt:lpstr>
      <vt:lpstr>Wingdings 2</vt:lpstr>
      <vt:lpstr>Monotype Corsiva</vt:lpstr>
      <vt:lpstr>Arial Black</vt:lpstr>
      <vt:lpstr>Times New Roman</vt:lpstr>
      <vt:lpstr>a_BodoniNova</vt:lpstr>
      <vt:lpstr>Bookman Old Style</vt:lpstr>
      <vt:lpstr>Wingdings</vt:lpstr>
      <vt:lpstr>Georgia</vt:lpstr>
      <vt:lpstr>Поток</vt:lpstr>
      <vt:lpstr>Слайд 1</vt:lpstr>
      <vt:lpstr>Слайд 2</vt:lpstr>
      <vt:lpstr>Слайд 3</vt:lpstr>
      <vt:lpstr>Слайд 4</vt:lpstr>
      <vt:lpstr>Слайд 5</vt:lpstr>
      <vt:lpstr>1. Литературное направление, к которому можно отнести роман А.С.Пушкина «Евгений Онегин»?</vt:lpstr>
      <vt:lpstr>2.Сколько лет Пушкин создавал роман «Евгений Онегин»?</vt:lpstr>
      <vt:lpstr>3. Сколько сюжетных линий в романе?</vt:lpstr>
      <vt:lpstr>4. Что такое «онегинская строфа»?</vt:lpstr>
      <vt:lpstr>5. Укажите, как в тексте романа «Евгений Онегин» А.С.Пушкин определяет своеобразие своего произведения.</vt:lpstr>
      <vt:lpstr>6. Кульминация - это</vt:lpstr>
      <vt:lpstr>7. Кульминацией романа                        А. С. Пушкина «Евгений Онегин» является: </vt:lpstr>
      <vt:lpstr>8. На каком языке Татьяна написала своё признание?</vt:lpstr>
      <vt:lpstr>9. В ком из героев романа воплощён авторский идеал?</vt:lpstr>
      <vt:lpstr>10. Ларины устроили бал по поводу:</vt:lpstr>
      <vt:lpstr>11. Сколько писем написал Онегин Татьяне?</vt:lpstr>
      <vt:lpstr>12. Где родился Евгений Онегин?</vt:lpstr>
      <vt:lpstr>13.О ком писал А.С.Пушкин в романе :             «Я так люблю …. милую мою»</vt:lpstr>
      <vt:lpstr>14.О ком говорил В.Г.Белинский? …..-существо исключительное, натура глубокая, любящая, страстная.</vt:lpstr>
      <vt:lpstr>Ответы </vt:lpstr>
      <vt:lpstr>Оцени себя сам!</vt:lpstr>
      <vt:lpstr>Слайд 22</vt:lpstr>
      <vt:lpstr>Слайд 23</vt:lpstr>
      <vt:lpstr>Слайд 24</vt:lpstr>
      <vt:lpstr>Слайд 25</vt:lpstr>
      <vt:lpstr>Внутренняя хронология в романе соотнесена с реальным временем. Интересно, что при этом автор почти не затрагивает исторических событий, но дает определенные сигналы, которые давали возможность его современникам четко соотнести то, что происходит в романе, с эпохой, когда он создавался. </vt:lpstr>
      <vt:lpstr>Слайд 27</vt:lpstr>
      <vt:lpstr>Возраст главного героя</vt:lpstr>
      <vt:lpstr>Как же вычисляется дата рождения героя?</vt:lpstr>
      <vt:lpstr>Год рождения Ленского</vt:lpstr>
      <vt:lpstr>Вероятный год рождения Татьяны - 1803</vt:lpstr>
      <vt:lpstr>История любви Татьяны                   к Онегину</vt:lpstr>
      <vt:lpstr>Слайд 33</vt:lpstr>
      <vt:lpstr>Слайд 34</vt:lpstr>
      <vt:lpstr>Слайд 35</vt:lpstr>
      <vt:lpstr>Именины Татьяны – 12 января по старому стилю</vt:lpstr>
      <vt:lpstr>Время действия шестой главы </vt:lpstr>
      <vt:lpstr>Встреча Онегина и Татьяны           в Петербурге</vt:lpstr>
      <vt:lpstr>Седьмая глава </vt:lpstr>
      <vt:lpstr>Слайд 40</vt:lpstr>
      <vt:lpstr>Слайд 41</vt:lpstr>
      <vt:lpstr>Слайд 42</vt:lpstr>
      <vt:lpstr>Слайд 43</vt:lpstr>
      <vt:lpstr>Слайд 44</vt:lpstr>
      <vt:lpstr>Сюжетные  линии</vt:lpstr>
      <vt:lpstr>Слайд 46</vt:lpstr>
      <vt:lpstr>Слайд 47</vt:lpstr>
      <vt:lpstr>Слайд 48</vt:lpstr>
      <vt:lpstr>Слайд 49</vt:lpstr>
      <vt:lpstr>Слайд 50</vt:lpstr>
      <vt:lpstr>Слайд 51</vt:lpstr>
      <vt:lpstr>Слайд 52</vt:lpstr>
      <vt:lpstr>Слайд 53</vt:lpstr>
      <vt:lpstr>Слайд 54</vt:lpstr>
      <vt:lpstr>Слайд 55</vt:lpstr>
      <vt:lpstr>Слайд 56</vt:lpstr>
      <vt:lpstr>Слайд 57</vt:lpstr>
      <vt:lpstr>Слайд 58</vt:lpstr>
      <vt:lpstr>Слайд 59</vt:lpstr>
      <vt:lpstr>Слайд 60</vt:lpstr>
      <vt:lpstr>Слайд 61</vt:lpstr>
      <vt:lpstr>Слайд 62</vt:lpstr>
      <vt:lpstr>Слайд 63</vt:lpstr>
      <vt:lpstr>Тематика лирических отступлений</vt:lpstr>
      <vt:lpstr>Слайд 65</vt:lpstr>
      <vt:lpstr>Слайд 66</vt:lpstr>
      <vt:lpstr>Слайд 67</vt:lpstr>
      <vt:lpstr>Слайд 68</vt:lpstr>
      <vt:lpstr>Слайд 69</vt:lpstr>
      <vt:lpstr>Слайд 70</vt:lpstr>
      <vt:lpstr>«Евгений Онегин» – энциклопедия русской жизни</vt:lpstr>
      <vt:lpstr>Слайд 72</vt:lpstr>
      <vt:lpstr>Слайд 73</vt:lpstr>
      <vt:lpstr>Слайд 74</vt:lpstr>
      <vt:lpstr>Слайд 75</vt:lpstr>
      <vt:lpstr>Слайд 76</vt:lpstr>
      <vt:lpstr>Слайд 77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Ольга</dc:creator>
  <cp:lastModifiedBy>Olga</cp:lastModifiedBy>
  <cp:revision>181</cp:revision>
  <dcterms:created xsi:type="dcterms:W3CDTF">2015-11-15T13:04:48Z</dcterms:created>
  <dcterms:modified xsi:type="dcterms:W3CDTF">2023-11-28T17:35:41Z</dcterms:modified>
</cp:coreProperties>
</file>